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8" r:id="rId2"/>
    <p:sldId id="257" r:id="rId3"/>
    <p:sldId id="256"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297DE0-0805-4866-98A1-CFD5098342CA}" type="datetimeFigureOut">
              <a:rPr lang="id-ID" smtClean="0"/>
              <a:t>05/05/2016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CA6F19-8021-4638-A745-B2615F748691}"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6BA0020-242A-4514-8E85-F92BC5E90A10}"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BB64D2-DBD5-4B2C-B471-6292EEF05EB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6BA0020-242A-4514-8E85-F92BC5E90A10}"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BB64D2-DBD5-4B2C-B471-6292EEF05EB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6BA0020-242A-4514-8E85-F92BC5E90A10}"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BB64D2-DBD5-4B2C-B471-6292EEF05EB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6BA0020-242A-4514-8E85-F92BC5E90A10}"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BB64D2-DBD5-4B2C-B471-6292EEF05EB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BA0020-242A-4514-8E85-F92BC5E90A10}"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BB64D2-DBD5-4B2C-B471-6292EEF05EB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6BA0020-242A-4514-8E85-F92BC5E90A10}"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1BB64D2-DBD5-4B2C-B471-6292EEF05EB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6BA0020-242A-4514-8E85-F92BC5E90A10}" type="datetimeFigureOut">
              <a:rPr lang="id-ID" smtClean="0"/>
              <a:pPr/>
              <a:t>05/05/2016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1BB64D2-DBD5-4B2C-B471-6292EEF05EB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6BA0020-242A-4514-8E85-F92BC5E90A10}" type="datetimeFigureOut">
              <a:rPr lang="id-ID" smtClean="0"/>
              <a:pPr/>
              <a:t>05/05/2016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1BB64D2-DBD5-4B2C-B471-6292EEF05EB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BA0020-242A-4514-8E85-F92BC5E90A10}" type="datetimeFigureOut">
              <a:rPr lang="id-ID" smtClean="0"/>
              <a:pPr/>
              <a:t>05/05/2016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1BB64D2-DBD5-4B2C-B471-6292EEF05EB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BA0020-242A-4514-8E85-F92BC5E90A10}"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1BB64D2-DBD5-4B2C-B471-6292EEF05EB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BA0020-242A-4514-8E85-F92BC5E90A10}"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1BB64D2-DBD5-4B2C-B471-6292EEF05EB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BA0020-242A-4514-8E85-F92BC5E90A10}" type="datetimeFigureOut">
              <a:rPr lang="id-ID" smtClean="0"/>
              <a:pPr/>
              <a:t>05/05/2016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B64D2-DBD5-4B2C-B471-6292EEF05EB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Revisi_Tugas%20bu%20Fat/Permen%20Penilaian%20Pendidikan/Handout/PRINSIP%20PENILAIAN.doc"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296143"/>
          </a:xfrm>
        </p:spPr>
        <p:txBody>
          <a:bodyPr>
            <a:normAutofit fontScale="90000"/>
          </a:bodyPr>
          <a:lstStyle/>
          <a:p>
            <a:r>
              <a:rPr lang="id-ID" dirty="0" smtClean="0"/>
              <a:t> </a:t>
            </a:r>
            <a:r>
              <a:rPr lang="id-ID" dirty="0"/>
              <a:t/>
            </a:r>
            <a:br>
              <a:rPr lang="id-ID" dirty="0"/>
            </a:br>
            <a:r>
              <a:rPr lang="id-ID" dirty="0" smtClean="0"/>
              <a:t/>
            </a:r>
            <a:br>
              <a:rPr lang="id-ID" dirty="0" smtClean="0"/>
            </a:br>
            <a:r>
              <a:rPr lang="id-ID" dirty="0" smtClean="0"/>
              <a:t>Evaluasi </a:t>
            </a:r>
            <a:r>
              <a:rPr lang="id-ID" dirty="0"/>
              <a:t>Pembelajaran </a:t>
            </a:r>
            <a:r>
              <a:rPr lang="id-ID" dirty="0" smtClean="0"/>
              <a:t/>
            </a:r>
            <a:br>
              <a:rPr lang="id-ID" dirty="0" smtClean="0"/>
            </a:br>
            <a:r>
              <a:rPr lang="id-ID" dirty="0" smtClean="0"/>
              <a:t>(</a:t>
            </a:r>
            <a:r>
              <a:rPr lang="id-ID" dirty="0"/>
              <a:t>2 SKS) </a:t>
            </a:r>
            <a:br>
              <a:rPr lang="id-ID" dirty="0"/>
            </a:br>
            <a:r>
              <a:rPr lang="id-ID" dirty="0"/>
              <a:t/>
            </a:r>
            <a:br>
              <a:rPr lang="id-ID" dirty="0"/>
            </a:br>
            <a:endParaRPr lang="id-ID" dirty="0"/>
          </a:p>
        </p:txBody>
      </p:sp>
      <p:sp>
        <p:nvSpPr>
          <p:cNvPr id="3" name="Subtitle 2"/>
          <p:cNvSpPr>
            <a:spLocks noGrp="1"/>
          </p:cNvSpPr>
          <p:nvPr>
            <p:ph type="subTitle" idx="1"/>
          </p:nvPr>
        </p:nvSpPr>
        <p:spPr>
          <a:xfrm>
            <a:off x="1371600" y="2060848"/>
            <a:ext cx="6400800" cy="3577952"/>
          </a:xfrm>
        </p:spPr>
        <p:txBody>
          <a:bodyPr>
            <a:normAutofit/>
          </a:bodyPr>
          <a:lstStyle/>
          <a:p>
            <a:pPr algn="l"/>
            <a:r>
              <a:rPr lang="id-ID" dirty="0" smtClean="0">
                <a:solidFill>
                  <a:schemeClr val="tx1"/>
                </a:solidFill>
              </a:rPr>
              <a:t>Mata kuliah ini mengajarkan tentang konsep asesmen dan evaluasi pembelajaran, pengembangan instrument ranah kognitif, afektif, dan psikomotor, serta mengadministrasikan program asesmen dan evaluasi bagi murid.</a:t>
            </a:r>
            <a:endParaRPr lang="id-ID"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258888" y="1600200"/>
            <a:ext cx="7427912" cy="4525963"/>
          </a:xfrm>
        </p:spPr>
        <p:txBody>
          <a:bodyPr/>
          <a:lstStyle/>
          <a:p>
            <a:pPr marL="406400" indent="-63500">
              <a:buFontTx/>
              <a:buNone/>
            </a:pPr>
            <a:r>
              <a:rPr lang="en-US" smtClean="0"/>
              <a:t>Penilaian hasil belajar pada jenjang pendidikan dasar dan menengah dilakukan oleh:</a:t>
            </a:r>
          </a:p>
          <a:p>
            <a:pPr marL="406400" indent="-63500">
              <a:buFont typeface="Wingdings" pitchFamily="2" charset="2"/>
              <a:buChar char="§"/>
            </a:pPr>
            <a:r>
              <a:rPr lang="en-US" smtClean="0"/>
              <a:t>  Pendidik</a:t>
            </a:r>
          </a:p>
          <a:p>
            <a:pPr marL="406400" indent="-63500">
              <a:buFont typeface="Wingdings" pitchFamily="2" charset="2"/>
              <a:buChar char="§"/>
            </a:pPr>
            <a:r>
              <a:rPr lang="en-US" smtClean="0"/>
              <a:t>  Satuan Pendidikan</a:t>
            </a:r>
          </a:p>
          <a:p>
            <a:pPr marL="406400" indent="-63500">
              <a:buFont typeface="Wingdings" pitchFamily="2" charset="2"/>
              <a:buChar char="§"/>
            </a:pPr>
            <a:r>
              <a:rPr lang="en-US" smtClean="0"/>
              <a:t>  Pemerintah</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633412"/>
          </a:xfrm>
        </p:spPr>
        <p:txBody>
          <a:bodyPr/>
          <a:lstStyle/>
          <a:p>
            <a:r>
              <a:rPr lang="en-US" sz="3200" b="1" smtClean="0">
                <a:solidFill>
                  <a:srgbClr val="CC0000"/>
                </a:solidFill>
                <a:latin typeface="Comic Sans MS" pitchFamily="66" charset="0"/>
              </a:rPr>
              <a:t>PENILAIAN OLEH PENDIDIK</a:t>
            </a:r>
          </a:p>
        </p:txBody>
      </p:sp>
      <p:sp>
        <p:nvSpPr>
          <p:cNvPr id="10243" name="Rectangle 3"/>
          <p:cNvSpPr>
            <a:spLocks noGrp="1" noChangeArrowheads="1"/>
          </p:cNvSpPr>
          <p:nvPr>
            <p:ph type="body" idx="1"/>
          </p:nvPr>
        </p:nvSpPr>
        <p:spPr>
          <a:xfrm>
            <a:off x="457200" y="981075"/>
            <a:ext cx="8229600" cy="5543550"/>
          </a:xfrm>
        </p:spPr>
        <p:txBody>
          <a:bodyPr/>
          <a:lstStyle/>
          <a:p>
            <a:pPr>
              <a:lnSpc>
                <a:spcPct val="80000"/>
              </a:lnSpc>
              <a:buFontTx/>
              <a:buNone/>
            </a:pPr>
            <a:r>
              <a:rPr lang="en-US" sz="1800" smtClean="0"/>
              <a:t>	</a:t>
            </a:r>
            <a:r>
              <a:rPr lang="en-US" sz="2200" smtClean="0"/>
              <a:t>Penilaian hasil belajar oleh pendidik dilakukan secara berkesinambungan, bertujuan untuk memantau proses dan kemajuan belajar peserta didik serta untuk meningkatkan efektivitas kegiatan pembelajaran. </a:t>
            </a:r>
          </a:p>
          <a:p>
            <a:pPr>
              <a:lnSpc>
                <a:spcPct val="80000"/>
              </a:lnSpc>
              <a:buFontTx/>
              <a:buNone/>
            </a:pPr>
            <a:endParaRPr lang="en-US" sz="1000" smtClean="0"/>
          </a:p>
          <a:p>
            <a:pPr>
              <a:lnSpc>
                <a:spcPct val="80000"/>
              </a:lnSpc>
              <a:buFontTx/>
              <a:buNone/>
            </a:pPr>
            <a:r>
              <a:rPr lang="en-US" sz="2200" smtClean="0"/>
              <a:t>Kegiatan penilaian meliputi:</a:t>
            </a:r>
          </a:p>
          <a:p>
            <a:pPr>
              <a:lnSpc>
                <a:spcPct val="80000"/>
              </a:lnSpc>
              <a:buFontTx/>
              <a:buNone/>
            </a:pPr>
            <a:r>
              <a:rPr lang="en-US" sz="2200" smtClean="0"/>
              <a:t>1. Penginformasian silabus mata pelajaran yang di dalamnya memuat rancangan dan kriteria penilaian pada awal semester;</a:t>
            </a:r>
          </a:p>
          <a:p>
            <a:pPr>
              <a:lnSpc>
                <a:spcPct val="80000"/>
              </a:lnSpc>
              <a:buFontTx/>
              <a:buNone/>
            </a:pPr>
            <a:r>
              <a:rPr lang="en-US" sz="2200" smtClean="0"/>
              <a:t>2. Pengembangan indikator pencapaian KD dan m pemilihan teknik penilaian yang sesuai pada saat menyusun silabus mata pelajaran;</a:t>
            </a:r>
          </a:p>
          <a:p>
            <a:pPr>
              <a:lnSpc>
                <a:spcPct val="80000"/>
              </a:lnSpc>
              <a:buFontTx/>
              <a:buNone/>
            </a:pPr>
            <a:r>
              <a:rPr lang="en-US" sz="2200" smtClean="0"/>
              <a:t>3. Pengembangan  instrumen dan pedoman penilaian sesuai dengan bentuk dan teknik penilaian yang dipilih;</a:t>
            </a:r>
          </a:p>
          <a:p>
            <a:pPr>
              <a:lnSpc>
                <a:spcPct val="80000"/>
              </a:lnSpc>
              <a:buFontTx/>
              <a:buNone/>
            </a:pPr>
            <a:r>
              <a:rPr lang="en-US" sz="2200" smtClean="0"/>
              <a:t>4. Pelaksanaan tes, pengamatan, penugasan, dan/atau bentuk lain yang diperlukan;</a:t>
            </a:r>
          </a:p>
          <a:p>
            <a:pPr>
              <a:lnSpc>
                <a:spcPct val="80000"/>
              </a:lnSpc>
              <a:buFontTx/>
              <a:buNone/>
            </a:pPr>
            <a:r>
              <a:rPr lang="en-US" sz="1800" smtClean="0"/>
              <a:t>	</a:t>
            </a:r>
          </a:p>
        </p:txBody>
      </p:sp>
      <p:sp>
        <p:nvSpPr>
          <p:cNvPr id="10244" name="Line 7"/>
          <p:cNvSpPr>
            <a:spLocks noChangeShapeType="1"/>
          </p:cNvSpPr>
          <p:nvPr/>
        </p:nvSpPr>
        <p:spPr bwMode="auto">
          <a:xfrm>
            <a:off x="3203575" y="4508500"/>
            <a:ext cx="431800" cy="0"/>
          </a:xfrm>
          <a:prstGeom prst="line">
            <a:avLst/>
          </a:prstGeom>
          <a:noFill/>
          <a:ln w="9525">
            <a:solidFill>
              <a:schemeClr val="tx1"/>
            </a:solidFill>
            <a:round/>
            <a:headEnd/>
            <a:tailEnd/>
          </a:ln>
        </p:spPr>
        <p:txBody>
          <a:bodyPr/>
          <a:lstStyle/>
          <a:p>
            <a:endParaRPr lang="id-ID"/>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57200" y="1196975"/>
            <a:ext cx="8229600" cy="4929188"/>
          </a:xfrm>
        </p:spPr>
        <p:txBody>
          <a:bodyPr/>
          <a:lstStyle/>
          <a:p>
            <a:pPr marL="290513" indent="-290513">
              <a:lnSpc>
                <a:spcPct val="80000"/>
              </a:lnSpc>
              <a:buFontTx/>
              <a:buNone/>
            </a:pPr>
            <a:r>
              <a:rPr lang="en-US" sz="2200" smtClean="0"/>
              <a:t>5. Pengolahan hasil penilaian untuk mengetahui kemajuan hasil belajar dan kesulitan belajar peserta didik;</a:t>
            </a:r>
          </a:p>
          <a:p>
            <a:pPr marL="290513" indent="-290513">
              <a:lnSpc>
                <a:spcPct val="80000"/>
              </a:lnSpc>
              <a:buFontTx/>
              <a:buNone/>
            </a:pPr>
            <a:r>
              <a:rPr lang="en-US" sz="2200" smtClean="0"/>
              <a:t>6. Pengembalian hasil pemeriksaan pekerjaan peserta didik disertai balikan/komentar yang mendidik;</a:t>
            </a:r>
          </a:p>
          <a:p>
            <a:pPr marL="290513" indent="-290513">
              <a:lnSpc>
                <a:spcPct val="80000"/>
              </a:lnSpc>
              <a:buFontTx/>
              <a:buNone/>
            </a:pPr>
            <a:r>
              <a:rPr lang="en-US" sz="2200" smtClean="0"/>
              <a:t>7. Pemanfaatan hasil penilaian untuk perbaikan pembelajaran;</a:t>
            </a:r>
          </a:p>
          <a:p>
            <a:pPr marL="290513" indent="-290513">
              <a:lnSpc>
                <a:spcPct val="80000"/>
              </a:lnSpc>
              <a:buFontTx/>
              <a:buNone/>
            </a:pPr>
            <a:r>
              <a:rPr lang="en-US" sz="2200" smtClean="0"/>
              <a:t>8. Pelaporan hasil penilaian mata pelajaran pada setiap akhir semester kepada pimpinan satuan pendidikan dalam bentuk satu nilai prestasi belajar peserta didik disertai deskripsi singkat sebagai cerminan kompetensi utuh;</a:t>
            </a:r>
          </a:p>
          <a:p>
            <a:pPr marL="290513" indent="-290513">
              <a:lnSpc>
                <a:spcPct val="80000"/>
              </a:lnSpc>
              <a:buFontTx/>
              <a:buNone/>
            </a:pPr>
            <a:r>
              <a:rPr lang="en-US" sz="2200" smtClean="0"/>
              <a:t>9. Pelaporan hasil penilaian akhlak kepada guru Pendidikan Agama dan hasil penilaian kepribadian kepada guru Pendidikan Kewarganegaraan digunakan sebagai informasi untuk menentukan nilai akhir semester akhlak dan kepribadian peserta didik dengan kategori sangat baik, baik, atau kurang baik.</a:t>
            </a:r>
          </a:p>
          <a:p>
            <a:pPr marL="290513" indent="-290513">
              <a:lnSpc>
                <a:spcPct val="80000"/>
              </a:lnSpc>
            </a:pPr>
            <a:endParaRPr lang="en-US" sz="2200" smtClean="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706437"/>
          </a:xfrm>
        </p:spPr>
        <p:txBody>
          <a:bodyPr/>
          <a:lstStyle/>
          <a:p>
            <a:r>
              <a:rPr lang="en-US" sz="2800" b="1" smtClean="0">
                <a:solidFill>
                  <a:srgbClr val="CC0000"/>
                </a:solidFill>
                <a:latin typeface="Comic Sans MS" pitchFamily="66" charset="0"/>
              </a:rPr>
              <a:t>PENILAIAN OLEH SATUAN PENDIDIKAN</a:t>
            </a:r>
          </a:p>
        </p:txBody>
      </p:sp>
      <p:sp>
        <p:nvSpPr>
          <p:cNvPr id="12291" name="Rectangle 3"/>
          <p:cNvSpPr>
            <a:spLocks noGrp="1" noChangeArrowheads="1"/>
          </p:cNvSpPr>
          <p:nvPr>
            <p:ph type="body" idx="1"/>
          </p:nvPr>
        </p:nvSpPr>
        <p:spPr>
          <a:xfrm>
            <a:off x="395288" y="1052513"/>
            <a:ext cx="8229600" cy="4924425"/>
          </a:xfrm>
        </p:spPr>
        <p:txBody>
          <a:bodyPr>
            <a:normAutofit lnSpcReduction="10000"/>
          </a:bodyPr>
          <a:lstStyle/>
          <a:p>
            <a:pPr marL="53975" indent="4763">
              <a:lnSpc>
                <a:spcPct val="80000"/>
              </a:lnSpc>
              <a:buFontTx/>
              <a:buNone/>
              <a:tabLst>
                <a:tab pos="406400" algn="l"/>
              </a:tabLst>
            </a:pPr>
            <a:r>
              <a:rPr lang="en-US" sz="2000" smtClean="0"/>
              <a:t>Penilaian hasil belajar oleh satuan pendidikan dilakukan untuk menilai pencapaian kompetensi peserta didik pada semua mata pelajaran. </a:t>
            </a:r>
          </a:p>
          <a:p>
            <a:pPr marL="53975" indent="4763">
              <a:lnSpc>
                <a:spcPct val="80000"/>
              </a:lnSpc>
              <a:buFontTx/>
              <a:buNone/>
              <a:tabLst>
                <a:tab pos="406400" algn="l"/>
              </a:tabLst>
            </a:pPr>
            <a:r>
              <a:rPr lang="en-US" sz="2000" smtClean="0"/>
              <a:t>Kegiatan penilaian meliputi:</a:t>
            </a:r>
          </a:p>
          <a:p>
            <a:pPr marL="53975" indent="4763">
              <a:lnSpc>
                <a:spcPct val="80000"/>
              </a:lnSpc>
              <a:buFontTx/>
              <a:buNone/>
              <a:tabLst>
                <a:tab pos="406400" algn="l"/>
              </a:tabLst>
            </a:pPr>
            <a:r>
              <a:rPr lang="en-US" sz="2000" smtClean="0"/>
              <a:t>1.  Penentuan KKM setiap mata pelajaran dengan harus 	memperhatikan karakteristik peserta didik, karakteristik mata 	pelajaran, dan kondisi satuan pendidikan melalui rapat dewan 	pendidik;</a:t>
            </a:r>
          </a:p>
          <a:p>
            <a:pPr marL="53975" indent="4763">
              <a:lnSpc>
                <a:spcPct val="80000"/>
              </a:lnSpc>
              <a:buFontTx/>
              <a:buNone/>
              <a:tabLst>
                <a:tab pos="406400" algn="l"/>
              </a:tabLst>
            </a:pPr>
            <a:r>
              <a:rPr lang="en-US" sz="2000" smtClean="0"/>
              <a:t>2.  Pengkoordinasian ulangan yang terdiri atas ulangan tengah 	semester, ulangan akhir semester, dan ulangan kenaikan kelas;</a:t>
            </a:r>
          </a:p>
          <a:p>
            <a:pPr marL="53975" indent="4763">
              <a:lnSpc>
                <a:spcPct val="80000"/>
              </a:lnSpc>
              <a:buFontTx/>
              <a:buNone/>
              <a:tabLst>
                <a:tab pos="406400" algn="l"/>
              </a:tabLst>
            </a:pPr>
            <a:r>
              <a:rPr lang="en-US" sz="2000" smtClean="0"/>
              <a:t>3.  Penentuan kriteria kenaikan kelas bagi satuan pendidikan 	yang 	menggunakan sistem paket melalui rapat dewan pendidik, atau</a:t>
            </a:r>
          </a:p>
          <a:p>
            <a:pPr marL="53975" indent="4763">
              <a:lnSpc>
                <a:spcPct val="80000"/>
              </a:lnSpc>
              <a:buFontTx/>
              <a:buNone/>
              <a:tabLst>
                <a:tab pos="406400" algn="l"/>
              </a:tabLst>
            </a:pPr>
            <a:r>
              <a:rPr lang="en-US" sz="2000" smtClean="0"/>
              <a:t>	 penentuan kriteria program pembelajaran bagi satuan pendidikan 	yang menggunakan sistem kredit semester melalui rapat dewan </a:t>
            </a:r>
          </a:p>
          <a:p>
            <a:pPr marL="53975" indent="4763">
              <a:lnSpc>
                <a:spcPct val="80000"/>
              </a:lnSpc>
              <a:buFontTx/>
              <a:buNone/>
              <a:tabLst>
                <a:tab pos="406400" algn="l"/>
              </a:tabLst>
            </a:pPr>
            <a:r>
              <a:rPr lang="en-US" sz="2000" smtClean="0"/>
              <a:t>     pendidik;</a:t>
            </a:r>
          </a:p>
          <a:p>
            <a:pPr marL="53975" indent="4763">
              <a:lnSpc>
                <a:spcPct val="80000"/>
              </a:lnSpc>
              <a:buFontTx/>
              <a:buNone/>
              <a:tabLst>
                <a:tab pos="406400" algn="l"/>
              </a:tabLst>
            </a:pPr>
            <a:r>
              <a:rPr lang="en-US" sz="2000" smtClean="0"/>
              <a:t>4.  Penentuan nilai akhir kelompok mata pelajaran estetika dan 	kelompok mata pelajaran jasmani, olah raga dan kesehatan melalui</a:t>
            </a:r>
          </a:p>
          <a:p>
            <a:pPr marL="53975" indent="4763">
              <a:lnSpc>
                <a:spcPct val="80000"/>
              </a:lnSpc>
              <a:buFontTx/>
              <a:buNone/>
              <a:tabLst>
                <a:tab pos="406400" algn="l"/>
              </a:tabLst>
            </a:pPr>
            <a:r>
              <a:rPr lang="en-US" sz="2000" smtClean="0"/>
              <a:t>     rapat dewan pendidik dengan mempertimbangkan hasil penilaian </a:t>
            </a:r>
          </a:p>
          <a:p>
            <a:pPr marL="53975" indent="4763">
              <a:lnSpc>
                <a:spcPct val="80000"/>
              </a:lnSpc>
              <a:buFontTx/>
              <a:buNone/>
              <a:tabLst>
                <a:tab pos="406400" algn="l"/>
              </a:tabLst>
            </a:pPr>
            <a:r>
              <a:rPr lang="en-US" sz="2000" smtClean="0"/>
              <a:t>     oleh pendidik;</a:t>
            </a:r>
          </a:p>
          <a:p>
            <a:pPr marL="53975" indent="4763">
              <a:lnSpc>
                <a:spcPct val="80000"/>
              </a:lnSpc>
              <a:tabLst>
                <a:tab pos="406400" algn="l"/>
              </a:tabLst>
            </a:pPr>
            <a:endParaRPr lang="en-US" sz="2000" smtClean="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57200" y="1268413"/>
            <a:ext cx="8229600" cy="4857750"/>
          </a:xfrm>
        </p:spPr>
        <p:txBody>
          <a:bodyPr/>
          <a:lstStyle/>
          <a:p>
            <a:pPr>
              <a:lnSpc>
                <a:spcPct val="90000"/>
              </a:lnSpc>
              <a:buFontTx/>
              <a:buNone/>
            </a:pPr>
            <a:r>
              <a:rPr lang="en-US" sz="2800" smtClean="0"/>
              <a:t>6. Penentuan nilai akhir kelompok mata pelajaran agama dan akhlak mulia dan kelompok mata pelajaran kewarganegaraan dan kepribadian dilakukan melalui rapat dewan pendidik dengan mempertimbangkan hasil penilaian oleh pendidik dan nilai hasil ujian sekolah/madrasah;</a:t>
            </a:r>
          </a:p>
          <a:p>
            <a:pPr>
              <a:lnSpc>
                <a:spcPct val="90000"/>
              </a:lnSpc>
              <a:buFontTx/>
              <a:buNone/>
            </a:pPr>
            <a:r>
              <a:rPr lang="en-US" sz="2800" smtClean="0"/>
              <a:t>7. Penyelenggaraan Ujian Sekolah/Madrasah dan  penentuan kelulusan peserta didik dari Ujian Sekolah/Madrasah sesuai dengan POS Ujian Sekolah/Madrasah bagi satuan pendidikan penyelenggara ujian sesuai dengan POS Ujian Sekolah/Madrasah ;</a:t>
            </a:r>
          </a:p>
          <a:p>
            <a:pPr>
              <a:lnSpc>
                <a:spcPct val="90000"/>
              </a:lnSpc>
            </a:pPr>
            <a:endParaRPr lang="en-US" sz="2800" smtClean="0"/>
          </a:p>
        </p:txBody>
      </p:sp>
      <p:sp>
        <p:nvSpPr>
          <p:cNvPr id="13315" name="Line 5"/>
          <p:cNvSpPr>
            <a:spLocks noChangeShapeType="1"/>
          </p:cNvSpPr>
          <p:nvPr/>
        </p:nvSpPr>
        <p:spPr bwMode="auto">
          <a:xfrm>
            <a:off x="3492500" y="4221163"/>
            <a:ext cx="3527425" cy="0"/>
          </a:xfrm>
          <a:prstGeom prst="line">
            <a:avLst/>
          </a:prstGeom>
          <a:noFill/>
          <a:ln w="9525">
            <a:solidFill>
              <a:schemeClr val="tx1"/>
            </a:solidFill>
            <a:round/>
            <a:headEnd/>
            <a:tailEnd/>
          </a:ln>
        </p:spPr>
        <p:txBody>
          <a:bodyPr/>
          <a:lstStyle/>
          <a:p>
            <a:endParaRPr lang="id-ID"/>
          </a:p>
        </p:txBody>
      </p:sp>
      <p:sp>
        <p:nvSpPr>
          <p:cNvPr id="13316" name="Line 6"/>
          <p:cNvSpPr>
            <a:spLocks noChangeShapeType="1"/>
          </p:cNvSpPr>
          <p:nvPr/>
        </p:nvSpPr>
        <p:spPr bwMode="auto">
          <a:xfrm>
            <a:off x="884238" y="4508500"/>
            <a:ext cx="2592387" cy="0"/>
          </a:xfrm>
          <a:prstGeom prst="line">
            <a:avLst/>
          </a:prstGeom>
          <a:noFill/>
          <a:ln w="9525">
            <a:solidFill>
              <a:schemeClr val="tx1"/>
            </a:solidFill>
            <a:round/>
            <a:headEnd/>
            <a:tailEnd/>
          </a:ln>
        </p:spPr>
        <p:txBody>
          <a:bodyPr/>
          <a:lstStyle/>
          <a:p>
            <a:endParaRPr lang="id-ID"/>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457200" y="1196975"/>
            <a:ext cx="8507413" cy="4929188"/>
          </a:xfrm>
        </p:spPr>
        <p:txBody>
          <a:bodyPr/>
          <a:lstStyle/>
          <a:p>
            <a:pPr>
              <a:lnSpc>
                <a:spcPct val="90000"/>
              </a:lnSpc>
              <a:buFontTx/>
              <a:buNone/>
            </a:pPr>
            <a:r>
              <a:rPr lang="en-US" sz="2400" smtClean="0"/>
              <a:t>8. Penentuan kelulusan peserta didik dari satuan pendidikan melalui rapat dewan pendidik sesuai dengan kriteria:</a:t>
            </a:r>
          </a:p>
          <a:p>
            <a:pPr>
              <a:lnSpc>
                <a:spcPct val="90000"/>
              </a:lnSpc>
              <a:buFontTx/>
              <a:buNone/>
            </a:pPr>
            <a:r>
              <a:rPr lang="en-US" sz="2400" smtClean="0"/>
              <a:t>	a. menyelesaikan seluruh program pembelajaran,</a:t>
            </a:r>
          </a:p>
          <a:p>
            <a:pPr>
              <a:lnSpc>
                <a:spcPct val="90000"/>
              </a:lnSpc>
              <a:buFontTx/>
              <a:buNone/>
            </a:pPr>
            <a:r>
              <a:rPr lang="en-US" sz="2400" smtClean="0"/>
              <a:t>	b. memperoleh nilai minimal baik pada penilaian akhir </a:t>
            </a:r>
          </a:p>
          <a:p>
            <a:pPr>
              <a:lnSpc>
                <a:spcPct val="90000"/>
              </a:lnSpc>
              <a:buFontTx/>
              <a:buNone/>
            </a:pPr>
            <a:r>
              <a:rPr lang="en-US" sz="2400" smtClean="0"/>
              <a:t>	    untuk seluruh mata pelajaran kelompok mata pelajaran </a:t>
            </a:r>
          </a:p>
          <a:p>
            <a:pPr>
              <a:lnSpc>
                <a:spcPct val="90000"/>
              </a:lnSpc>
              <a:buFontTx/>
              <a:buNone/>
            </a:pPr>
            <a:r>
              <a:rPr lang="en-US" sz="2400" smtClean="0"/>
              <a:t>	    agama dan akhlak mulia; kelompok mata pelajaran </a:t>
            </a:r>
          </a:p>
          <a:p>
            <a:pPr>
              <a:lnSpc>
                <a:spcPct val="90000"/>
              </a:lnSpc>
              <a:buFontTx/>
              <a:buNone/>
            </a:pPr>
            <a:r>
              <a:rPr lang="en-US" sz="2400" smtClean="0"/>
              <a:t>	    kewarganegaraan dan kepribadian; kelompok mata </a:t>
            </a:r>
          </a:p>
          <a:p>
            <a:pPr>
              <a:lnSpc>
                <a:spcPct val="90000"/>
              </a:lnSpc>
              <a:buFontTx/>
              <a:buNone/>
            </a:pPr>
            <a:r>
              <a:rPr lang="en-US" sz="2400" smtClean="0"/>
              <a:t>	    pelajaran estetika; dan kelompok mata pelajaran </a:t>
            </a:r>
          </a:p>
          <a:p>
            <a:pPr>
              <a:lnSpc>
                <a:spcPct val="90000"/>
              </a:lnSpc>
              <a:buFontTx/>
              <a:buNone/>
            </a:pPr>
            <a:r>
              <a:rPr lang="en-US" sz="2400" smtClean="0"/>
              <a:t>	    jasmani, olahraga, dan kesehatan,</a:t>
            </a:r>
          </a:p>
          <a:p>
            <a:pPr>
              <a:lnSpc>
                <a:spcPct val="90000"/>
              </a:lnSpc>
              <a:buFontTx/>
              <a:buNone/>
            </a:pPr>
            <a:r>
              <a:rPr lang="en-US" sz="2400" smtClean="0"/>
              <a:t>	c. lulus Ujian Sekolah/Madrasah, dan</a:t>
            </a:r>
          </a:p>
          <a:p>
            <a:pPr>
              <a:lnSpc>
                <a:spcPct val="90000"/>
              </a:lnSpc>
              <a:buFontTx/>
              <a:buNone/>
            </a:pPr>
            <a:r>
              <a:rPr lang="en-US" sz="2400" smtClean="0"/>
              <a:t>	d. lulus Ujian Nasional.</a:t>
            </a:r>
          </a:p>
          <a:p>
            <a:pPr>
              <a:lnSpc>
                <a:spcPct val="90000"/>
              </a:lnSpc>
            </a:pPr>
            <a:endParaRPr lang="en-US" sz="2400" smtClean="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EBC3C664-8779-4428-B4D7-FA616882F5BB}" type="slidenum">
              <a:rPr lang="en-US" smtClean="0"/>
              <a:pPr/>
              <a:t>16</a:t>
            </a:fld>
            <a:endParaRPr lang="en-US" smtClean="0"/>
          </a:p>
        </p:txBody>
      </p:sp>
      <p:sp>
        <p:nvSpPr>
          <p:cNvPr id="15363" name="Rectangle 2"/>
          <p:cNvSpPr>
            <a:spLocks noGrp="1" noChangeArrowheads="1"/>
          </p:cNvSpPr>
          <p:nvPr>
            <p:ph type="title"/>
          </p:nvPr>
        </p:nvSpPr>
        <p:spPr>
          <a:xfrm>
            <a:off x="457200" y="274638"/>
            <a:ext cx="8229600" cy="706437"/>
          </a:xfrm>
        </p:spPr>
        <p:txBody>
          <a:bodyPr/>
          <a:lstStyle/>
          <a:p>
            <a:pPr eaLnBrk="1" hangingPunct="1"/>
            <a:r>
              <a:rPr lang="en-US" sz="3200" b="1" smtClean="0">
                <a:solidFill>
                  <a:srgbClr val="CC0000"/>
                </a:solidFill>
                <a:latin typeface="Comic Sans MS" pitchFamily="66" charset="0"/>
              </a:rPr>
              <a:t>PENILAIAN OLEH PEMERINTAH</a:t>
            </a:r>
          </a:p>
        </p:txBody>
      </p:sp>
      <p:sp>
        <p:nvSpPr>
          <p:cNvPr id="15364" name="Rectangle 3"/>
          <p:cNvSpPr>
            <a:spLocks noGrp="1" noChangeArrowheads="1"/>
          </p:cNvSpPr>
          <p:nvPr>
            <p:ph type="body" idx="1"/>
          </p:nvPr>
        </p:nvSpPr>
        <p:spPr>
          <a:xfrm>
            <a:off x="827088" y="1125538"/>
            <a:ext cx="7499350" cy="4929187"/>
          </a:xfrm>
        </p:spPr>
        <p:txBody>
          <a:bodyPr/>
          <a:lstStyle/>
          <a:p>
            <a:pPr marL="609600" indent="-609600" eaLnBrk="1" hangingPunct="1">
              <a:lnSpc>
                <a:spcPct val="90000"/>
              </a:lnSpc>
              <a:buFontTx/>
              <a:buAutoNum type="arabicPeriod"/>
            </a:pPr>
            <a:r>
              <a:rPr lang="en-US" sz="2800" smtClean="0"/>
              <a:t>Penilaian Hasil Belajar oleh Pemerintah dilakukan dalam bentuk Ujian Nasional (UN); </a:t>
            </a:r>
          </a:p>
          <a:p>
            <a:pPr marL="609600" indent="-609600" eaLnBrk="1" hangingPunct="1">
              <a:lnSpc>
                <a:spcPct val="90000"/>
              </a:lnSpc>
              <a:buFontTx/>
              <a:buAutoNum type="arabicPeriod"/>
            </a:pPr>
            <a:r>
              <a:rPr lang="en-US" sz="2800" smtClean="0"/>
              <a:t>UN didukung oleh sistem yang menjamin mutu dan kerahasiaan soal serta pelaksanaan yang aman, jujur, dan adil;</a:t>
            </a:r>
          </a:p>
          <a:p>
            <a:pPr marL="609600" indent="-609600" eaLnBrk="1" hangingPunct="1">
              <a:lnSpc>
                <a:spcPct val="90000"/>
              </a:lnSpc>
              <a:buFontTx/>
              <a:buAutoNum type="arabicPeriod"/>
            </a:pPr>
            <a:r>
              <a:rPr lang="en-US" sz="2800" smtClean="0"/>
              <a:t>Dalam rangka penggunaan hasil UN untuk pemetaan mutu program/atau satuan pendidikan, Pemerintah menganalisis dan membuat peta daya serap hasil UN.</a:t>
            </a:r>
          </a:p>
        </p:txBody>
      </p:sp>
      <p:sp>
        <p:nvSpPr>
          <p:cNvPr id="15365" name="Line 7"/>
          <p:cNvSpPr>
            <a:spLocks noChangeShapeType="1"/>
          </p:cNvSpPr>
          <p:nvPr/>
        </p:nvSpPr>
        <p:spPr bwMode="auto">
          <a:xfrm>
            <a:off x="6443663" y="4221163"/>
            <a:ext cx="73025" cy="0"/>
          </a:xfrm>
          <a:prstGeom prst="line">
            <a:avLst/>
          </a:prstGeom>
          <a:noFill/>
          <a:ln w="9525">
            <a:solidFill>
              <a:schemeClr val="tx1"/>
            </a:solidFill>
            <a:round/>
            <a:headEnd/>
            <a:tailEnd/>
          </a:ln>
        </p:spPr>
        <p:txBody>
          <a:bodyPr/>
          <a:lstStyle/>
          <a:p>
            <a:endParaRPr lang="id-ID"/>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8D273A44-EE7D-45A1-B50B-D7E71F23E661}" type="slidenum">
              <a:rPr lang="en-US" smtClean="0"/>
              <a:pPr/>
              <a:t>17</a:t>
            </a:fld>
            <a:endParaRPr lang="en-US" smtClean="0"/>
          </a:p>
        </p:txBody>
      </p:sp>
      <p:sp>
        <p:nvSpPr>
          <p:cNvPr id="16387" name="Rectangle 2"/>
          <p:cNvSpPr>
            <a:spLocks noGrp="1" noChangeArrowheads="1"/>
          </p:cNvSpPr>
          <p:nvPr>
            <p:ph type="title"/>
          </p:nvPr>
        </p:nvSpPr>
        <p:spPr>
          <a:xfrm>
            <a:off x="457200" y="274638"/>
            <a:ext cx="8229600" cy="490537"/>
          </a:xfrm>
        </p:spPr>
        <p:txBody>
          <a:bodyPr>
            <a:normAutofit fontScale="90000"/>
          </a:bodyPr>
          <a:lstStyle/>
          <a:p>
            <a:pPr algn="l" eaLnBrk="1" hangingPunct="1"/>
            <a:r>
              <a:rPr lang="en-US" sz="3600" smtClean="0">
                <a:solidFill>
                  <a:srgbClr val="CC0000"/>
                </a:solidFill>
                <a:latin typeface="Comic Sans MS" pitchFamily="66" charset="0"/>
              </a:rPr>
              <a:t>	</a:t>
            </a:r>
            <a:r>
              <a:rPr lang="en-US" sz="3600" b="1" smtClean="0">
                <a:solidFill>
                  <a:srgbClr val="CC0000"/>
                </a:solidFill>
                <a:latin typeface="Comic Sans MS" pitchFamily="66" charset="0"/>
              </a:rPr>
              <a:t>PEMANFAATAN HASIL UN</a:t>
            </a:r>
          </a:p>
        </p:txBody>
      </p:sp>
      <p:sp>
        <p:nvSpPr>
          <p:cNvPr id="16388" name="Rectangle 3"/>
          <p:cNvSpPr>
            <a:spLocks noGrp="1" noChangeArrowheads="1"/>
          </p:cNvSpPr>
          <p:nvPr>
            <p:ph type="body" idx="1"/>
          </p:nvPr>
        </p:nvSpPr>
        <p:spPr>
          <a:xfrm>
            <a:off x="457200" y="1052513"/>
            <a:ext cx="8229600" cy="5073650"/>
          </a:xfrm>
        </p:spPr>
        <p:txBody>
          <a:bodyPr/>
          <a:lstStyle/>
          <a:p>
            <a:pPr marL="609600" indent="-609600" eaLnBrk="1" hangingPunct="1">
              <a:buFont typeface="Wingdings" pitchFamily="2" charset="2"/>
              <a:buNone/>
            </a:pPr>
            <a:r>
              <a:rPr lang="en-US" sz="2800" smtClean="0"/>
              <a:t>Hasil UN dimanfaatkan sebagai salah satu:</a:t>
            </a:r>
          </a:p>
          <a:p>
            <a:pPr marL="609600" indent="-609600" eaLnBrk="1" hangingPunct="1">
              <a:buFont typeface="Wingdings" pitchFamily="2" charset="2"/>
              <a:buChar char="§"/>
            </a:pPr>
            <a:r>
              <a:rPr lang="en-US" sz="2800" smtClean="0"/>
              <a:t>pertimbangan dalam pembinaan dan pemberian bantuan kepada satuan pendidikan dalam upaya meningkatkan mutu pendidikan</a:t>
            </a:r>
            <a:r>
              <a:rPr lang="en-US" sz="2800" smtClean="0">
                <a:solidFill>
                  <a:srgbClr val="0000FF"/>
                </a:solidFill>
              </a:rPr>
              <a:t>,</a:t>
            </a:r>
          </a:p>
          <a:p>
            <a:pPr marL="609600" indent="-609600" eaLnBrk="1" hangingPunct="1">
              <a:buFont typeface="Wingdings" pitchFamily="2" charset="2"/>
              <a:buChar char="§"/>
            </a:pPr>
            <a:r>
              <a:rPr lang="en-US" sz="2800" smtClean="0"/>
              <a:t>pertimbangan dalam menentukan kelulusan peserta didik pada seleksi masuk jenjang pendidikan berikutnya</a:t>
            </a:r>
            <a:r>
              <a:rPr lang="en-US" sz="2800" smtClean="0">
                <a:solidFill>
                  <a:srgbClr val="0000FF"/>
                </a:solidFill>
              </a:rPr>
              <a:t>,</a:t>
            </a:r>
          </a:p>
          <a:p>
            <a:pPr marL="609600" indent="-609600" eaLnBrk="1" hangingPunct="1">
              <a:buFont typeface="Wingdings" pitchFamily="2" charset="2"/>
              <a:buChar char="§"/>
            </a:pPr>
            <a:r>
              <a:rPr lang="en-US" sz="2800" smtClean="0"/>
              <a:t>penentu kelulusan peserta didik dari satuan pendidikan yang kriteria kelulusannya  ditetapkan setiap tahun oleh Mendiknas  berdasarkan rekomendasi BSNP</a:t>
            </a:r>
            <a:r>
              <a:rPr lang="en-US" sz="2800" smtClean="0">
                <a:solidFill>
                  <a:srgbClr val="0000FF"/>
                </a:solidFill>
              </a:rPr>
              <a:t>.</a:t>
            </a:r>
            <a:endParaRPr lang="en-US" sz="280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600" b="1" smtClean="0">
                <a:solidFill>
                  <a:srgbClr val="CC0000"/>
                </a:solidFill>
                <a:latin typeface="Comic Sans MS" pitchFamily="66" charset="0"/>
              </a:rPr>
              <a:t>PROSEDUR PENILAIAN</a:t>
            </a:r>
          </a:p>
        </p:txBody>
      </p:sp>
      <p:sp>
        <p:nvSpPr>
          <p:cNvPr id="17411" name="Rectangle 3"/>
          <p:cNvSpPr>
            <a:spLocks noGrp="1" noChangeArrowheads="1"/>
          </p:cNvSpPr>
          <p:nvPr>
            <p:ph type="body" idx="1"/>
          </p:nvPr>
        </p:nvSpPr>
        <p:spPr>
          <a:xfrm>
            <a:off x="457200" y="1341438"/>
            <a:ext cx="8229600" cy="5111750"/>
          </a:xfrm>
        </p:spPr>
        <p:txBody>
          <a:bodyPr/>
          <a:lstStyle/>
          <a:p>
            <a:pPr>
              <a:lnSpc>
                <a:spcPct val="80000"/>
              </a:lnSpc>
            </a:pPr>
            <a:r>
              <a:rPr lang="en-US" sz="2000" smtClean="0"/>
              <a:t>Perancangan strategi penilaian oleh pendidik dilakukan pada saat penyusunan silabus yang penjabarannya merupakan bagian dari rencana peiaksanaan pembelajaran (RPP);</a:t>
            </a:r>
          </a:p>
          <a:p>
            <a:pPr>
              <a:lnSpc>
                <a:spcPct val="80000"/>
              </a:lnSpc>
            </a:pPr>
            <a:endParaRPr lang="en-US" sz="800" smtClean="0"/>
          </a:p>
          <a:p>
            <a:pPr>
              <a:lnSpc>
                <a:spcPct val="80000"/>
              </a:lnSpc>
            </a:pPr>
            <a:r>
              <a:rPr lang="en-US" sz="2000" smtClean="0"/>
              <a:t>Ulangan tengah semester, ulangan akhir semester, dan ulangan kenaikan kelas dilakukan oleh pendidik di bawah koordinasi satuan pendidikan;</a:t>
            </a:r>
          </a:p>
          <a:p>
            <a:pPr>
              <a:lnSpc>
                <a:spcPct val="80000"/>
              </a:lnSpc>
            </a:pPr>
            <a:endParaRPr lang="en-US" sz="900" smtClean="0"/>
          </a:p>
          <a:p>
            <a:pPr>
              <a:lnSpc>
                <a:spcPct val="80000"/>
              </a:lnSpc>
            </a:pPr>
            <a:r>
              <a:rPr lang="en-US" sz="2000" smtClean="0"/>
              <a:t>Penilaian akhir hasil belajar oleh satuan pendidikan untuk mata pelajaran kelompok mata pelajaran estetika dan kelompok mata pelajaran pendidikan jasmani, olahraga dan kesehatan ditentukan melalui rapat dewan pendidik berdasarkan hasil penilaian oleh pendidik;</a:t>
            </a:r>
          </a:p>
          <a:p>
            <a:pPr>
              <a:lnSpc>
                <a:spcPct val="80000"/>
              </a:lnSpc>
            </a:pPr>
            <a:endParaRPr lang="en-US" sz="900" smtClean="0"/>
          </a:p>
          <a:p>
            <a:pPr>
              <a:lnSpc>
                <a:spcPct val="80000"/>
              </a:lnSpc>
            </a:pPr>
            <a:r>
              <a:rPr lang="en-US" sz="2000" smtClean="0"/>
              <a:t>Penilaian akhir hasil belajar peserta didik kelompok mata pelajaran agama dan akhlak mulia dan kelompok mata pelajaran kewarga-negaraan dan kepribadian dilakukan oleh satuan pendidikan melalui rapat dewan pendidik berdasarkan hasil penilaian oieh pendidik dengan mempertimbangkan hasil ujian sekolah/madrasah;</a:t>
            </a:r>
            <a:endParaRPr lang="en-US" sz="1600" smtClean="0"/>
          </a:p>
          <a:p>
            <a:pPr>
              <a:lnSpc>
                <a:spcPct val="80000"/>
              </a:lnSpc>
            </a:pPr>
            <a:endParaRPr lang="en-US" sz="1600" smtClean="0"/>
          </a:p>
          <a:p>
            <a:pPr>
              <a:lnSpc>
                <a:spcPct val="80000"/>
              </a:lnSpc>
            </a:pPr>
            <a:endParaRPr lang="en-US" sz="1600" smtClean="0">
              <a:solidFill>
                <a:srgbClr val="000066"/>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1196975"/>
            <a:ext cx="8229600" cy="5184775"/>
          </a:xfrm>
        </p:spPr>
        <p:txBody>
          <a:bodyPr/>
          <a:lstStyle/>
          <a:p>
            <a:pPr>
              <a:lnSpc>
                <a:spcPct val="80000"/>
              </a:lnSpc>
            </a:pPr>
            <a:r>
              <a:rPr lang="en-US" sz="2400" smtClean="0"/>
              <a:t>Kegiatan ujian sekolah/madrasah dilakukan dengan langkah-langkah: </a:t>
            </a:r>
          </a:p>
          <a:p>
            <a:pPr>
              <a:lnSpc>
                <a:spcPct val="80000"/>
              </a:lnSpc>
              <a:buFontTx/>
              <a:buNone/>
            </a:pPr>
            <a:r>
              <a:rPr lang="en-US" sz="2400" smtClean="0"/>
              <a:t>	a. menyusun kisi-kisi ujian, </a:t>
            </a:r>
          </a:p>
          <a:p>
            <a:pPr>
              <a:lnSpc>
                <a:spcPct val="80000"/>
              </a:lnSpc>
              <a:buFontTx/>
              <a:buNone/>
            </a:pPr>
            <a:r>
              <a:rPr lang="en-US" sz="2400" smtClean="0"/>
              <a:t>	b. mengembangkan instrumen, </a:t>
            </a:r>
          </a:p>
          <a:p>
            <a:pPr>
              <a:lnSpc>
                <a:spcPct val="80000"/>
              </a:lnSpc>
              <a:buFontTx/>
              <a:buNone/>
            </a:pPr>
            <a:r>
              <a:rPr lang="en-US" sz="2400" smtClean="0"/>
              <a:t>	c. melaksanakan ujian, </a:t>
            </a:r>
          </a:p>
          <a:p>
            <a:pPr>
              <a:lnSpc>
                <a:spcPct val="80000"/>
              </a:lnSpc>
              <a:buFontTx/>
              <a:buNone/>
            </a:pPr>
            <a:r>
              <a:rPr lang="en-US" sz="2400" smtClean="0"/>
              <a:t>	d. mengolah dan menentukan kelulusan peserta didik </a:t>
            </a:r>
          </a:p>
          <a:p>
            <a:pPr>
              <a:lnSpc>
                <a:spcPct val="80000"/>
              </a:lnSpc>
              <a:buFontTx/>
              <a:buNone/>
            </a:pPr>
            <a:r>
              <a:rPr lang="en-US" sz="2400" smtClean="0"/>
              <a:t>	    dari ujian sekolah/madrasah, dan </a:t>
            </a:r>
          </a:p>
          <a:p>
            <a:pPr>
              <a:lnSpc>
                <a:spcPct val="80000"/>
              </a:lnSpc>
              <a:buFontTx/>
              <a:buNone/>
            </a:pPr>
            <a:r>
              <a:rPr lang="en-US" sz="2400" smtClean="0"/>
              <a:t>	e. melaporkan serta</a:t>
            </a:r>
            <a:r>
              <a:rPr lang="en-US" sz="2400" smtClean="0">
                <a:solidFill>
                  <a:srgbClr val="0000FF"/>
                </a:solidFill>
              </a:rPr>
              <a:t> </a:t>
            </a:r>
            <a:r>
              <a:rPr lang="en-US" sz="2400" smtClean="0"/>
              <a:t>memanfaatkan hasil penilaian;</a:t>
            </a:r>
          </a:p>
          <a:p>
            <a:pPr>
              <a:lnSpc>
                <a:spcPct val="80000"/>
              </a:lnSpc>
              <a:buFontTx/>
              <a:buNone/>
            </a:pPr>
            <a:endParaRPr lang="en-US" sz="1000" smtClean="0"/>
          </a:p>
          <a:p>
            <a:pPr>
              <a:lnSpc>
                <a:spcPct val="80000"/>
              </a:lnSpc>
            </a:pPr>
            <a:r>
              <a:rPr lang="en-US" sz="2400" smtClean="0"/>
              <a:t>Penilaian akhlak mulia yang merupakan aspek afektif dari kelompok mata pelajaran agama dan akhlak mulia, sebagai perwujudan sikap dan perilaku beriman dan bertakwa kepada Tuhan YME dilakukan oleh guru agama dengan memanfaatkan informasi dari pendidik mata pelajaran lain dan sumber lain yang relevan;</a:t>
            </a:r>
          </a:p>
          <a:p>
            <a:pPr>
              <a:lnSpc>
                <a:spcPct val="80000"/>
              </a:lnSpc>
            </a:pPr>
            <a:endParaRPr lang="en-US" sz="1800" smtClean="0"/>
          </a:p>
        </p:txBody>
      </p:sp>
      <p:sp>
        <p:nvSpPr>
          <p:cNvPr id="18435" name="Line 5"/>
          <p:cNvSpPr>
            <a:spLocks noChangeShapeType="1"/>
          </p:cNvSpPr>
          <p:nvPr/>
        </p:nvSpPr>
        <p:spPr bwMode="auto">
          <a:xfrm>
            <a:off x="3348038" y="3860800"/>
            <a:ext cx="71437" cy="0"/>
          </a:xfrm>
          <a:prstGeom prst="line">
            <a:avLst/>
          </a:prstGeom>
          <a:noFill/>
          <a:ln w="9525">
            <a:solidFill>
              <a:schemeClr val="tx1"/>
            </a:solidFill>
            <a:round/>
            <a:headEnd/>
            <a:tailEnd/>
          </a:ln>
        </p:spPr>
        <p:txBody>
          <a:bodyPr/>
          <a:lstStyle/>
          <a:p>
            <a:endParaRPr lang="id-ID"/>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76672"/>
            <a:ext cx="7772400" cy="1872208"/>
          </a:xfrm>
        </p:spPr>
        <p:txBody>
          <a:bodyPr/>
          <a:lstStyle/>
          <a:p>
            <a:r>
              <a:rPr lang="id-ID" dirty="0" smtClean="0"/>
              <a:t>PERTEMUAN 1</a:t>
            </a:r>
            <a:endParaRPr lang="id-ID" dirty="0"/>
          </a:p>
        </p:txBody>
      </p:sp>
      <p:sp>
        <p:nvSpPr>
          <p:cNvPr id="3" name="Subtitle 2"/>
          <p:cNvSpPr>
            <a:spLocks noGrp="1"/>
          </p:cNvSpPr>
          <p:nvPr>
            <p:ph type="subTitle" idx="1"/>
          </p:nvPr>
        </p:nvSpPr>
        <p:spPr>
          <a:xfrm>
            <a:off x="1371600" y="2276872"/>
            <a:ext cx="6400800" cy="3361928"/>
          </a:xfrm>
        </p:spPr>
        <p:txBody>
          <a:bodyPr>
            <a:normAutofit/>
          </a:bodyPr>
          <a:lstStyle/>
          <a:p>
            <a:r>
              <a:rPr lang="id-ID" sz="4400" smtClean="0">
                <a:solidFill>
                  <a:schemeClr val="tx1"/>
                </a:solidFill>
              </a:rPr>
              <a:t>HAKIKAT </a:t>
            </a:r>
          </a:p>
          <a:p>
            <a:r>
              <a:rPr lang="id-ID" sz="4400" smtClean="0">
                <a:solidFill>
                  <a:schemeClr val="tx1"/>
                </a:solidFill>
              </a:rPr>
              <a:t>EVALUASI </a:t>
            </a:r>
            <a:r>
              <a:rPr lang="id-ID" sz="4400" dirty="0" smtClean="0">
                <a:solidFill>
                  <a:schemeClr val="tx1"/>
                </a:solidFill>
              </a:rPr>
              <a:t>PEMBELAJARAN</a:t>
            </a:r>
            <a:endParaRPr lang="id-ID" sz="44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611188" y="1125538"/>
            <a:ext cx="8137525" cy="5111750"/>
          </a:xfrm>
        </p:spPr>
        <p:txBody>
          <a:bodyPr/>
          <a:lstStyle/>
          <a:p>
            <a:r>
              <a:rPr lang="en-US" sz="2400" smtClean="0"/>
              <a:t>Penilaian kepribadian adalah bagian dari penilaian kelompok mata pelajaran kewarganegaraan dan kepribadian oleh guru pendidikan kewarganegaraan dengan memanfaatkan informasi dari pendidik mata pelajaran lain dan sumber lain yang relevan;</a:t>
            </a:r>
          </a:p>
          <a:p>
            <a:endParaRPr lang="en-US" sz="1000" smtClean="0"/>
          </a:p>
          <a:p>
            <a:r>
              <a:rPr lang="en-US" sz="2400" smtClean="0"/>
              <a:t>Penilaian mata pelajaran muatan lokal mengikuti penilaian kelompok mata pelajaran yang relevan;</a:t>
            </a:r>
          </a:p>
          <a:p>
            <a:endParaRPr lang="en-US" sz="1000" smtClean="0"/>
          </a:p>
          <a:p>
            <a:r>
              <a:rPr lang="en-US" sz="2400" smtClean="0"/>
              <a:t>Keikutsertaan peserta didik</a:t>
            </a:r>
            <a:r>
              <a:rPr lang="en-US" sz="2400" smtClean="0">
                <a:solidFill>
                  <a:srgbClr val="0000FF"/>
                </a:solidFill>
              </a:rPr>
              <a:t> </a:t>
            </a:r>
            <a:r>
              <a:rPr lang="en-US" sz="2400" smtClean="0"/>
              <a:t>dalam kegiatan pengembangan diri dibuktikan dengan surat keterangan yang ditanda-tangani oleh pembina kegiatan dan kepala sekolah/madrasah.</a:t>
            </a:r>
          </a:p>
          <a:p>
            <a:endParaRPr lang="en-US" smtClean="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50825" y="0"/>
            <a:ext cx="8229600" cy="1143000"/>
          </a:xfrm>
        </p:spPr>
        <p:txBody>
          <a:bodyPr/>
          <a:lstStyle/>
          <a:p>
            <a:r>
              <a:rPr lang="en-US" sz="3200" b="1" smtClean="0">
                <a:solidFill>
                  <a:srgbClr val="CC0000"/>
                </a:solidFill>
                <a:latin typeface="Comic Sans MS" pitchFamily="66" charset="0"/>
              </a:rPr>
              <a:t>TEKNIK DAN</a:t>
            </a:r>
            <a:br>
              <a:rPr lang="en-US" sz="3200" b="1" smtClean="0">
                <a:solidFill>
                  <a:srgbClr val="CC0000"/>
                </a:solidFill>
                <a:latin typeface="Comic Sans MS" pitchFamily="66" charset="0"/>
              </a:rPr>
            </a:br>
            <a:r>
              <a:rPr lang="en-US" sz="3200" b="1" smtClean="0">
                <a:solidFill>
                  <a:srgbClr val="CC0000"/>
                </a:solidFill>
                <a:latin typeface="Comic Sans MS" pitchFamily="66" charset="0"/>
              </a:rPr>
              <a:t>INSTRUMEN PENILAIAN</a:t>
            </a:r>
          </a:p>
        </p:txBody>
      </p:sp>
      <p:sp>
        <p:nvSpPr>
          <p:cNvPr id="20483" name="Rectangle 3"/>
          <p:cNvSpPr>
            <a:spLocks noGrp="1" noChangeArrowheads="1"/>
          </p:cNvSpPr>
          <p:nvPr>
            <p:ph type="body" idx="1"/>
          </p:nvPr>
        </p:nvSpPr>
        <p:spPr>
          <a:xfrm>
            <a:off x="457200" y="1341438"/>
            <a:ext cx="8218488" cy="5111750"/>
          </a:xfrm>
        </p:spPr>
        <p:txBody>
          <a:bodyPr/>
          <a:lstStyle/>
          <a:p>
            <a:pPr>
              <a:lnSpc>
                <a:spcPct val="80000"/>
              </a:lnSpc>
            </a:pPr>
            <a:r>
              <a:rPr lang="en-US" sz="2400" smtClean="0"/>
              <a:t>Penilaian hasil belajar oleh pendidik menggunakan berbagai teknik penilaian berupa tes, observasi, penugasan perseorangan atau kelompok, dan bentuk lain yang sesuai dengan karakteristik kompetensi dan tingkat perkembangan peserta didik;</a:t>
            </a:r>
          </a:p>
          <a:p>
            <a:pPr>
              <a:lnSpc>
                <a:spcPct val="80000"/>
              </a:lnSpc>
            </a:pPr>
            <a:r>
              <a:rPr lang="en-US" sz="2400" smtClean="0"/>
              <a:t>Teknik tes berupa tes tertulis, tes lisan, dan tes praktik atau tes kinerja;</a:t>
            </a:r>
          </a:p>
          <a:p>
            <a:pPr>
              <a:lnSpc>
                <a:spcPct val="80000"/>
              </a:lnSpc>
            </a:pPr>
            <a:r>
              <a:rPr lang="en-US" sz="2400" smtClean="0"/>
              <a:t>Teknik observasi atau pengamatan dilakukan selama pembelajaran berlangsung dan atau di luar kegiatan pembelajaran;</a:t>
            </a:r>
          </a:p>
          <a:p>
            <a:pPr>
              <a:lnSpc>
                <a:spcPct val="80000"/>
              </a:lnSpc>
            </a:pPr>
            <a:r>
              <a:rPr lang="en-US" sz="2400" smtClean="0"/>
              <a:t>Teknik penugasan baik perseorangan maupun kelompok dapat berbentuk tugas rumah dan atau proyek;</a:t>
            </a:r>
          </a:p>
          <a:p>
            <a:pPr>
              <a:lnSpc>
                <a:spcPct val="80000"/>
              </a:lnSpc>
            </a:pPr>
            <a:r>
              <a:rPr lang="en-US" sz="2400" smtClean="0"/>
              <a:t>Instrumen penilaian harus memenuhi persyaratan: substansi, konstruksi, dan bahasa.</a:t>
            </a:r>
          </a:p>
          <a:p>
            <a:pPr>
              <a:lnSpc>
                <a:spcPct val="80000"/>
              </a:lnSpc>
            </a:pPr>
            <a:endParaRPr lang="en-US" sz="1800" smtClean="0"/>
          </a:p>
          <a:p>
            <a:pPr>
              <a:lnSpc>
                <a:spcPct val="80000"/>
              </a:lnSpc>
            </a:pPr>
            <a:endParaRPr lang="en-US" sz="1800" smtClean="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850900"/>
          </a:xfrm>
        </p:spPr>
        <p:txBody>
          <a:bodyPr/>
          <a:lstStyle/>
          <a:p>
            <a:r>
              <a:rPr lang="en-US" sz="3600" b="1" smtClean="0">
                <a:solidFill>
                  <a:srgbClr val="CC0000"/>
                </a:solidFill>
                <a:latin typeface="Comic Sans MS" pitchFamily="66" charset="0"/>
              </a:rPr>
              <a:t>LAPORAN HASIL PENILAIAN</a:t>
            </a:r>
          </a:p>
        </p:txBody>
      </p:sp>
      <p:sp>
        <p:nvSpPr>
          <p:cNvPr id="21507" name="Rectangle 3"/>
          <p:cNvSpPr>
            <a:spLocks noGrp="1" noChangeArrowheads="1"/>
          </p:cNvSpPr>
          <p:nvPr>
            <p:ph type="body" idx="1"/>
          </p:nvPr>
        </p:nvSpPr>
        <p:spPr>
          <a:xfrm>
            <a:off x="457200" y="1125538"/>
            <a:ext cx="8291513" cy="5399087"/>
          </a:xfrm>
        </p:spPr>
        <p:txBody>
          <a:bodyPr/>
          <a:lstStyle/>
          <a:p>
            <a:pPr>
              <a:lnSpc>
                <a:spcPct val="80000"/>
              </a:lnSpc>
            </a:pPr>
            <a:r>
              <a:rPr lang="en-US" sz="2400" smtClean="0"/>
              <a:t>Hasil ulangan harian diinformasikan kepada peserta didik sebelum diadakan ulangan harian berikutnya. Peserta didik yang belum mencapai KKM harus mengikuti pembelajaran remedi;</a:t>
            </a:r>
          </a:p>
          <a:p>
            <a:pPr>
              <a:lnSpc>
                <a:spcPct val="80000"/>
              </a:lnSpc>
            </a:pPr>
            <a:r>
              <a:rPr lang="en-US" sz="2400" smtClean="0"/>
              <a:t>Hasil penilaian oleh pendidik dan satuan pendidikan disampaikan dalam bentuk satu nilai pencapaian kompetensi mata pelajaran disertai dengan deskripsi kemajuan belajar;</a:t>
            </a:r>
          </a:p>
          <a:p>
            <a:pPr>
              <a:lnSpc>
                <a:spcPct val="80000"/>
              </a:lnSpc>
            </a:pPr>
            <a:r>
              <a:rPr lang="en-US" sz="2400" smtClean="0"/>
              <a:t>Hasil UN disampaikan kepada satuan pendidikan untuk dijadikan salah satu syarat kelulusan peserta didik dari satuan pendidikan dan salah satu pertimbangan dalam seleksi masuk ke jenjang pendidikan berikutnya</a:t>
            </a:r>
            <a:r>
              <a:rPr lang="en-US" sz="2400" smtClean="0">
                <a:solidFill>
                  <a:srgbClr val="0000FF"/>
                </a:solidFill>
              </a:rPr>
              <a:t>;</a:t>
            </a:r>
          </a:p>
          <a:p>
            <a:pPr>
              <a:lnSpc>
                <a:spcPct val="80000"/>
              </a:lnSpc>
            </a:pPr>
            <a:r>
              <a:rPr lang="en-US" sz="2400" smtClean="0"/>
              <a:t>Hasil analisis data UN disampaikan kepada pihak-pihak yang berkepentingan untuk pemetaan mutu program dan atau satuan pendidikan serta pembinaan dan pemberian bantuan kepada satuan pendidikan dalam upaya  peningkatan mutu pendidikan.</a:t>
            </a:r>
          </a:p>
          <a:p>
            <a:pPr>
              <a:lnSpc>
                <a:spcPct val="80000"/>
              </a:lnSpc>
            </a:pPr>
            <a:endParaRPr lang="en-US" sz="2400" smtClean="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2"/>
          </p:nvPr>
        </p:nvSpPr>
        <p:spPr>
          <a:noFill/>
        </p:spPr>
        <p:txBody>
          <a:bodyPr/>
          <a:lstStyle/>
          <a:p>
            <a:fld id="{174E14D4-2DFB-4291-9E65-7A49B3A4C564}" type="slidenum">
              <a:rPr lang="en-US" smtClean="0"/>
              <a:pPr/>
              <a:t>23</a:t>
            </a:fld>
            <a:endParaRPr lang="en-US" smtClean="0"/>
          </a:p>
        </p:txBody>
      </p:sp>
      <p:sp>
        <p:nvSpPr>
          <p:cNvPr id="22531" name="Rectangle 4"/>
          <p:cNvSpPr>
            <a:spLocks noGrp="1" noChangeArrowheads="1"/>
          </p:cNvSpPr>
          <p:nvPr>
            <p:ph type="title"/>
          </p:nvPr>
        </p:nvSpPr>
        <p:spPr>
          <a:xfrm>
            <a:off x="611188" y="692150"/>
            <a:ext cx="7921625" cy="5026025"/>
          </a:xfrm>
        </p:spPr>
        <p:txBody>
          <a:bodyPr/>
          <a:lstStyle/>
          <a:p>
            <a:pPr eaLnBrk="1" hangingPunct="1"/>
            <a:r>
              <a:rPr lang="en-US" sz="9600" b="1" smtClean="0">
                <a:solidFill>
                  <a:srgbClr val="990000"/>
                </a:solidFill>
                <a:latin typeface="Arial Rounded MT Bold" pitchFamily="34" charset="0"/>
              </a:rPr>
              <a:t>Terima kasih</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2130425"/>
            <a:ext cx="6910536" cy="4106887"/>
          </a:xfrm>
        </p:spPr>
        <p:txBody>
          <a:bodyPr>
            <a:normAutofit/>
          </a:bodyPr>
          <a:lstStyle/>
          <a:p>
            <a:pPr lvl="2" rtl="0"/>
            <a:r>
              <a:rPr lang="id-ID" sz="3200" dirty="0" smtClean="0"/>
              <a:t>1. Pengertian</a:t>
            </a:r>
            <a:r>
              <a:rPr lang="en-US" sz="3200" dirty="0" smtClean="0"/>
              <a:t> </a:t>
            </a:r>
            <a:r>
              <a:rPr lang="en-US" sz="3200" dirty="0" err="1"/>
              <a:t>evaluasi</a:t>
            </a:r>
            <a:r>
              <a:rPr lang="en-US" sz="3200" dirty="0"/>
              <a:t> </a:t>
            </a:r>
            <a:r>
              <a:rPr lang="en-US" sz="3200" dirty="0" err="1"/>
              <a:t>pembelajaran</a:t>
            </a:r>
            <a:r>
              <a:rPr lang="id-ID" sz="3200" dirty="0"/>
              <a:t/>
            </a:r>
            <a:br>
              <a:rPr lang="id-ID" sz="3200" dirty="0"/>
            </a:br>
            <a:r>
              <a:rPr lang="id-ID" sz="3200" dirty="0" smtClean="0"/>
              <a:t>2. Fungsi </a:t>
            </a:r>
            <a:r>
              <a:rPr lang="id-ID" sz="3200" dirty="0"/>
              <a:t>evaluasi hasil belajar</a:t>
            </a:r>
            <a:br>
              <a:rPr lang="id-ID" sz="3200" dirty="0"/>
            </a:br>
            <a:r>
              <a:rPr lang="id-ID" sz="3200" dirty="0" smtClean="0"/>
              <a:t>3. P</a:t>
            </a:r>
            <a:r>
              <a:rPr lang="en-US" sz="3200" dirty="0" err="1"/>
              <a:t>rosedur</a:t>
            </a:r>
            <a:r>
              <a:rPr lang="en-US" sz="3200" dirty="0"/>
              <a:t> </a:t>
            </a:r>
            <a:r>
              <a:rPr lang="en-US" sz="3200" dirty="0" err="1"/>
              <a:t>evaluasi</a:t>
            </a:r>
            <a:r>
              <a:rPr lang="en-US" sz="3200" dirty="0"/>
              <a:t> </a:t>
            </a:r>
            <a:r>
              <a:rPr lang="en-US" sz="3200" dirty="0" err="1"/>
              <a:t>pembelajaran</a:t>
            </a:r>
            <a:r>
              <a:rPr lang="id-ID" sz="3200" dirty="0"/>
              <a:t/>
            </a:r>
            <a:br>
              <a:rPr lang="id-ID" sz="3200" dirty="0"/>
            </a:br>
            <a:r>
              <a:rPr lang="id-ID" sz="3200" dirty="0" smtClean="0"/>
              <a:t>4. J</a:t>
            </a:r>
            <a:r>
              <a:rPr lang="en-US" sz="3200" dirty="0" err="1"/>
              <a:t>enis</a:t>
            </a:r>
            <a:r>
              <a:rPr lang="en-US" sz="3200" dirty="0"/>
              <a:t> </a:t>
            </a:r>
            <a:r>
              <a:rPr lang="en-US" sz="3200" dirty="0" err="1"/>
              <a:t>alat</a:t>
            </a:r>
            <a:r>
              <a:rPr lang="en-US" sz="3200" dirty="0"/>
              <a:t> </a:t>
            </a:r>
            <a:r>
              <a:rPr lang="en-US" sz="3200" dirty="0" err="1"/>
              <a:t>ukur</a:t>
            </a:r>
            <a:r>
              <a:rPr lang="en-US" sz="3200" dirty="0"/>
              <a:t> </a:t>
            </a:r>
            <a:r>
              <a:rPr lang="en-US" sz="3200" dirty="0" err="1"/>
              <a:t>tes</a:t>
            </a:r>
            <a:r>
              <a:rPr lang="en-US" sz="3200" dirty="0"/>
              <a:t> </a:t>
            </a:r>
            <a:r>
              <a:rPr lang="en-US" sz="3200" dirty="0" err="1"/>
              <a:t>dan</a:t>
            </a:r>
            <a:r>
              <a:rPr lang="en-US" sz="3200" dirty="0"/>
              <a:t> non </a:t>
            </a:r>
            <a:r>
              <a:rPr lang="en-US" sz="3200" dirty="0" err="1"/>
              <a:t>tes</a:t>
            </a:r>
            <a:r>
              <a:rPr lang="id-ID" sz="3200" dirty="0"/>
              <a:t/>
            </a:r>
            <a:br>
              <a:rPr lang="id-ID" sz="3200" dirty="0"/>
            </a:br>
            <a:r>
              <a:rPr lang="id-ID" sz="3200" dirty="0" smtClean="0"/>
              <a:t>5. Sistem </a:t>
            </a:r>
            <a:r>
              <a:rPr lang="id-ID" sz="3200" dirty="0"/>
              <a:t>penilaian PAN dan </a:t>
            </a:r>
            <a:r>
              <a:rPr lang="id-ID" sz="3200" dirty="0" smtClean="0"/>
              <a:t>PAP</a:t>
            </a:r>
            <a:br>
              <a:rPr lang="id-ID" sz="3200" dirty="0" smtClean="0"/>
            </a:br>
            <a:r>
              <a:rPr lang="id-ID" sz="3200" dirty="0" smtClean="0"/>
              <a:t/>
            </a:r>
            <a:br>
              <a:rPr lang="id-ID" sz="3200" dirty="0" smtClean="0"/>
            </a:br>
            <a:r>
              <a:rPr lang="id-ID" sz="3200" dirty="0"/>
              <a:t/>
            </a:r>
            <a:br>
              <a:rPr lang="id-ID" sz="3200" dirty="0"/>
            </a:br>
            <a:endParaRPr lang="id-ID" sz="3200" dirty="0"/>
          </a:p>
        </p:txBody>
      </p:sp>
      <p:sp>
        <p:nvSpPr>
          <p:cNvPr id="3" name="Subtitle 2"/>
          <p:cNvSpPr>
            <a:spLocks noGrp="1"/>
          </p:cNvSpPr>
          <p:nvPr>
            <p:ph type="subTitle" idx="1"/>
          </p:nvPr>
        </p:nvSpPr>
        <p:spPr>
          <a:xfrm>
            <a:off x="1547664" y="620688"/>
            <a:ext cx="5536704" cy="1392560"/>
          </a:xfrm>
        </p:spPr>
        <p:txBody>
          <a:bodyPr>
            <a:normAutofit/>
          </a:bodyPr>
          <a:lstStyle/>
          <a:p>
            <a:pPr algn="l"/>
            <a:r>
              <a:rPr lang="id-ID" sz="4000" dirty="0" smtClean="0">
                <a:solidFill>
                  <a:schemeClr val="tx1"/>
                </a:solidFill>
              </a:rPr>
              <a:t>Mahasiswa dapat menjelaskan kembali :</a:t>
            </a:r>
            <a:endParaRPr lang="id-ID" sz="40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smtClean="0">
                <a:solidFill>
                  <a:srgbClr val="CC0000"/>
                </a:solidFill>
                <a:latin typeface="Comic Sans MS" pitchFamily="66" charset="0"/>
              </a:rPr>
              <a:t>PENILAIAN PENDIDIKAN</a:t>
            </a:r>
          </a:p>
        </p:txBody>
      </p:sp>
      <p:sp>
        <p:nvSpPr>
          <p:cNvPr id="3075" name="Rectangle 3"/>
          <p:cNvSpPr>
            <a:spLocks noGrp="1" noChangeArrowheads="1"/>
          </p:cNvSpPr>
          <p:nvPr>
            <p:ph type="body" idx="1"/>
          </p:nvPr>
        </p:nvSpPr>
        <p:spPr>
          <a:xfrm>
            <a:off x="827088" y="1484313"/>
            <a:ext cx="7705725" cy="4752975"/>
          </a:xfrm>
        </p:spPr>
        <p:txBody>
          <a:bodyPr/>
          <a:lstStyle/>
          <a:p>
            <a:pPr>
              <a:lnSpc>
                <a:spcPct val="90000"/>
              </a:lnSpc>
            </a:pPr>
            <a:r>
              <a:rPr lang="en-US" sz="2400" b="1" smtClean="0"/>
              <a:t>Penilaian pendidikan</a:t>
            </a:r>
            <a:r>
              <a:rPr lang="en-US" sz="2400" smtClean="0"/>
              <a:t> adalah proses pengumpulan dan pengolahan informasi untuk menentukan pencapaian hasil belajar peserta didik</a:t>
            </a:r>
            <a:r>
              <a:rPr lang="en-US" sz="2400" smtClean="0">
                <a:solidFill>
                  <a:srgbClr val="0000FF"/>
                </a:solidFill>
              </a:rPr>
              <a:t>;</a:t>
            </a:r>
          </a:p>
          <a:p>
            <a:pPr>
              <a:lnSpc>
                <a:spcPct val="90000"/>
              </a:lnSpc>
            </a:pPr>
            <a:r>
              <a:rPr lang="en-US" sz="2400" b="1" smtClean="0"/>
              <a:t>Penilaian hasil belajar peserta didik </a:t>
            </a:r>
            <a:r>
              <a:rPr lang="en-US" sz="2400" smtClean="0"/>
              <a:t>dilaksanakan berdasarkan standar penilaian pendidikan yang berlaku secara nasional</a:t>
            </a:r>
            <a:r>
              <a:rPr lang="en-US" sz="2400" smtClean="0">
                <a:solidFill>
                  <a:srgbClr val="0000FF"/>
                </a:solidFill>
              </a:rPr>
              <a:t>;</a:t>
            </a:r>
          </a:p>
          <a:p>
            <a:pPr>
              <a:lnSpc>
                <a:spcPct val="90000"/>
              </a:lnSpc>
            </a:pPr>
            <a:r>
              <a:rPr lang="en-US" sz="2400" b="1" smtClean="0"/>
              <a:t>Standar penilaian pendidikan</a:t>
            </a:r>
            <a:r>
              <a:rPr lang="en-US" sz="2400" smtClean="0"/>
              <a:t> adalah standar nasional pendidikan yang berkaitan dengan mekanisme, prosedur, dan instrumen penilaian hasil belajar peserta didik</a:t>
            </a:r>
            <a:r>
              <a:rPr lang="en-US" sz="2400" smtClean="0">
                <a:solidFill>
                  <a:srgbClr val="0000FF"/>
                </a:solidFill>
              </a:rPr>
              <a:t>;</a:t>
            </a:r>
            <a:endParaRPr lang="en-US" sz="2400" smtClean="0"/>
          </a:p>
          <a:p>
            <a:pPr>
              <a:lnSpc>
                <a:spcPct val="90000"/>
              </a:lnSpc>
            </a:pPr>
            <a:r>
              <a:rPr lang="en-US" sz="2400" b="1" smtClean="0"/>
              <a:t>Penilaian</a:t>
            </a:r>
            <a:r>
              <a:rPr lang="en-US" sz="2400" smtClean="0"/>
              <a:t> dapat berupa ulangan dan atau ujian.</a:t>
            </a:r>
          </a:p>
          <a:p>
            <a:pPr>
              <a:lnSpc>
                <a:spcPct val="90000"/>
              </a:lnSpc>
            </a:pPr>
            <a:endParaRPr lang="en-US" sz="2400" smtClean="0"/>
          </a:p>
          <a:p>
            <a:pPr>
              <a:lnSpc>
                <a:spcPct val="90000"/>
              </a:lnSpc>
              <a:buFontTx/>
              <a:buNone/>
            </a:pPr>
            <a:endParaRPr lang="en-US" sz="280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773D03E4-C575-498A-B0FB-BCBCAD4A7CCE}" type="slidenum">
              <a:rPr lang="en-US" sz="1400"/>
              <a:pPr algn="r"/>
              <a:t>5</a:t>
            </a:fld>
            <a:endParaRPr lang="en-US" sz="1400"/>
          </a:p>
        </p:txBody>
      </p:sp>
      <p:sp>
        <p:nvSpPr>
          <p:cNvPr id="4099" name="Rectangle 2"/>
          <p:cNvSpPr>
            <a:spLocks noGrp="1" noChangeArrowheads="1"/>
          </p:cNvSpPr>
          <p:nvPr>
            <p:ph type="title" idx="4294967295"/>
          </p:nvPr>
        </p:nvSpPr>
        <p:spPr>
          <a:xfrm>
            <a:off x="1619250" y="188913"/>
            <a:ext cx="5770563" cy="850900"/>
          </a:xfrm>
        </p:spPr>
        <p:txBody>
          <a:bodyPr/>
          <a:lstStyle/>
          <a:p>
            <a:pPr eaLnBrk="1" hangingPunct="1"/>
            <a:r>
              <a:rPr lang="en-US" b="1" smtClean="0">
                <a:solidFill>
                  <a:srgbClr val="CC0000"/>
                </a:solidFill>
                <a:latin typeface="Comic Sans MS" pitchFamily="66" charset="0"/>
                <a:hlinkClick r:id="rId2" action="ppaction://hlinkfile"/>
              </a:rPr>
              <a:t>Prinsip Penilaian</a:t>
            </a:r>
            <a:endParaRPr lang="en-US" b="1" smtClean="0">
              <a:solidFill>
                <a:srgbClr val="CC0000"/>
              </a:solidFill>
              <a:latin typeface="Comic Sans MS" pitchFamily="66" charset="0"/>
            </a:endParaRPr>
          </a:p>
        </p:txBody>
      </p:sp>
      <p:sp>
        <p:nvSpPr>
          <p:cNvPr id="4100" name="Rectangle 3"/>
          <p:cNvSpPr>
            <a:spLocks noGrp="1" noChangeArrowheads="1"/>
          </p:cNvSpPr>
          <p:nvPr>
            <p:ph type="body" idx="4294967295"/>
          </p:nvPr>
        </p:nvSpPr>
        <p:spPr>
          <a:xfrm>
            <a:off x="1476375" y="1125538"/>
            <a:ext cx="6551613" cy="4895850"/>
          </a:xfrm>
        </p:spPr>
        <p:txBody>
          <a:bodyPr/>
          <a:lstStyle/>
          <a:p>
            <a:pPr marL="609600" indent="-609600" algn="just" eaLnBrk="1" hangingPunct="1">
              <a:spcBef>
                <a:spcPct val="0"/>
              </a:spcBef>
              <a:spcAft>
                <a:spcPct val="40000"/>
              </a:spcAft>
              <a:buFontTx/>
              <a:buAutoNum type="arabicPeriod"/>
            </a:pPr>
            <a:r>
              <a:rPr lang="en-US" sz="2400" b="1" smtClean="0">
                <a:solidFill>
                  <a:srgbClr val="000066"/>
                </a:solidFill>
              </a:rPr>
              <a:t>Sahih </a:t>
            </a:r>
          </a:p>
          <a:p>
            <a:pPr marL="609600" indent="-609600" algn="just" eaLnBrk="1" hangingPunct="1">
              <a:spcBef>
                <a:spcPct val="0"/>
              </a:spcBef>
              <a:spcAft>
                <a:spcPct val="40000"/>
              </a:spcAft>
              <a:buFontTx/>
              <a:buAutoNum type="arabicPeriod"/>
            </a:pPr>
            <a:r>
              <a:rPr lang="en-US" sz="2400" b="1" smtClean="0">
                <a:solidFill>
                  <a:srgbClr val="000066"/>
                </a:solidFill>
              </a:rPr>
              <a:t>Ob</a:t>
            </a:r>
            <a:r>
              <a:rPr lang="en-US" sz="2400" b="1" smtClean="0"/>
              <a:t>j</a:t>
            </a:r>
            <a:r>
              <a:rPr lang="en-US" sz="2400" b="1" smtClean="0">
                <a:solidFill>
                  <a:srgbClr val="000066"/>
                </a:solidFill>
              </a:rPr>
              <a:t>ektif </a:t>
            </a:r>
          </a:p>
          <a:p>
            <a:pPr marL="609600" indent="-609600" algn="just" eaLnBrk="1" hangingPunct="1">
              <a:spcBef>
                <a:spcPct val="0"/>
              </a:spcBef>
              <a:spcAft>
                <a:spcPct val="40000"/>
              </a:spcAft>
              <a:buFontTx/>
              <a:buAutoNum type="arabicPeriod"/>
            </a:pPr>
            <a:r>
              <a:rPr lang="en-US" sz="2400" b="1" smtClean="0">
                <a:solidFill>
                  <a:srgbClr val="000066"/>
                </a:solidFill>
              </a:rPr>
              <a:t>Adil </a:t>
            </a:r>
          </a:p>
          <a:p>
            <a:pPr marL="609600" indent="-609600" algn="just" eaLnBrk="1" hangingPunct="1">
              <a:spcBef>
                <a:spcPct val="0"/>
              </a:spcBef>
              <a:spcAft>
                <a:spcPct val="40000"/>
              </a:spcAft>
              <a:buFontTx/>
              <a:buAutoNum type="arabicPeriod"/>
            </a:pPr>
            <a:r>
              <a:rPr lang="en-US" sz="2400" b="1" smtClean="0">
                <a:solidFill>
                  <a:srgbClr val="000066"/>
                </a:solidFill>
              </a:rPr>
              <a:t>Terpadu </a:t>
            </a:r>
          </a:p>
          <a:p>
            <a:pPr marL="609600" indent="-609600" algn="just" eaLnBrk="1" hangingPunct="1">
              <a:spcBef>
                <a:spcPct val="0"/>
              </a:spcBef>
              <a:spcAft>
                <a:spcPct val="40000"/>
              </a:spcAft>
              <a:buFontTx/>
              <a:buAutoNum type="arabicPeriod"/>
            </a:pPr>
            <a:r>
              <a:rPr lang="en-US" sz="2400" b="1" smtClean="0">
                <a:solidFill>
                  <a:srgbClr val="000066"/>
                </a:solidFill>
              </a:rPr>
              <a:t>Terbuka</a:t>
            </a:r>
            <a:r>
              <a:rPr lang="en-US" sz="2900" b="1" smtClean="0">
                <a:solidFill>
                  <a:srgbClr val="000066"/>
                </a:solidFill>
                <a:latin typeface="Arial Black" pitchFamily="34" charset="0"/>
              </a:rPr>
              <a:t> </a:t>
            </a:r>
          </a:p>
          <a:p>
            <a:pPr marL="609600" indent="-609600" eaLnBrk="1" hangingPunct="1">
              <a:spcBef>
                <a:spcPct val="0"/>
              </a:spcBef>
              <a:spcAft>
                <a:spcPct val="25000"/>
              </a:spcAft>
              <a:buFontTx/>
              <a:buAutoNum type="arabicPeriod" startAt="6"/>
            </a:pPr>
            <a:r>
              <a:rPr lang="en-US" sz="2400" b="1" smtClean="0">
                <a:solidFill>
                  <a:srgbClr val="000066"/>
                </a:solidFill>
              </a:rPr>
              <a:t>Menyeluruh dan berkesinambungan </a:t>
            </a:r>
          </a:p>
          <a:p>
            <a:pPr marL="609600" indent="-609600" eaLnBrk="1" hangingPunct="1">
              <a:spcBef>
                <a:spcPct val="0"/>
              </a:spcBef>
              <a:spcAft>
                <a:spcPct val="25000"/>
              </a:spcAft>
              <a:buFontTx/>
              <a:buAutoNum type="arabicPeriod" startAt="6"/>
            </a:pPr>
            <a:r>
              <a:rPr lang="en-US" sz="2400" b="1" smtClean="0">
                <a:solidFill>
                  <a:srgbClr val="000066"/>
                </a:solidFill>
              </a:rPr>
              <a:t>Sistematis</a:t>
            </a:r>
            <a:r>
              <a:rPr lang="en-US" sz="2400" smtClean="0">
                <a:solidFill>
                  <a:srgbClr val="000066"/>
                </a:solidFill>
              </a:rPr>
              <a:t> </a:t>
            </a:r>
          </a:p>
          <a:p>
            <a:pPr marL="609600" indent="-609600" eaLnBrk="1" hangingPunct="1">
              <a:spcBef>
                <a:spcPct val="0"/>
              </a:spcBef>
              <a:spcAft>
                <a:spcPct val="25000"/>
              </a:spcAft>
              <a:buFontTx/>
              <a:buAutoNum type="arabicPeriod" startAt="6"/>
            </a:pPr>
            <a:r>
              <a:rPr lang="en-US" sz="2400" b="1" smtClean="0">
                <a:solidFill>
                  <a:srgbClr val="000066"/>
                </a:solidFill>
              </a:rPr>
              <a:t>Beracuan Kriteria</a:t>
            </a:r>
          </a:p>
          <a:p>
            <a:pPr marL="609600" indent="-609600" algn="just" eaLnBrk="1" hangingPunct="1">
              <a:spcBef>
                <a:spcPct val="0"/>
              </a:spcBef>
              <a:spcAft>
                <a:spcPct val="25000"/>
              </a:spcAft>
              <a:buFontTx/>
              <a:buNone/>
            </a:pPr>
            <a:r>
              <a:rPr lang="en-US" sz="2400" b="1" smtClean="0">
                <a:solidFill>
                  <a:srgbClr val="000066"/>
                </a:solidFill>
              </a:rPr>
              <a:t>9.	Akuntabel</a:t>
            </a:r>
            <a:r>
              <a:rPr lang="en-US" sz="2400" smtClean="0">
                <a:solidFill>
                  <a:srgbClr val="000066"/>
                </a:solidFill>
              </a:rPr>
              <a:t> </a:t>
            </a:r>
          </a:p>
          <a:p>
            <a:pPr marL="609600" indent="-609600" algn="just" eaLnBrk="1" hangingPunct="1">
              <a:spcBef>
                <a:spcPct val="0"/>
              </a:spcBef>
              <a:spcAft>
                <a:spcPct val="40000"/>
              </a:spcAft>
              <a:buFontTx/>
              <a:buNone/>
            </a:pPr>
            <a:endParaRPr lang="en-US" sz="1000" b="1" smtClean="0">
              <a:solidFill>
                <a:srgbClr val="0000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100">
                                            <p:txEl>
                                              <p:pRg st="0" end="0"/>
                                            </p:txEl>
                                          </p:spTgt>
                                        </p:tgtEl>
                                        <p:attrNameLst>
                                          <p:attrName>style.visibility</p:attrName>
                                        </p:attrNameLst>
                                      </p:cBhvr>
                                      <p:to>
                                        <p:strVal val="visible"/>
                                      </p:to>
                                    </p:set>
                                    <p:animEffect transition="in" filter="fade">
                                      <p:cBhvr>
                                        <p:cTn id="14" dur="500"/>
                                        <p:tgtEl>
                                          <p:spTgt spid="4100">
                                            <p:txEl>
                                              <p:pRg st="0" end="0"/>
                                            </p:txEl>
                                          </p:spTgt>
                                        </p:tgtEl>
                                      </p:cBhvr>
                                    </p:animEffect>
                                    <p:anim calcmode="lin" valueType="num">
                                      <p:cBhvr>
                                        <p:cTn id="15" dur="500" fill="hold"/>
                                        <p:tgtEl>
                                          <p:spTgt spid="410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100">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100">
                                            <p:txEl>
                                              <p:pRg st="1" end="1"/>
                                            </p:txEl>
                                          </p:spTgt>
                                        </p:tgtEl>
                                        <p:attrNameLst>
                                          <p:attrName>style.visibility</p:attrName>
                                        </p:attrNameLst>
                                      </p:cBhvr>
                                      <p:to>
                                        <p:strVal val="visible"/>
                                      </p:to>
                                    </p:set>
                                    <p:animEffect transition="in" filter="fade">
                                      <p:cBhvr>
                                        <p:cTn id="21" dur="500"/>
                                        <p:tgtEl>
                                          <p:spTgt spid="4100">
                                            <p:txEl>
                                              <p:pRg st="1" end="1"/>
                                            </p:txEl>
                                          </p:spTgt>
                                        </p:tgtEl>
                                      </p:cBhvr>
                                    </p:animEffect>
                                    <p:anim calcmode="lin" valueType="num">
                                      <p:cBhvr>
                                        <p:cTn id="22" dur="500" fill="hold"/>
                                        <p:tgtEl>
                                          <p:spTgt spid="4100">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4100">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100">
                                            <p:txEl>
                                              <p:pRg st="2" end="2"/>
                                            </p:txEl>
                                          </p:spTgt>
                                        </p:tgtEl>
                                        <p:attrNameLst>
                                          <p:attrName>style.visibility</p:attrName>
                                        </p:attrNameLst>
                                      </p:cBhvr>
                                      <p:to>
                                        <p:strVal val="visible"/>
                                      </p:to>
                                    </p:set>
                                    <p:animEffect transition="in" filter="fade">
                                      <p:cBhvr>
                                        <p:cTn id="28" dur="500"/>
                                        <p:tgtEl>
                                          <p:spTgt spid="4100">
                                            <p:txEl>
                                              <p:pRg st="2" end="2"/>
                                            </p:txEl>
                                          </p:spTgt>
                                        </p:tgtEl>
                                      </p:cBhvr>
                                    </p:animEffect>
                                    <p:anim calcmode="lin" valueType="num">
                                      <p:cBhvr>
                                        <p:cTn id="29" dur="500" fill="hold"/>
                                        <p:tgtEl>
                                          <p:spTgt spid="4100">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4100">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100">
                                            <p:txEl>
                                              <p:pRg st="3" end="3"/>
                                            </p:txEl>
                                          </p:spTgt>
                                        </p:tgtEl>
                                        <p:attrNameLst>
                                          <p:attrName>style.visibility</p:attrName>
                                        </p:attrNameLst>
                                      </p:cBhvr>
                                      <p:to>
                                        <p:strVal val="visible"/>
                                      </p:to>
                                    </p:set>
                                    <p:animEffect transition="in" filter="fade">
                                      <p:cBhvr>
                                        <p:cTn id="35" dur="500"/>
                                        <p:tgtEl>
                                          <p:spTgt spid="4100">
                                            <p:txEl>
                                              <p:pRg st="3" end="3"/>
                                            </p:txEl>
                                          </p:spTgt>
                                        </p:tgtEl>
                                      </p:cBhvr>
                                    </p:animEffect>
                                    <p:anim calcmode="lin" valueType="num">
                                      <p:cBhvr>
                                        <p:cTn id="36" dur="500" fill="hold"/>
                                        <p:tgtEl>
                                          <p:spTgt spid="4100">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4100">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4100">
                                            <p:txEl>
                                              <p:pRg st="4" end="4"/>
                                            </p:txEl>
                                          </p:spTgt>
                                        </p:tgtEl>
                                        <p:attrNameLst>
                                          <p:attrName>style.visibility</p:attrName>
                                        </p:attrNameLst>
                                      </p:cBhvr>
                                      <p:to>
                                        <p:strVal val="visible"/>
                                      </p:to>
                                    </p:set>
                                    <p:animEffect transition="in" filter="fade">
                                      <p:cBhvr>
                                        <p:cTn id="42" dur="500"/>
                                        <p:tgtEl>
                                          <p:spTgt spid="4100">
                                            <p:txEl>
                                              <p:pRg st="4" end="4"/>
                                            </p:txEl>
                                          </p:spTgt>
                                        </p:tgtEl>
                                      </p:cBhvr>
                                    </p:animEffect>
                                    <p:anim calcmode="lin" valueType="num">
                                      <p:cBhvr>
                                        <p:cTn id="43" dur="500" fill="hold"/>
                                        <p:tgtEl>
                                          <p:spTgt spid="4100">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4100">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4100">
                                            <p:txEl>
                                              <p:pRg st="5" end="5"/>
                                            </p:txEl>
                                          </p:spTgt>
                                        </p:tgtEl>
                                        <p:attrNameLst>
                                          <p:attrName>style.visibility</p:attrName>
                                        </p:attrNameLst>
                                      </p:cBhvr>
                                      <p:to>
                                        <p:strVal val="visible"/>
                                      </p:to>
                                    </p:set>
                                    <p:animEffect transition="in" filter="fade">
                                      <p:cBhvr>
                                        <p:cTn id="49" dur="500"/>
                                        <p:tgtEl>
                                          <p:spTgt spid="4100">
                                            <p:txEl>
                                              <p:pRg st="5" end="5"/>
                                            </p:txEl>
                                          </p:spTgt>
                                        </p:tgtEl>
                                      </p:cBhvr>
                                    </p:animEffect>
                                    <p:anim calcmode="lin" valueType="num">
                                      <p:cBhvr>
                                        <p:cTn id="50" dur="500" fill="hold"/>
                                        <p:tgtEl>
                                          <p:spTgt spid="4100">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4100">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4100">
                                            <p:txEl>
                                              <p:pRg st="6" end="6"/>
                                            </p:txEl>
                                          </p:spTgt>
                                        </p:tgtEl>
                                        <p:attrNameLst>
                                          <p:attrName>style.visibility</p:attrName>
                                        </p:attrNameLst>
                                      </p:cBhvr>
                                      <p:to>
                                        <p:strVal val="visible"/>
                                      </p:to>
                                    </p:set>
                                    <p:animEffect transition="in" filter="fade">
                                      <p:cBhvr>
                                        <p:cTn id="56" dur="500"/>
                                        <p:tgtEl>
                                          <p:spTgt spid="4100">
                                            <p:txEl>
                                              <p:pRg st="6" end="6"/>
                                            </p:txEl>
                                          </p:spTgt>
                                        </p:tgtEl>
                                      </p:cBhvr>
                                    </p:animEffect>
                                    <p:anim calcmode="lin" valueType="num">
                                      <p:cBhvr>
                                        <p:cTn id="57" dur="500" fill="hold"/>
                                        <p:tgtEl>
                                          <p:spTgt spid="4100">
                                            <p:txEl>
                                              <p:pRg st="6" end="6"/>
                                            </p:txEl>
                                          </p:spTgt>
                                        </p:tgtEl>
                                        <p:attrNameLst>
                                          <p:attrName>ppt_x</p:attrName>
                                        </p:attrNameLst>
                                      </p:cBhvr>
                                      <p:tavLst>
                                        <p:tav tm="0">
                                          <p:val>
                                            <p:strVal val="#ppt_x"/>
                                          </p:val>
                                        </p:tav>
                                        <p:tav tm="100000">
                                          <p:val>
                                            <p:strVal val="#ppt_x"/>
                                          </p:val>
                                        </p:tav>
                                      </p:tavLst>
                                    </p:anim>
                                    <p:anim calcmode="lin" valueType="num">
                                      <p:cBhvr>
                                        <p:cTn id="58" dur="500" fill="hold"/>
                                        <p:tgtEl>
                                          <p:spTgt spid="4100">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4100">
                                            <p:txEl>
                                              <p:pRg st="7" end="7"/>
                                            </p:txEl>
                                          </p:spTgt>
                                        </p:tgtEl>
                                        <p:attrNameLst>
                                          <p:attrName>style.visibility</p:attrName>
                                        </p:attrNameLst>
                                      </p:cBhvr>
                                      <p:to>
                                        <p:strVal val="visible"/>
                                      </p:to>
                                    </p:set>
                                    <p:animEffect transition="in" filter="fade">
                                      <p:cBhvr>
                                        <p:cTn id="63" dur="500"/>
                                        <p:tgtEl>
                                          <p:spTgt spid="4100">
                                            <p:txEl>
                                              <p:pRg st="7" end="7"/>
                                            </p:txEl>
                                          </p:spTgt>
                                        </p:tgtEl>
                                      </p:cBhvr>
                                    </p:animEffect>
                                    <p:anim calcmode="lin" valueType="num">
                                      <p:cBhvr>
                                        <p:cTn id="64" dur="500" fill="hold"/>
                                        <p:tgtEl>
                                          <p:spTgt spid="4100">
                                            <p:txEl>
                                              <p:pRg st="7" end="7"/>
                                            </p:txEl>
                                          </p:spTgt>
                                        </p:tgtEl>
                                        <p:attrNameLst>
                                          <p:attrName>ppt_x</p:attrName>
                                        </p:attrNameLst>
                                      </p:cBhvr>
                                      <p:tavLst>
                                        <p:tav tm="0">
                                          <p:val>
                                            <p:strVal val="#ppt_x"/>
                                          </p:val>
                                        </p:tav>
                                        <p:tav tm="100000">
                                          <p:val>
                                            <p:strVal val="#ppt_x"/>
                                          </p:val>
                                        </p:tav>
                                      </p:tavLst>
                                    </p:anim>
                                    <p:anim calcmode="lin" valueType="num">
                                      <p:cBhvr>
                                        <p:cTn id="65" dur="500" fill="hold"/>
                                        <p:tgtEl>
                                          <p:spTgt spid="4100">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4100">
                                            <p:txEl>
                                              <p:pRg st="8" end="8"/>
                                            </p:txEl>
                                          </p:spTgt>
                                        </p:tgtEl>
                                        <p:attrNameLst>
                                          <p:attrName>style.visibility</p:attrName>
                                        </p:attrNameLst>
                                      </p:cBhvr>
                                      <p:to>
                                        <p:strVal val="visible"/>
                                      </p:to>
                                    </p:set>
                                    <p:animEffect transition="in" filter="fade">
                                      <p:cBhvr>
                                        <p:cTn id="70" dur="500"/>
                                        <p:tgtEl>
                                          <p:spTgt spid="4100">
                                            <p:txEl>
                                              <p:pRg st="8" end="8"/>
                                            </p:txEl>
                                          </p:spTgt>
                                        </p:tgtEl>
                                      </p:cBhvr>
                                    </p:animEffect>
                                    <p:anim calcmode="lin" valueType="num">
                                      <p:cBhvr>
                                        <p:cTn id="71" dur="500" fill="hold"/>
                                        <p:tgtEl>
                                          <p:spTgt spid="4100">
                                            <p:txEl>
                                              <p:pRg st="8" end="8"/>
                                            </p:txEl>
                                          </p:spTgt>
                                        </p:tgtEl>
                                        <p:attrNameLst>
                                          <p:attrName>ppt_x</p:attrName>
                                        </p:attrNameLst>
                                      </p:cBhvr>
                                      <p:tavLst>
                                        <p:tav tm="0">
                                          <p:val>
                                            <p:strVal val="#ppt_x"/>
                                          </p:val>
                                        </p:tav>
                                        <p:tav tm="100000">
                                          <p:val>
                                            <p:strVal val="#ppt_x"/>
                                          </p:val>
                                        </p:tav>
                                      </p:tavLst>
                                    </p:anim>
                                    <p:anim calcmode="lin" valueType="num">
                                      <p:cBhvr>
                                        <p:cTn id="72" dur="500" fill="hold"/>
                                        <p:tgtEl>
                                          <p:spTgt spid="4100">
                                            <p:txEl>
                                              <p:pRg st="8" end="8"/>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410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850900"/>
          </a:xfrm>
        </p:spPr>
        <p:txBody>
          <a:bodyPr/>
          <a:lstStyle/>
          <a:p>
            <a:r>
              <a:rPr lang="en-US" sz="4000" b="1" smtClean="0">
                <a:solidFill>
                  <a:srgbClr val="CC0000"/>
                </a:solidFill>
                <a:latin typeface="Comic Sans MS" pitchFamily="66" charset="0"/>
              </a:rPr>
              <a:t>ULANGAN DAN UJIAN</a:t>
            </a:r>
          </a:p>
        </p:txBody>
      </p:sp>
      <p:sp>
        <p:nvSpPr>
          <p:cNvPr id="5123" name="Rectangle 3"/>
          <p:cNvSpPr>
            <a:spLocks noGrp="1" noChangeArrowheads="1"/>
          </p:cNvSpPr>
          <p:nvPr>
            <p:ph type="body" idx="1"/>
          </p:nvPr>
        </p:nvSpPr>
        <p:spPr>
          <a:xfrm>
            <a:off x="468313" y="1341438"/>
            <a:ext cx="7991475" cy="4525962"/>
          </a:xfrm>
        </p:spPr>
        <p:txBody>
          <a:bodyPr/>
          <a:lstStyle/>
          <a:p>
            <a:r>
              <a:rPr lang="en-US" sz="2400" b="1" smtClean="0"/>
              <a:t>Ulangan</a:t>
            </a:r>
            <a:r>
              <a:rPr lang="en-US" sz="2400" smtClean="0"/>
              <a:t> adalah proses yang dilakukan untuk mengukur pencapaian kompetensi peserta didik secara berkelanjutan dalam proses pembelajaran, untuk memantau kemajuan, melakukan perbaikan pembelajaran, dan menentukan keberhasilan belajar peserta didik</a:t>
            </a:r>
            <a:r>
              <a:rPr lang="en-US" sz="2400" smtClean="0">
                <a:solidFill>
                  <a:srgbClr val="0000FF"/>
                </a:solidFill>
              </a:rPr>
              <a:t>;</a:t>
            </a:r>
            <a:r>
              <a:rPr lang="en-US" sz="2400" smtClean="0"/>
              <a:t> </a:t>
            </a:r>
          </a:p>
          <a:p>
            <a:r>
              <a:rPr lang="en-US" sz="2400" b="1" smtClean="0"/>
              <a:t>Ulangan terdiri atas</a:t>
            </a:r>
            <a:r>
              <a:rPr lang="en-US" sz="2400" smtClean="0"/>
              <a:t> Ulangan Harian, Ulangan Tengah Semester, Ulangan Akhir Semester, dan Ulangan Kenaikan Kelas;</a:t>
            </a:r>
          </a:p>
          <a:p>
            <a:r>
              <a:rPr lang="en-US" sz="2400" b="1" smtClean="0"/>
              <a:t>Ujian </a:t>
            </a:r>
            <a:r>
              <a:rPr lang="en-US" sz="2400" smtClean="0"/>
              <a:t>meliputi Ujian Nasional dan Ujian Sekolah/ Madrasah.</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850900"/>
          </a:xfrm>
        </p:spPr>
        <p:txBody>
          <a:bodyPr/>
          <a:lstStyle/>
          <a:p>
            <a:r>
              <a:rPr lang="en-US" b="1" smtClean="0">
                <a:latin typeface="Comic Sans MS" pitchFamily="66" charset="0"/>
              </a:rPr>
              <a:t>ULANGAN</a:t>
            </a:r>
          </a:p>
        </p:txBody>
      </p:sp>
      <p:sp>
        <p:nvSpPr>
          <p:cNvPr id="6147" name="Rectangle 3"/>
          <p:cNvSpPr>
            <a:spLocks noGrp="1" noChangeArrowheads="1"/>
          </p:cNvSpPr>
          <p:nvPr>
            <p:ph type="body" idx="1"/>
          </p:nvPr>
        </p:nvSpPr>
        <p:spPr>
          <a:xfrm>
            <a:off x="457200" y="1125538"/>
            <a:ext cx="8229600" cy="5327650"/>
          </a:xfrm>
        </p:spPr>
        <p:txBody>
          <a:bodyPr/>
          <a:lstStyle/>
          <a:p>
            <a:pPr>
              <a:lnSpc>
                <a:spcPct val="80000"/>
              </a:lnSpc>
            </a:pPr>
            <a:r>
              <a:rPr lang="en-US" sz="2000" b="1" smtClean="0">
                <a:solidFill>
                  <a:srgbClr val="CC0000"/>
                </a:solidFill>
              </a:rPr>
              <a:t>Ulangan harian</a:t>
            </a:r>
            <a:r>
              <a:rPr lang="en-US" sz="2000" smtClean="0"/>
              <a:t> adalah kegiatan yang dilakukan secara periodik untuk mengukur pencapaian kompetensi peserta didik setelah menyelesaikan satu Kompetensi Dasar (KD) atau lebih</a:t>
            </a:r>
            <a:r>
              <a:rPr lang="en-US" sz="2000" smtClean="0">
                <a:solidFill>
                  <a:srgbClr val="0000FF"/>
                </a:solidFill>
              </a:rPr>
              <a:t>;</a:t>
            </a:r>
          </a:p>
          <a:p>
            <a:pPr>
              <a:lnSpc>
                <a:spcPct val="80000"/>
              </a:lnSpc>
            </a:pPr>
            <a:endParaRPr lang="en-US" sz="900" smtClean="0"/>
          </a:p>
          <a:p>
            <a:pPr>
              <a:lnSpc>
                <a:spcPct val="80000"/>
              </a:lnSpc>
            </a:pPr>
            <a:r>
              <a:rPr lang="en-US" sz="2000" b="1" smtClean="0">
                <a:solidFill>
                  <a:srgbClr val="CC0000"/>
                </a:solidFill>
              </a:rPr>
              <a:t>Ulangan tengah semester</a:t>
            </a:r>
            <a:r>
              <a:rPr lang="en-US" sz="2000" smtClean="0"/>
              <a:t> adalah kegiatan yang dilakukan oleh pendidik untuk mengukur pencapaian kompetensi peserta didik setelah melaksanakan 8 – 9 minggu kegiatan pembelajaran. Cakupan ulangan meliputi seluruh indikator yang merepresentasi-kan seluruh KD pada periode tersebut;</a:t>
            </a:r>
          </a:p>
          <a:p>
            <a:pPr>
              <a:lnSpc>
                <a:spcPct val="80000"/>
              </a:lnSpc>
            </a:pPr>
            <a:endParaRPr lang="en-US" sz="1000" smtClean="0"/>
          </a:p>
          <a:p>
            <a:pPr>
              <a:lnSpc>
                <a:spcPct val="80000"/>
              </a:lnSpc>
            </a:pPr>
            <a:r>
              <a:rPr lang="en-US" sz="2000" b="1" smtClean="0">
                <a:solidFill>
                  <a:srgbClr val="CC0000"/>
                </a:solidFill>
              </a:rPr>
              <a:t>Ulangan akhir semester</a:t>
            </a:r>
            <a:r>
              <a:rPr lang="en-US" sz="2000" smtClean="0"/>
              <a:t> adalah kegiatan yang dilakukan oleh pendidik untuk mengukur pencapaian kompetensi peserta didik di akhir semester. Cakupan ulangan meliputi seluruh indikator yang merepresentasikan semua KD pada semester tersebut;</a:t>
            </a:r>
          </a:p>
          <a:p>
            <a:pPr>
              <a:lnSpc>
                <a:spcPct val="80000"/>
              </a:lnSpc>
            </a:pPr>
            <a:endParaRPr lang="en-US" sz="1000" smtClean="0"/>
          </a:p>
          <a:p>
            <a:pPr>
              <a:lnSpc>
                <a:spcPct val="80000"/>
              </a:lnSpc>
            </a:pPr>
            <a:r>
              <a:rPr lang="en-US" sz="2000" b="1" smtClean="0">
                <a:solidFill>
                  <a:srgbClr val="CC0000"/>
                </a:solidFill>
              </a:rPr>
              <a:t>Ulangan kenaikan kelas</a:t>
            </a:r>
            <a:r>
              <a:rPr lang="en-US" sz="2000" smtClean="0"/>
              <a:t> adalah kegiatan yang dilakukan oleh pendidik di akhir semester genap untuk mengukur pencapaian kompetensi peserta didik di akhir semester genap pada satuan pendidikan yang menggunakan sistem paket. Cakupan ulangan meliputi seluruh indikator yang merepresentasikan KD pada semester tersebut.</a:t>
            </a:r>
          </a:p>
          <a:p>
            <a:pPr>
              <a:lnSpc>
                <a:spcPct val="80000"/>
              </a:lnSpc>
            </a:pPr>
            <a:endParaRPr lang="en-US" sz="14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b="1" smtClean="0">
                <a:solidFill>
                  <a:srgbClr val="CC0000"/>
                </a:solidFill>
                <a:latin typeface="Comic Sans MS" pitchFamily="66" charset="0"/>
              </a:rPr>
              <a:t>UJIAN NASIONAL (UN)</a:t>
            </a:r>
          </a:p>
        </p:txBody>
      </p:sp>
      <p:sp>
        <p:nvSpPr>
          <p:cNvPr id="7171" name="Rectangle 3"/>
          <p:cNvSpPr>
            <a:spLocks noGrp="1" noChangeArrowheads="1"/>
          </p:cNvSpPr>
          <p:nvPr>
            <p:ph type="body" idx="1"/>
          </p:nvPr>
        </p:nvSpPr>
        <p:spPr>
          <a:xfrm>
            <a:off x="971550" y="1600200"/>
            <a:ext cx="7561263" cy="4525963"/>
          </a:xfrm>
        </p:spPr>
        <p:txBody>
          <a:bodyPr/>
          <a:lstStyle/>
          <a:p>
            <a:pPr marL="406400" indent="-406400" eaLnBrk="1" hangingPunct="1">
              <a:lnSpc>
                <a:spcPct val="90000"/>
              </a:lnSpc>
              <a:spcBef>
                <a:spcPct val="0"/>
              </a:spcBef>
              <a:spcAft>
                <a:spcPct val="30000"/>
              </a:spcAft>
            </a:pPr>
            <a:r>
              <a:rPr lang="en-US" sz="2800" smtClean="0"/>
              <a:t>Proses pengukuran pencapaian kompetensi peserta didik, untuk menilai pencapaian SNP yang diselenggarakan oleh Pemerintah; </a:t>
            </a:r>
          </a:p>
          <a:p>
            <a:pPr marL="406400" indent="-406400" eaLnBrk="1" hangingPunct="1">
              <a:lnSpc>
                <a:spcPct val="90000"/>
              </a:lnSpc>
              <a:spcBef>
                <a:spcPct val="0"/>
              </a:spcBef>
              <a:spcAft>
                <a:spcPct val="30000"/>
              </a:spcAft>
            </a:pPr>
            <a:r>
              <a:rPr lang="en-US" sz="2800" smtClean="0"/>
              <a:t>Merupakan salah satu persyaratan kelulusan dari satuan pendidikan;</a:t>
            </a:r>
          </a:p>
          <a:p>
            <a:pPr marL="406400" indent="-406400" eaLnBrk="1" hangingPunct="1">
              <a:lnSpc>
                <a:spcPct val="90000"/>
              </a:lnSpc>
              <a:spcBef>
                <a:spcPct val="0"/>
              </a:spcBef>
              <a:spcAft>
                <a:spcPct val="30000"/>
              </a:spcAft>
            </a:pPr>
            <a:r>
              <a:rPr lang="en-US" sz="2800" smtClean="0"/>
              <a:t>Mata pelajaran yang diujikan adalah mata pelajaran tertentu dalam kelompok mata pelajaran Iptek</a:t>
            </a:r>
            <a:r>
              <a:rPr lang="en-US" sz="2800" smtClean="0">
                <a:solidFill>
                  <a:srgbClr val="000066"/>
                </a:solidFill>
              </a:rPr>
              <a:t>.</a:t>
            </a:r>
          </a:p>
          <a:p>
            <a:pPr marL="406400" indent="-406400">
              <a:lnSpc>
                <a:spcPct val="90000"/>
              </a:lnSpc>
            </a:pPr>
            <a:endParaRPr lang="en-US" sz="280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3600" b="1" smtClean="0">
                <a:solidFill>
                  <a:srgbClr val="CC0000"/>
                </a:solidFill>
                <a:latin typeface="Comic Sans MS" pitchFamily="66" charset="0"/>
              </a:rPr>
              <a:t>UJIAN SEKOLAH/MADRASAH</a:t>
            </a:r>
          </a:p>
        </p:txBody>
      </p:sp>
      <p:sp>
        <p:nvSpPr>
          <p:cNvPr id="8195" name="Rectangle 3"/>
          <p:cNvSpPr>
            <a:spLocks noGrp="1" noChangeArrowheads="1"/>
          </p:cNvSpPr>
          <p:nvPr>
            <p:ph type="body" idx="1"/>
          </p:nvPr>
        </p:nvSpPr>
        <p:spPr>
          <a:xfrm>
            <a:off x="457200" y="1268413"/>
            <a:ext cx="8229600" cy="4857750"/>
          </a:xfrm>
        </p:spPr>
        <p:txBody>
          <a:bodyPr/>
          <a:lstStyle/>
          <a:p>
            <a:pPr marL="609600" indent="-609600" eaLnBrk="1" hangingPunct="1">
              <a:lnSpc>
                <a:spcPct val="90000"/>
              </a:lnSpc>
              <a:buFont typeface="Wingdings" pitchFamily="2" charset="2"/>
              <a:buChar char="§"/>
            </a:pPr>
            <a:r>
              <a:rPr lang="en-US" sz="2800" smtClean="0"/>
              <a:t>Proses pengukuran pencapaian kompetensi peserta didik oleh satuan pendidikan, sebagai pengakuan atas prestasi belajar; </a:t>
            </a:r>
          </a:p>
          <a:p>
            <a:pPr marL="609600" indent="-609600" eaLnBrk="1" hangingPunct="1">
              <a:lnSpc>
                <a:spcPct val="90000"/>
              </a:lnSpc>
              <a:buFont typeface="Wingdings" pitchFamily="2" charset="2"/>
              <a:buChar char="§"/>
            </a:pPr>
            <a:r>
              <a:rPr lang="en-US" sz="2800" smtClean="0"/>
              <a:t>Merupakan salah satu persyaratan kelulusan dari satuan pendidikan;</a:t>
            </a:r>
          </a:p>
          <a:p>
            <a:pPr marL="609600" indent="-609600" eaLnBrk="1" hangingPunct="1">
              <a:lnSpc>
                <a:spcPct val="90000"/>
              </a:lnSpc>
              <a:buFont typeface="Wingdings" pitchFamily="2" charset="2"/>
              <a:buChar char="§"/>
            </a:pPr>
            <a:r>
              <a:rPr lang="en-US" sz="2800" smtClean="0"/>
              <a:t>Mata Pelajaran yang diujikan mencakup:</a:t>
            </a:r>
          </a:p>
          <a:p>
            <a:pPr marL="609600" indent="-609600" eaLnBrk="1" hangingPunct="1">
              <a:lnSpc>
                <a:spcPct val="90000"/>
              </a:lnSpc>
              <a:buFont typeface="Wingdings" pitchFamily="2" charset="2"/>
              <a:buNone/>
            </a:pPr>
            <a:r>
              <a:rPr lang="en-US" sz="2800" smtClean="0"/>
              <a:t>	Kelompok mata pelajaran Iptek yang tidak diujikan dalam UN, dan aspek kognitif dan atau psikomotor kelompok mata pelajaran Agama dan Akhlak mulia serta kelompok mata pelajaran Kewarganegaraan dan Kepribadian.</a:t>
            </a:r>
            <a:r>
              <a:rPr lang="en-US" sz="2800" smtClean="0">
                <a:solidFill>
                  <a:srgbClr val="000066"/>
                </a:solidFill>
              </a:rPr>
              <a:t> </a:t>
            </a:r>
          </a:p>
          <a:p>
            <a:pPr marL="609600" indent="-609600">
              <a:lnSpc>
                <a:spcPct val="90000"/>
              </a:lnSpc>
              <a:buFont typeface="Wingdings" pitchFamily="2" charset="2"/>
              <a:buChar char="§"/>
            </a:pPr>
            <a:endParaRPr lang="en-US" sz="280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1161</Words>
  <Application>Microsoft Office PowerPoint</Application>
  <PresentationFormat>On-screen Show (4:3)</PresentationFormat>
  <Paragraphs>131</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Evaluasi Pembelajaran  (2 SKS)   </vt:lpstr>
      <vt:lpstr>PERTEMUAN 1</vt:lpstr>
      <vt:lpstr>1. Pengertian evaluasi pembelajaran 2. Fungsi evaluasi hasil belajar 3. Prosedur evaluasi pembelajaran 4. Jenis alat ukur tes dan non tes 5. Sistem penilaian PAN dan PAP   </vt:lpstr>
      <vt:lpstr>PENILAIAN PENDIDIKAN</vt:lpstr>
      <vt:lpstr>Prinsip Penilaian</vt:lpstr>
      <vt:lpstr>ULANGAN DAN UJIAN</vt:lpstr>
      <vt:lpstr>ULANGAN</vt:lpstr>
      <vt:lpstr>UJIAN NASIONAL (UN)</vt:lpstr>
      <vt:lpstr>UJIAN SEKOLAH/MADRASAH</vt:lpstr>
      <vt:lpstr>Slide 10</vt:lpstr>
      <vt:lpstr>PENILAIAN OLEH PENDIDIK</vt:lpstr>
      <vt:lpstr>Slide 12</vt:lpstr>
      <vt:lpstr>PENILAIAN OLEH SATUAN PENDIDIKAN</vt:lpstr>
      <vt:lpstr>Slide 14</vt:lpstr>
      <vt:lpstr>Slide 15</vt:lpstr>
      <vt:lpstr>PENILAIAN OLEH PEMERINTAH</vt:lpstr>
      <vt:lpstr> PEMANFAATAN HASIL UN</vt:lpstr>
      <vt:lpstr>PROSEDUR PENILAIAN</vt:lpstr>
      <vt:lpstr>Slide 19</vt:lpstr>
      <vt:lpstr>Slide 20</vt:lpstr>
      <vt:lpstr>TEKNIK DAN INSTRUMEN PENILAIAN</vt:lpstr>
      <vt:lpstr>LAPORAN HASIL PENILAIAN</vt:lpstr>
      <vt:lpstr>Terima kasih</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1</dc:title>
  <dc:creator>supriatna</dc:creator>
  <cp:lastModifiedBy>supriatna</cp:lastModifiedBy>
  <cp:revision>2</cp:revision>
  <dcterms:created xsi:type="dcterms:W3CDTF">2016-05-04T14:08:49Z</dcterms:created>
  <dcterms:modified xsi:type="dcterms:W3CDTF">2016-05-05T12:19:20Z</dcterms:modified>
</cp:coreProperties>
</file>