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222DD87E-949B-455D-8044-60BC550A0A6D}" type="datetimeFigureOut">
              <a:rPr lang="id-ID" smtClean="0"/>
              <a:pPr/>
              <a:t>05/05/2016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D5A0D16-C616-4F8E-A6E4-7CFF0EE9B8E0}"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222DD87E-949B-455D-8044-60BC550A0A6D}" type="datetimeFigureOut">
              <a:rPr lang="id-ID" smtClean="0"/>
              <a:pPr/>
              <a:t>05/05/2016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D5A0D16-C616-4F8E-A6E4-7CFF0EE9B8E0}"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222DD87E-949B-455D-8044-60BC550A0A6D}" type="datetimeFigureOut">
              <a:rPr lang="id-ID" smtClean="0"/>
              <a:pPr/>
              <a:t>05/05/2016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D5A0D16-C616-4F8E-A6E4-7CFF0EE9B8E0}"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222DD87E-949B-455D-8044-60BC550A0A6D}" type="datetimeFigureOut">
              <a:rPr lang="id-ID" smtClean="0"/>
              <a:pPr/>
              <a:t>05/05/2016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D5A0D16-C616-4F8E-A6E4-7CFF0EE9B8E0}"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2DD87E-949B-455D-8044-60BC550A0A6D}" type="datetimeFigureOut">
              <a:rPr lang="id-ID" smtClean="0"/>
              <a:pPr/>
              <a:t>05/05/2016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D5A0D16-C616-4F8E-A6E4-7CFF0EE9B8E0}"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222DD87E-949B-455D-8044-60BC550A0A6D}" type="datetimeFigureOut">
              <a:rPr lang="id-ID" smtClean="0"/>
              <a:pPr/>
              <a:t>05/05/2016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D5A0D16-C616-4F8E-A6E4-7CFF0EE9B8E0}"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222DD87E-949B-455D-8044-60BC550A0A6D}" type="datetimeFigureOut">
              <a:rPr lang="id-ID" smtClean="0"/>
              <a:pPr/>
              <a:t>05/05/2016</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7D5A0D16-C616-4F8E-A6E4-7CFF0EE9B8E0}"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222DD87E-949B-455D-8044-60BC550A0A6D}" type="datetimeFigureOut">
              <a:rPr lang="id-ID" smtClean="0"/>
              <a:pPr/>
              <a:t>05/05/2016</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7D5A0D16-C616-4F8E-A6E4-7CFF0EE9B8E0}"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2DD87E-949B-455D-8044-60BC550A0A6D}" type="datetimeFigureOut">
              <a:rPr lang="id-ID" smtClean="0"/>
              <a:pPr/>
              <a:t>05/05/2016</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7D5A0D16-C616-4F8E-A6E4-7CFF0EE9B8E0}"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2DD87E-949B-455D-8044-60BC550A0A6D}" type="datetimeFigureOut">
              <a:rPr lang="id-ID" smtClean="0"/>
              <a:pPr/>
              <a:t>05/05/2016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D5A0D16-C616-4F8E-A6E4-7CFF0EE9B8E0}"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2DD87E-949B-455D-8044-60BC550A0A6D}" type="datetimeFigureOut">
              <a:rPr lang="id-ID" smtClean="0"/>
              <a:pPr/>
              <a:t>05/05/2016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D5A0D16-C616-4F8E-A6E4-7CFF0EE9B8E0}"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2DD87E-949B-455D-8044-60BC550A0A6D}" type="datetimeFigureOut">
              <a:rPr lang="id-ID" smtClean="0"/>
              <a:pPr/>
              <a:t>05/05/2016</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5A0D16-C616-4F8E-A6E4-7CFF0EE9B8E0}"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92697"/>
            <a:ext cx="7772400" cy="1440159"/>
          </a:xfrm>
        </p:spPr>
        <p:txBody>
          <a:bodyPr/>
          <a:lstStyle/>
          <a:p>
            <a:r>
              <a:rPr lang="id-ID" dirty="0" smtClean="0"/>
              <a:t>PERTEMUAN 10</a:t>
            </a:r>
            <a:endParaRPr lang="id-ID" dirty="0"/>
          </a:p>
        </p:txBody>
      </p:sp>
      <p:sp>
        <p:nvSpPr>
          <p:cNvPr id="3" name="Subtitle 2"/>
          <p:cNvSpPr>
            <a:spLocks noGrp="1"/>
          </p:cNvSpPr>
          <p:nvPr>
            <p:ph type="subTitle" idx="1"/>
          </p:nvPr>
        </p:nvSpPr>
        <p:spPr>
          <a:xfrm>
            <a:off x="1371600" y="1916832"/>
            <a:ext cx="6400800" cy="3721968"/>
          </a:xfrm>
        </p:spPr>
        <p:txBody>
          <a:bodyPr>
            <a:normAutofit/>
          </a:bodyPr>
          <a:lstStyle/>
          <a:p>
            <a:r>
              <a:rPr lang="id-ID" sz="3600" dirty="0" smtClean="0">
                <a:solidFill>
                  <a:schemeClr val="tx1"/>
                </a:solidFill>
              </a:rPr>
              <a:t>Pengertian dan jenis Penilaian pada Persiapan Penyusunan Skripsi</a:t>
            </a:r>
            <a:endParaRPr lang="id-ID" sz="3600"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457200" y="990600"/>
            <a:ext cx="8229600" cy="5135563"/>
          </a:xfrm>
        </p:spPr>
        <p:txBody>
          <a:bodyPr/>
          <a:lstStyle/>
          <a:p>
            <a:pPr eaLnBrk="1" hangingPunct="1">
              <a:buFontTx/>
              <a:buNone/>
            </a:pPr>
            <a:r>
              <a:rPr lang="en-US" smtClean="0"/>
              <a:t>	Menurut Cooper dan Emory (1995), proses pengembangan instrumen perlu memperhatikan : </a:t>
            </a:r>
          </a:p>
          <a:p>
            <a:pPr eaLnBrk="1" hangingPunct="1">
              <a:buFontTx/>
              <a:buNone/>
            </a:pPr>
            <a:endParaRPr lang="en-US" smtClean="0"/>
          </a:p>
          <a:p>
            <a:pPr lvl="1" eaLnBrk="1" hangingPunct="1"/>
            <a:r>
              <a:rPr lang="en-US" smtClean="0"/>
              <a:t>Herarki pertanyaan </a:t>
            </a:r>
          </a:p>
          <a:p>
            <a:pPr lvl="1" eaLnBrk="1" hangingPunct="1"/>
            <a:r>
              <a:rPr lang="en-US" smtClean="0"/>
              <a:t>Strategi survey </a:t>
            </a:r>
          </a:p>
          <a:p>
            <a:pPr lvl="1" eaLnBrk="1" hangingPunct="1"/>
            <a:r>
              <a:rPr lang="en-US" smtClean="0"/>
              <a:t>Daftar desain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3"/>
          <p:cNvPicPr>
            <a:picLocks noChangeAspect="1" noChangeArrowheads="1"/>
          </p:cNvPicPr>
          <p:nvPr>
            <p:ph type="body" idx="1"/>
          </p:nvPr>
        </p:nvPicPr>
        <p:blipFill>
          <a:blip r:embed="rId2" cstate="print"/>
          <a:srcRect/>
          <a:stretch>
            <a:fillRect/>
          </a:stretch>
        </p:blipFill>
        <p:spPr>
          <a:xfrm>
            <a:off x="457200" y="609600"/>
            <a:ext cx="8229600" cy="5715000"/>
          </a:xfrm>
          <a:ln w="38100">
            <a:solidFill>
              <a:schemeClr val="tx1"/>
            </a:solid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z="3200" smtClean="0"/>
              <a:t>Langkah umum yang biasa ditempuh dalam menyusun instrumen penelitian</a:t>
            </a:r>
            <a:r>
              <a:rPr lang="en-US" sz="4000" smtClean="0"/>
              <a:t> </a:t>
            </a:r>
          </a:p>
        </p:txBody>
      </p:sp>
      <p:sp>
        <p:nvSpPr>
          <p:cNvPr id="11267" name="Rectangle 3"/>
          <p:cNvSpPr>
            <a:spLocks noGrp="1" noChangeArrowheads="1"/>
          </p:cNvSpPr>
          <p:nvPr>
            <p:ph type="body" idx="1"/>
          </p:nvPr>
        </p:nvSpPr>
        <p:spPr/>
        <p:txBody>
          <a:bodyPr/>
          <a:lstStyle/>
          <a:p>
            <a:pPr marL="609600" indent="-609600" eaLnBrk="1" hangingPunct="1">
              <a:lnSpc>
                <a:spcPct val="80000"/>
              </a:lnSpc>
            </a:pPr>
            <a:r>
              <a:rPr lang="en-US" sz="1400" smtClean="0"/>
              <a:t>Analisis variable penelitian, yakni mengkaji variable menjadi subpenelitian sejels-jelasnya, sehingga indikator tersebut bisa diukur dan menghasilkan data yang diinginkan peneliti. Dalam membuat indicator variable, peneliti dapat menggunakan teori atau konsep-konsep yang ada dalam pengetahuan ilmiah yang berkenan dengan variable tersebut, atau menggunakan fakta empiris berdasarkan pengamatan lapangan.</a:t>
            </a:r>
          </a:p>
          <a:p>
            <a:pPr marL="609600" indent="-609600" eaLnBrk="1" hangingPunct="1">
              <a:lnSpc>
                <a:spcPct val="80000"/>
              </a:lnSpc>
            </a:pPr>
            <a:r>
              <a:rPr lang="en-US" sz="1400" smtClean="0"/>
              <a:t>Menetapkan jenis instrument yang digunakan untuk mengukur variable/subvariabel/indicator-indikatornya. Satu variable mungkin bisa diukur oleh satu jenis instrument, bisa pula lebih dari satu instrument.</a:t>
            </a:r>
          </a:p>
          <a:p>
            <a:pPr marL="609600" indent="-609600" eaLnBrk="1" hangingPunct="1">
              <a:lnSpc>
                <a:spcPct val="80000"/>
              </a:lnSpc>
            </a:pPr>
            <a:r>
              <a:rPr lang="en-US" sz="1400" smtClean="0"/>
              <a:t>Setelah ditetapkan jenis instrumennya, peneliti menyusun kisi-kisi atau lay out instrument. Kisi-kisi ini berisi lingkup materi pertanyaan, abilitas yang diukur, jenis pertanyaan, banyak pertanyaan, waktu yang dibutuhkan. Materi atau lingkup materi pertanyaan didasarkan dari indikator variable. Artinya, setiap indikator akan menghasilkan beberapa luas lingkup isi pertanyaan, serta abilitas yang diukur.</a:t>
            </a:r>
          </a:p>
          <a:p>
            <a:pPr marL="609600" indent="-609600" eaLnBrk="1" hangingPunct="1">
              <a:lnSpc>
                <a:spcPct val="80000"/>
              </a:lnSpc>
            </a:pPr>
            <a:r>
              <a:rPr lang="en-US" sz="1400" smtClean="0"/>
              <a:t>Abilitas dimaksudkan adalah kemampuan yang diharapkan dari subjek yang diteliti. </a:t>
            </a:r>
          </a:p>
          <a:p>
            <a:pPr marL="609600" indent="-609600" eaLnBrk="1" hangingPunct="1">
              <a:lnSpc>
                <a:spcPct val="80000"/>
              </a:lnSpc>
            </a:pPr>
            <a:r>
              <a:rPr lang="en-US" sz="1400" smtClean="0"/>
              <a:t>Berdasarkan kisi-kisi tersebut peneliti menyusun item atau pertanyaan sesuai dengan jenis instrument dan jumlah yang telah ditetapkan dalam kisi-kisi. Jumlah pertanyaan bisa dibuat lebih dari yang telah ditetapkan sebagai item cadangan. Setiap item yang dabuat peneliti harus sudah punya gambaran jawaban yang diharapkan. Arinya, perkiraan jawaban yang betul/diinginkan harus dibuat peneliti.</a:t>
            </a:r>
          </a:p>
          <a:p>
            <a:pPr marL="609600" indent="-609600" eaLnBrk="1" hangingPunct="1">
              <a:lnSpc>
                <a:spcPct val="80000"/>
              </a:lnSpc>
            </a:pPr>
            <a:r>
              <a:rPr lang="en-US" sz="1400" smtClean="0"/>
              <a:t>Instrumen yang sudah dibuat sebaiknya diuji coba digunakan  unutk revisi instrument, misalnya membuang instrument yang tidak perlu, menggantinya dengan item yang baru, atau perbaikan isi dan redaksi /bahasanya, Bagaimana uji coba validitas dan reliabilitas akan dibahas lebih lanjut.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274638"/>
            <a:ext cx="8229600" cy="563562"/>
          </a:xfrm>
        </p:spPr>
        <p:txBody>
          <a:bodyPr/>
          <a:lstStyle/>
          <a:p>
            <a:pPr eaLnBrk="1" hangingPunct="1"/>
            <a:r>
              <a:rPr lang="en-US" sz="3200" smtClean="0"/>
              <a:t>CARA MENYUSUN KISI-KISI INSTRUMEN</a:t>
            </a:r>
          </a:p>
        </p:txBody>
      </p:sp>
      <p:sp>
        <p:nvSpPr>
          <p:cNvPr id="12291" name="Rectangle 3"/>
          <p:cNvSpPr>
            <a:spLocks noGrp="1" noChangeArrowheads="1"/>
          </p:cNvSpPr>
          <p:nvPr>
            <p:ph type="body" idx="1"/>
          </p:nvPr>
        </p:nvSpPr>
        <p:spPr>
          <a:xfrm>
            <a:off x="457200" y="1066800"/>
            <a:ext cx="8229600" cy="5059363"/>
          </a:xfrm>
        </p:spPr>
        <p:txBody>
          <a:bodyPr/>
          <a:lstStyle/>
          <a:p>
            <a:pPr marL="609600" indent="-609600" eaLnBrk="1" hangingPunct="1">
              <a:lnSpc>
                <a:spcPct val="80000"/>
              </a:lnSpc>
            </a:pPr>
            <a:r>
              <a:rPr lang="en-US" sz="2800" smtClean="0"/>
              <a:t>Kisi-kisi umum adalah kisi-kisi yang dibuat untuk menggambarkan semua variable yang akan diukur, dilengkapi dengan semua kemungkinan sumber data, semua metode dan instrument yang mungkin dapat dipakai. Yang termuat didalam kisi-kisi umum ini baru rancangan ideal. Tentang apakah semua sumber data, metode dan instrument tetap akan dipakai atau tidak, tergantung dari ketetapan menurut pertimbangan peneliti.</a:t>
            </a:r>
          </a:p>
          <a:p>
            <a:pPr marL="609600" indent="-609600" eaLnBrk="1" hangingPunct="1">
              <a:lnSpc>
                <a:spcPct val="80000"/>
              </a:lnSpc>
            </a:pPr>
            <a:r>
              <a:rPr lang="en-US" sz="2800" smtClean="0"/>
              <a:t>Kisi-kisi khusus, yaitu kisi-kisi yang dibuat untuk menggambarkan rancangan butir-butir yang akan disusun untuk sesuatu instrument. </a:t>
            </a:r>
          </a:p>
          <a:p>
            <a:pPr marL="609600" indent="-609600" eaLnBrk="1" hangingPunct="1">
              <a:lnSpc>
                <a:spcPct val="80000"/>
              </a:lnSpc>
              <a:buFontTx/>
              <a:buNone/>
            </a:pPr>
            <a:r>
              <a:rPr lang="en-US" sz="2800" smtClean="0"/>
              <a:t>	(Suharsimi:139)</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idx="1"/>
          </p:nvPr>
        </p:nvSpPr>
        <p:spPr>
          <a:xfrm>
            <a:off x="457200" y="762000"/>
            <a:ext cx="8229600" cy="5364163"/>
          </a:xfrm>
        </p:spPr>
        <p:txBody>
          <a:bodyPr/>
          <a:lstStyle/>
          <a:p>
            <a:pPr marL="609600" indent="-609600" eaLnBrk="1" hangingPunct="1">
              <a:buFontTx/>
              <a:buNone/>
            </a:pPr>
            <a:r>
              <a:rPr lang="en-US" smtClean="0"/>
              <a:t>	If a questionnaire is to be used, the following guidelines are given:</a:t>
            </a:r>
          </a:p>
          <a:p>
            <a:pPr marL="609600" indent="-609600" eaLnBrk="1" hangingPunct="1">
              <a:buFontTx/>
              <a:buNone/>
            </a:pPr>
            <a:endParaRPr lang="en-US" smtClean="0"/>
          </a:p>
          <a:p>
            <a:pPr marL="990600" lvl="1" indent="-533400" eaLnBrk="1" hangingPunct="1"/>
            <a:r>
              <a:rPr lang="en-US" smtClean="0"/>
              <a:t>The questions should be clear and short</a:t>
            </a:r>
          </a:p>
          <a:p>
            <a:pPr marL="990600" lvl="1" indent="-533400" eaLnBrk="1" hangingPunct="1"/>
            <a:r>
              <a:rPr lang="en-US" smtClean="0"/>
              <a:t>The questions should be correctly worded</a:t>
            </a:r>
          </a:p>
          <a:p>
            <a:pPr marL="990600" lvl="1" indent="-533400" eaLnBrk="1" hangingPunct="1"/>
            <a:r>
              <a:rPr lang="en-US" smtClean="0"/>
              <a:t>The questions should be logical and systematic</a:t>
            </a:r>
          </a:p>
          <a:p>
            <a:pPr marL="990600" lvl="1" indent="-533400" eaLnBrk="1" hangingPunct="1"/>
            <a:r>
              <a:rPr lang="en-US" smtClean="0"/>
              <a:t>The questions should state the precise units</a:t>
            </a:r>
          </a:p>
          <a:p>
            <a:pPr marL="990600" lvl="1" indent="-533400" eaLnBrk="1" hangingPunct="1"/>
            <a:r>
              <a:rPr lang="en-US" smtClean="0"/>
              <a:t>The questions are answerable by means of checking</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274638"/>
            <a:ext cx="8229600" cy="563562"/>
          </a:xfrm>
        </p:spPr>
        <p:txBody>
          <a:bodyPr/>
          <a:lstStyle/>
          <a:p>
            <a:pPr eaLnBrk="1" hangingPunct="1"/>
            <a:r>
              <a:rPr lang="en-US" sz="3200" smtClean="0"/>
              <a:t>METODE PENGUMPULAN DATA</a:t>
            </a:r>
          </a:p>
        </p:txBody>
      </p:sp>
      <p:sp>
        <p:nvSpPr>
          <p:cNvPr id="14339" name="Rectangle 3"/>
          <p:cNvSpPr>
            <a:spLocks noGrp="1" noChangeArrowheads="1"/>
          </p:cNvSpPr>
          <p:nvPr>
            <p:ph type="body" idx="1"/>
          </p:nvPr>
        </p:nvSpPr>
        <p:spPr>
          <a:xfrm>
            <a:off x="457200" y="1143000"/>
            <a:ext cx="8229600" cy="4983163"/>
          </a:xfrm>
        </p:spPr>
        <p:txBody>
          <a:bodyPr/>
          <a:lstStyle/>
          <a:p>
            <a:pPr marL="990600" lvl="1" indent="-533400" eaLnBrk="1" hangingPunct="1"/>
            <a:r>
              <a:rPr lang="en-US" sz="2400" smtClean="0"/>
              <a:t>Angket; digunakan bila responden jumlahnya besar dapat membaca dengan baik, dan dapat mengungkapkan hal-hal yang sifatnya rahasia.</a:t>
            </a:r>
          </a:p>
          <a:p>
            <a:pPr marL="990600" lvl="1" indent="-533400" eaLnBrk="1" hangingPunct="1"/>
            <a:r>
              <a:rPr lang="en-US" sz="2400" smtClean="0"/>
              <a:t>Observasi; digunakan bila obyek penelitian bersifat perilaku manusia, proses kerja, gejala alam, responden kecil.</a:t>
            </a:r>
          </a:p>
          <a:p>
            <a:pPr marL="990600" lvl="1" indent="-533400" eaLnBrk="1" hangingPunct="1"/>
            <a:r>
              <a:rPr lang="en-US" sz="2400" smtClean="0"/>
              <a:t>Wawancara; digunakan bila ingin mengetahui hal-hal dari responden secara lebih mendalam serta jumlah responden sedikit.</a:t>
            </a:r>
          </a:p>
          <a:p>
            <a:pPr marL="990600" lvl="1" indent="-533400" eaLnBrk="1" hangingPunct="1"/>
            <a:r>
              <a:rPr lang="en-US" sz="2400" smtClean="0"/>
              <a:t>Gabungan ketiganya digunakan bila ingin mendapatkan data yang lengkap, akuran dan konsisten.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48681"/>
            <a:ext cx="7772400" cy="1224135"/>
          </a:xfrm>
        </p:spPr>
        <p:txBody>
          <a:bodyPr/>
          <a:lstStyle/>
          <a:p>
            <a:r>
              <a:rPr lang="id-ID" dirty="0" smtClean="0"/>
              <a:t>Mahasiswa dapat menjelaskan:</a:t>
            </a:r>
            <a:endParaRPr lang="id-ID" dirty="0"/>
          </a:p>
        </p:txBody>
      </p:sp>
      <p:sp>
        <p:nvSpPr>
          <p:cNvPr id="3" name="Subtitle 2"/>
          <p:cNvSpPr>
            <a:spLocks noGrp="1"/>
          </p:cNvSpPr>
          <p:nvPr>
            <p:ph type="subTitle" idx="1"/>
          </p:nvPr>
        </p:nvSpPr>
        <p:spPr>
          <a:xfrm>
            <a:off x="683568" y="1628800"/>
            <a:ext cx="7088832" cy="4010000"/>
          </a:xfrm>
        </p:spPr>
        <p:txBody>
          <a:bodyPr>
            <a:noAutofit/>
          </a:bodyPr>
          <a:lstStyle/>
          <a:p>
            <a:pPr marL="1657350" lvl="2" indent="-742950" algn="l">
              <a:buAutoNum type="arabicPeriod"/>
            </a:pPr>
            <a:r>
              <a:rPr lang="id-ID" sz="3600" dirty="0" smtClean="0">
                <a:solidFill>
                  <a:schemeClr val="tx1"/>
                </a:solidFill>
              </a:rPr>
              <a:t>P</a:t>
            </a:r>
            <a:r>
              <a:rPr lang="fi-FI" sz="3600" dirty="0">
                <a:solidFill>
                  <a:schemeClr val="tx1"/>
                </a:solidFill>
              </a:rPr>
              <a:t>engertian jenis penilaian yang sesuai untuk persiapan penulisan </a:t>
            </a:r>
            <a:r>
              <a:rPr lang="fi-FI" sz="3600" dirty="0" smtClean="0">
                <a:solidFill>
                  <a:schemeClr val="tx1"/>
                </a:solidFill>
              </a:rPr>
              <a:t>skripsi</a:t>
            </a:r>
            <a:endParaRPr lang="id-ID" sz="3600" dirty="0" smtClean="0">
              <a:solidFill>
                <a:schemeClr val="tx1"/>
              </a:solidFill>
            </a:endParaRPr>
          </a:p>
          <a:p>
            <a:pPr marL="1657350" lvl="2" indent="-742950" algn="l">
              <a:buAutoNum type="arabicPeriod"/>
            </a:pPr>
            <a:r>
              <a:rPr lang="id-ID" sz="3600" dirty="0" smtClean="0">
                <a:solidFill>
                  <a:schemeClr val="tx1"/>
                </a:solidFill>
              </a:rPr>
              <a:t>C</a:t>
            </a:r>
            <a:r>
              <a:rPr lang="fi-FI" sz="3600" dirty="0">
                <a:solidFill>
                  <a:schemeClr val="tx1"/>
                </a:solidFill>
              </a:rPr>
              <a:t>ontoh jenis penilaian yang sesuai untuk persiapan penulisan skripsi</a:t>
            </a:r>
            <a:endParaRPr lang="id-ID" sz="3600"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533400"/>
            <a:ext cx="7772400" cy="1470025"/>
          </a:xfrm>
        </p:spPr>
        <p:txBody>
          <a:bodyPr/>
          <a:lstStyle/>
          <a:p>
            <a:pPr eaLnBrk="1" hangingPunct="1"/>
            <a:r>
              <a:rPr lang="en-US" sz="4000" smtClean="0"/>
              <a:t>PENGEMBANGAN INSTRUMEN</a:t>
            </a:r>
          </a:p>
        </p:txBody>
      </p:sp>
      <p:sp>
        <p:nvSpPr>
          <p:cNvPr id="2051" name="Rectangle 3"/>
          <p:cNvSpPr>
            <a:spLocks noGrp="1" noChangeArrowheads="1"/>
          </p:cNvSpPr>
          <p:nvPr>
            <p:ph type="subTitle" idx="1"/>
          </p:nvPr>
        </p:nvSpPr>
        <p:spPr>
          <a:xfrm>
            <a:off x="609600" y="1981200"/>
            <a:ext cx="7924800" cy="4343400"/>
          </a:xfrm>
        </p:spPr>
        <p:txBody>
          <a:bodyPr/>
          <a:lstStyle/>
          <a:p>
            <a:pPr algn="l" eaLnBrk="1" hangingPunct="1">
              <a:lnSpc>
                <a:spcPct val="90000"/>
              </a:lnSpc>
            </a:pPr>
            <a:r>
              <a:rPr lang="en-US" dirty="0" err="1" smtClean="0">
                <a:solidFill>
                  <a:schemeClr val="tx1"/>
                </a:solidFill>
              </a:rPr>
              <a:t>Dalam</a:t>
            </a:r>
            <a:r>
              <a:rPr lang="en-US" dirty="0" smtClean="0">
                <a:solidFill>
                  <a:schemeClr val="tx1"/>
                </a:solidFill>
              </a:rPr>
              <a:t> </a:t>
            </a:r>
            <a:r>
              <a:rPr lang="en-US" dirty="0" err="1" smtClean="0">
                <a:solidFill>
                  <a:schemeClr val="tx1"/>
                </a:solidFill>
              </a:rPr>
              <a:t>penyusunan</a:t>
            </a:r>
            <a:r>
              <a:rPr lang="en-US" dirty="0" smtClean="0">
                <a:solidFill>
                  <a:schemeClr val="tx1"/>
                </a:solidFill>
              </a:rPr>
              <a:t> instrument </a:t>
            </a:r>
            <a:r>
              <a:rPr lang="en-US" dirty="0" err="1" smtClean="0">
                <a:solidFill>
                  <a:schemeClr val="tx1"/>
                </a:solidFill>
              </a:rPr>
              <a:t>penelitian</a:t>
            </a:r>
            <a:r>
              <a:rPr lang="en-US" dirty="0" smtClean="0">
                <a:solidFill>
                  <a:schemeClr val="tx1"/>
                </a:solidFill>
              </a:rPr>
              <a:t> </a:t>
            </a:r>
            <a:r>
              <a:rPr lang="en-US" dirty="0" err="1" smtClean="0">
                <a:solidFill>
                  <a:schemeClr val="tx1"/>
                </a:solidFill>
              </a:rPr>
              <a:t>harus</a:t>
            </a:r>
            <a:r>
              <a:rPr lang="en-US" dirty="0" smtClean="0">
                <a:solidFill>
                  <a:schemeClr val="tx1"/>
                </a:solidFill>
              </a:rPr>
              <a:t> </a:t>
            </a:r>
            <a:r>
              <a:rPr lang="en-US" dirty="0" err="1" smtClean="0">
                <a:solidFill>
                  <a:schemeClr val="tx1"/>
                </a:solidFill>
              </a:rPr>
              <a:t>mengetahui</a:t>
            </a:r>
            <a:r>
              <a:rPr lang="en-US" dirty="0" smtClean="0">
                <a:solidFill>
                  <a:schemeClr val="tx1"/>
                </a:solidFill>
              </a:rPr>
              <a:t> </a:t>
            </a:r>
            <a:r>
              <a:rPr lang="en-US" dirty="0" err="1" smtClean="0">
                <a:solidFill>
                  <a:schemeClr val="tx1"/>
                </a:solidFill>
              </a:rPr>
              <a:t>dan</a:t>
            </a:r>
            <a:r>
              <a:rPr lang="en-US" dirty="0" smtClean="0">
                <a:solidFill>
                  <a:schemeClr val="tx1"/>
                </a:solidFill>
              </a:rPr>
              <a:t> </a:t>
            </a:r>
            <a:r>
              <a:rPr lang="en-US" dirty="0" err="1" smtClean="0">
                <a:solidFill>
                  <a:schemeClr val="tx1"/>
                </a:solidFill>
              </a:rPr>
              <a:t>paham</a:t>
            </a:r>
            <a:r>
              <a:rPr lang="en-US" dirty="0" smtClean="0">
                <a:solidFill>
                  <a:schemeClr val="tx1"/>
                </a:solidFill>
              </a:rPr>
              <a:t> </a:t>
            </a:r>
            <a:r>
              <a:rPr lang="en-US" dirty="0" err="1" smtClean="0">
                <a:solidFill>
                  <a:schemeClr val="tx1"/>
                </a:solidFill>
              </a:rPr>
              <a:t>tentang</a:t>
            </a:r>
            <a:r>
              <a:rPr lang="en-US" dirty="0" smtClean="0">
                <a:solidFill>
                  <a:schemeClr val="tx1"/>
                </a:solidFill>
              </a:rPr>
              <a:t> </a:t>
            </a:r>
            <a:r>
              <a:rPr lang="en-US" dirty="0" err="1" smtClean="0">
                <a:solidFill>
                  <a:schemeClr val="tx1"/>
                </a:solidFill>
              </a:rPr>
              <a:t>jenis</a:t>
            </a:r>
            <a:r>
              <a:rPr lang="en-US" dirty="0" smtClean="0">
                <a:solidFill>
                  <a:schemeClr val="tx1"/>
                </a:solidFill>
              </a:rPr>
              <a:t> </a:t>
            </a:r>
            <a:r>
              <a:rPr lang="en-US" dirty="0" err="1" smtClean="0">
                <a:solidFill>
                  <a:schemeClr val="tx1"/>
                </a:solidFill>
              </a:rPr>
              <a:t>skala</a:t>
            </a:r>
            <a:r>
              <a:rPr lang="en-US" dirty="0" smtClean="0">
                <a:solidFill>
                  <a:schemeClr val="tx1"/>
                </a:solidFill>
              </a:rPr>
              <a:t> </a:t>
            </a:r>
            <a:r>
              <a:rPr lang="en-US" dirty="0" err="1" smtClean="0">
                <a:solidFill>
                  <a:schemeClr val="tx1"/>
                </a:solidFill>
              </a:rPr>
              <a:t>pengukuran</a:t>
            </a:r>
            <a:r>
              <a:rPr lang="en-US" dirty="0" smtClean="0">
                <a:solidFill>
                  <a:schemeClr val="tx1"/>
                </a:solidFill>
              </a:rPr>
              <a:t> yang </a:t>
            </a:r>
            <a:r>
              <a:rPr lang="en-US" dirty="0" err="1" smtClean="0">
                <a:solidFill>
                  <a:schemeClr val="tx1"/>
                </a:solidFill>
              </a:rPr>
              <a:t>digunakan</a:t>
            </a:r>
            <a:r>
              <a:rPr lang="en-US" dirty="0" smtClean="0">
                <a:solidFill>
                  <a:schemeClr val="tx1"/>
                </a:solidFill>
              </a:rPr>
              <a:t> </a:t>
            </a:r>
            <a:r>
              <a:rPr lang="en-US" dirty="0" err="1" smtClean="0">
                <a:solidFill>
                  <a:schemeClr val="tx1"/>
                </a:solidFill>
              </a:rPr>
              <a:t>dan</a:t>
            </a:r>
            <a:r>
              <a:rPr lang="en-US" dirty="0" smtClean="0">
                <a:solidFill>
                  <a:schemeClr val="tx1"/>
                </a:solidFill>
              </a:rPr>
              <a:t> </a:t>
            </a:r>
            <a:r>
              <a:rPr lang="en-US" dirty="0" err="1" smtClean="0">
                <a:solidFill>
                  <a:schemeClr val="tx1"/>
                </a:solidFill>
              </a:rPr>
              <a:t>tipe-tipe</a:t>
            </a:r>
            <a:r>
              <a:rPr lang="en-US" dirty="0" smtClean="0">
                <a:solidFill>
                  <a:schemeClr val="tx1"/>
                </a:solidFill>
              </a:rPr>
              <a:t> </a:t>
            </a:r>
            <a:r>
              <a:rPr lang="en-US" dirty="0" err="1" smtClean="0">
                <a:solidFill>
                  <a:schemeClr val="tx1"/>
                </a:solidFill>
              </a:rPr>
              <a:t>skala</a:t>
            </a:r>
            <a:r>
              <a:rPr lang="en-US" dirty="0" smtClean="0">
                <a:solidFill>
                  <a:schemeClr val="tx1"/>
                </a:solidFill>
              </a:rPr>
              <a:t> </a:t>
            </a:r>
            <a:r>
              <a:rPr lang="en-US" dirty="0" err="1" smtClean="0">
                <a:solidFill>
                  <a:schemeClr val="tx1"/>
                </a:solidFill>
              </a:rPr>
              <a:t>pengukuran</a:t>
            </a:r>
            <a:r>
              <a:rPr lang="en-US" dirty="0" smtClean="0">
                <a:solidFill>
                  <a:schemeClr val="tx1"/>
                </a:solidFill>
              </a:rPr>
              <a:t> agar instrument </a:t>
            </a:r>
            <a:r>
              <a:rPr lang="en-US" dirty="0" err="1" smtClean="0">
                <a:solidFill>
                  <a:schemeClr val="tx1"/>
                </a:solidFill>
              </a:rPr>
              <a:t>bisa</a:t>
            </a:r>
            <a:r>
              <a:rPr lang="en-US" dirty="0" smtClean="0">
                <a:solidFill>
                  <a:schemeClr val="tx1"/>
                </a:solidFill>
              </a:rPr>
              <a:t> </a:t>
            </a:r>
            <a:r>
              <a:rPr lang="en-US" dirty="0" err="1" smtClean="0">
                <a:solidFill>
                  <a:schemeClr val="tx1"/>
                </a:solidFill>
              </a:rPr>
              <a:t>diukur</a:t>
            </a:r>
            <a:r>
              <a:rPr lang="en-US" dirty="0" smtClean="0">
                <a:solidFill>
                  <a:schemeClr val="tx1"/>
                </a:solidFill>
              </a:rPr>
              <a:t> </a:t>
            </a:r>
            <a:r>
              <a:rPr lang="en-US" dirty="0" err="1" smtClean="0">
                <a:solidFill>
                  <a:schemeClr val="tx1"/>
                </a:solidFill>
              </a:rPr>
              <a:t>sesuai</a:t>
            </a:r>
            <a:r>
              <a:rPr lang="en-US" dirty="0" smtClean="0">
                <a:solidFill>
                  <a:schemeClr val="tx1"/>
                </a:solidFill>
              </a:rPr>
              <a:t> </a:t>
            </a:r>
            <a:r>
              <a:rPr lang="en-US" dirty="0" err="1" smtClean="0">
                <a:solidFill>
                  <a:schemeClr val="tx1"/>
                </a:solidFill>
              </a:rPr>
              <a:t>apa</a:t>
            </a:r>
            <a:r>
              <a:rPr lang="en-US" dirty="0" smtClean="0">
                <a:solidFill>
                  <a:schemeClr val="tx1"/>
                </a:solidFill>
              </a:rPr>
              <a:t> yang </a:t>
            </a:r>
            <a:r>
              <a:rPr lang="en-US" dirty="0" err="1" smtClean="0">
                <a:solidFill>
                  <a:schemeClr val="tx1"/>
                </a:solidFill>
              </a:rPr>
              <a:t>hendak</a:t>
            </a:r>
            <a:r>
              <a:rPr lang="en-US" dirty="0" smtClean="0">
                <a:solidFill>
                  <a:schemeClr val="tx1"/>
                </a:solidFill>
              </a:rPr>
              <a:t> </a:t>
            </a:r>
            <a:r>
              <a:rPr lang="en-US" dirty="0" err="1" smtClean="0">
                <a:solidFill>
                  <a:schemeClr val="tx1"/>
                </a:solidFill>
              </a:rPr>
              <a:t>diukur</a:t>
            </a:r>
            <a:r>
              <a:rPr lang="en-US" dirty="0" smtClean="0">
                <a:solidFill>
                  <a:schemeClr val="tx1"/>
                </a:solidFill>
              </a:rPr>
              <a:t> </a:t>
            </a:r>
            <a:r>
              <a:rPr lang="en-US" dirty="0" err="1" smtClean="0">
                <a:solidFill>
                  <a:schemeClr val="tx1"/>
                </a:solidFill>
              </a:rPr>
              <a:t>dan</a:t>
            </a:r>
            <a:r>
              <a:rPr lang="en-US" dirty="0" smtClean="0">
                <a:solidFill>
                  <a:schemeClr val="tx1"/>
                </a:solidFill>
              </a:rPr>
              <a:t> </a:t>
            </a:r>
            <a:r>
              <a:rPr lang="en-US" dirty="0" err="1" smtClean="0">
                <a:solidFill>
                  <a:schemeClr val="tx1"/>
                </a:solidFill>
              </a:rPr>
              <a:t>dapat</a:t>
            </a:r>
            <a:r>
              <a:rPr lang="en-US" dirty="0" smtClean="0">
                <a:solidFill>
                  <a:schemeClr val="tx1"/>
                </a:solidFill>
              </a:rPr>
              <a:t> </a:t>
            </a:r>
            <a:r>
              <a:rPr lang="en-US" dirty="0" err="1" smtClean="0">
                <a:solidFill>
                  <a:schemeClr val="tx1"/>
                </a:solidFill>
              </a:rPr>
              <a:t>dipercaya</a:t>
            </a:r>
            <a:r>
              <a:rPr lang="en-US" dirty="0" smtClean="0">
                <a:solidFill>
                  <a:schemeClr val="tx1"/>
                </a:solidFill>
              </a:rPr>
              <a:t> </a:t>
            </a:r>
            <a:r>
              <a:rPr lang="en-US" dirty="0" err="1" smtClean="0">
                <a:solidFill>
                  <a:schemeClr val="tx1"/>
                </a:solidFill>
              </a:rPr>
              <a:t>serta</a:t>
            </a:r>
            <a:r>
              <a:rPr lang="en-US" dirty="0" smtClean="0">
                <a:solidFill>
                  <a:schemeClr val="tx1"/>
                </a:solidFill>
              </a:rPr>
              <a:t> reliable (</a:t>
            </a:r>
            <a:r>
              <a:rPr lang="en-US" dirty="0" err="1" smtClean="0">
                <a:solidFill>
                  <a:schemeClr val="tx1"/>
                </a:solidFill>
              </a:rPr>
              <a:t>konsisten</a:t>
            </a:r>
            <a:r>
              <a:rPr lang="en-US" dirty="0" smtClean="0">
                <a:solidFill>
                  <a:schemeClr val="tx1"/>
                </a:solidFill>
              </a:rPr>
              <a:t>) </a:t>
            </a:r>
            <a:r>
              <a:rPr lang="en-US" dirty="0" err="1" smtClean="0">
                <a:solidFill>
                  <a:schemeClr val="tx1"/>
                </a:solidFill>
              </a:rPr>
              <a:t>terhadap</a:t>
            </a:r>
            <a:r>
              <a:rPr lang="en-US" dirty="0" smtClean="0">
                <a:solidFill>
                  <a:schemeClr val="tx1"/>
                </a:solidFill>
              </a:rPr>
              <a:t> </a:t>
            </a:r>
            <a:r>
              <a:rPr lang="en-US" dirty="0" err="1" smtClean="0">
                <a:solidFill>
                  <a:schemeClr val="tx1"/>
                </a:solidFill>
              </a:rPr>
              <a:t>permasalahan</a:t>
            </a:r>
            <a:r>
              <a:rPr lang="en-US" dirty="0" smtClean="0">
                <a:solidFill>
                  <a:schemeClr val="tx1"/>
                </a:solidFill>
              </a:rPr>
              <a:t> instrument </a:t>
            </a:r>
            <a:r>
              <a:rPr lang="en-US" dirty="0" err="1" smtClean="0">
                <a:solidFill>
                  <a:schemeClr val="tx1"/>
                </a:solidFill>
              </a:rPr>
              <a:t>penelitian</a:t>
            </a:r>
            <a:r>
              <a:rPr lang="en-US" dirty="0" smtClean="0">
                <a:solidFill>
                  <a:schemeClr val="tx1"/>
                </a:solidFill>
              </a:rPr>
              <a:t>. </a:t>
            </a:r>
          </a:p>
          <a:p>
            <a:pPr algn="l" eaLnBrk="1" hangingPunct="1">
              <a:lnSpc>
                <a:spcPct val="90000"/>
              </a:lnSpc>
            </a:pPr>
            <a:r>
              <a:rPr lang="en-US" dirty="0" smtClean="0">
                <a:solidFill>
                  <a:schemeClr val="tx1"/>
                </a:solidFill>
              </a:rPr>
              <a:t>(Ridwan:83)</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smtClean="0"/>
              <a:t>SKALA PENGUKURAN</a:t>
            </a:r>
          </a:p>
        </p:txBody>
      </p:sp>
      <p:sp>
        <p:nvSpPr>
          <p:cNvPr id="3075" name="Rectangle 3"/>
          <p:cNvSpPr>
            <a:spLocks noGrp="1" noChangeArrowheads="1"/>
          </p:cNvSpPr>
          <p:nvPr>
            <p:ph type="body" idx="1"/>
          </p:nvPr>
        </p:nvSpPr>
        <p:spPr/>
        <p:txBody>
          <a:bodyPr/>
          <a:lstStyle/>
          <a:p>
            <a:pPr marL="609600" indent="-609600" eaLnBrk="1" hangingPunct="1">
              <a:lnSpc>
                <a:spcPct val="90000"/>
              </a:lnSpc>
            </a:pPr>
            <a:r>
              <a:rPr lang="en-US" smtClean="0"/>
              <a:t>The nominal scale categories without order. </a:t>
            </a:r>
          </a:p>
          <a:p>
            <a:pPr marL="609600" indent="-609600" eaLnBrk="1" hangingPunct="1">
              <a:lnSpc>
                <a:spcPct val="90000"/>
              </a:lnSpc>
            </a:pPr>
            <a:r>
              <a:rPr lang="en-US" smtClean="0"/>
              <a:t>The ordinal scale categories with order. </a:t>
            </a:r>
          </a:p>
          <a:p>
            <a:pPr marL="609600" indent="-609600" eaLnBrk="1" hangingPunct="1">
              <a:lnSpc>
                <a:spcPct val="90000"/>
              </a:lnSpc>
            </a:pPr>
            <a:r>
              <a:rPr lang="en-US" smtClean="0"/>
              <a:t>The interval scale categories with order and establishes an equal unit in the scale. </a:t>
            </a:r>
          </a:p>
          <a:p>
            <a:pPr marL="609600" indent="-609600" eaLnBrk="1" hangingPunct="1">
              <a:lnSpc>
                <a:spcPct val="90000"/>
              </a:lnSpc>
            </a:pPr>
            <a:r>
              <a:rPr lang="en-US" smtClean="0"/>
              <a:t>The ratio scale categories with order, establishes an equal unit and contain a true zero point.  (Hinkle, 1979 : 8).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74638"/>
            <a:ext cx="8229600" cy="639762"/>
          </a:xfrm>
        </p:spPr>
        <p:txBody>
          <a:bodyPr>
            <a:normAutofit fontScale="90000"/>
          </a:bodyPr>
          <a:lstStyle/>
          <a:p>
            <a:pPr eaLnBrk="1" hangingPunct="1"/>
            <a:r>
              <a:rPr lang="en-US" sz="4000" smtClean="0"/>
              <a:t>CONTOH SKALA DATA</a:t>
            </a:r>
          </a:p>
        </p:txBody>
      </p:sp>
      <p:pic>
        <p:nvPicPr>
          <p:cNvPr id="4099" name="Picture 3"/>
          <p:cNvPicPr>
            <a:picLocks noChangeAspect="1" noChangeArrowheads="1"/>
          </p:cNvPicPr>
          <p:nvPr>
            <p:ph type="body" idx="1"/>
          </p:nvPr>
        </p:nvPicPr>
        <p:blipFill>
          <a:blip r:embed="rId2" cstate="print"/>
          <a:srcRect/>
          <a:stretch>
            <a:fillRect/>
          </a:stretch>
        </p:blipFill>
        <p:spPr>
          <a:xfrm>
            <a:off x="457200" y="1219200"/>
            <a:ext cx="8229600" cy="4906963"/>
          </a:xfrm>
          <a:ln w="38100">
            <a:solidFill>
              <a:schemeClr val="tx1"/>
            </a:solid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74638"/>
            <a:ext cx="8229600" cy="639762"/>
          </a:xfrm>
        </p:spPr>
        <p:txBody>
          <a:bodyPr/>
          <a:lstStyle/>
          <a:p>
            <a:pPr eaLnBrk="1" hangingPunct="1"/>
            <a:r>
              <a:rPr lang="en-US" sz="2400" smtClean="0"/>
              <a:t>KLASIFIKASI SKALA PENGUKURAN</a:t>
            </a:r>
          </a:p>
        </p:txBody>
      </p:sp>
      <p:sp>
        <p:nvSpPr>
          <p:cNvPr id="5123" name="Rectangle 3"/>
          <p:cNvSpPr>
            <a:spLocks noGrp="1" noChangeArrowheads="1"/>
          </p:cNvSpPr>
          <p:nvPr>
            <p:ph type="body" idx="1"/>
          </p:nvPr>
        </p:nvSpPr>
        <p:spPr>
          <a:xfrm>
            <a:off x="457200" y="1143000"/>
            <a:ext cx="8229600" cy="4983163"/>
          </a:xfrm>
        </p:spPr>
        <p:txBody>
          <a:bodyPr/>
          <a:lstStyle/>
          <a:p>
            <a:pPr marL="609600" indent="-609600" eaLnBrk="1" hangingPunct="1">
              <a:buFontTx/>
              <a:buNone/>
            </a:pPr>
            <a:r>
              <a:rPr lang="en-US" smtClean="0"/>
              <a:t>	Menurut Sugiyono (1999 : 86) berbagai skala yang dapat digunakan untuk penelitian bisnis adalah : </a:t>
            </a:r>
          </a:p>
          <a:p>
            <a:pPr marL="990600" lvl="1" indent="-533400" eaLnBrk="1" hangingPunct="1"/>
            <a:r>
              <a:rPr lang="en-US" smtClean="0"/>
              <a:t>Skala likert </a:t>
            </a:r>
          </a:p>
          <a:p>
            <a:pPr marL="990600" lvl="1" indent="-533400" eaLnBrk="1" hangingPunct="1"/>
            <a:r>
              <a:rPr lang="en-US" smtClean="0"/>
              <a:t>Skala guttman </a:t>
            </a:r>
          </a:p>
          <a:p>
            <a:pPr marL="990600" lvl="1" indent="-533400" eaLnBrk="1" hangingPunct="1"/>
            <a:r>
              <a:rPr lang="en-US" smtClean="0"/>
              <a:t>Rating scale </a:t>
            </a:r>
          </a:p>
          <a:p>
            <a:pPr marL="990600" lvl="1" indent="-533400" eaLnBrk="1" hangingPunct="1"/>
            <a:r>
              <a:rPr lang="en-US" smtClean="0"/>
              <a:t>Semantict deferensial </a:t>
            </a:r>
          </a:p>
          <a:p>
            <a:pPr marL="990600" lvl="1" indent="-533400" eaLnBrk="1" hangingPunct="1"/>
            <a:r>
              <a:rPr lang="en-US" smtClean="0"/>
              <a:t>Skala thurstone</a:t>
            </a:r>
            <a:r>
              <a:rPr lang="en-US" sz="3200" smtClean="0"/>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a:xfrm>
            <a:off x="457200" y="533400"/>
            <a:ext cx="8229600" cy="5867400"/>
          </a:xfrm>
        </p:spPr>
        <p:txBody>
          <a:bodyPr/>
          <a:lstStyle/>
          <a:p>
            <a:pPr marL="609600" indent="-609600" eaLnBrk="1" hangingPunct="1">
              <a:lnSpc>
                <a:spcPct val="80000"/>
              </a:lnSpc>
              <a:buFontTx/>
              <a:buNone/>
            </a:pPr>
            <a:r>
              <a:rPr lang="en-US" sz="1800" b="1" smtClean="0"/>
              <a:t>	Menurut Cooper dan Cheinder (2006), skala sikap pada umumnya dapat dibagi menjadi empat tipe yaitu :</a:t>
            </a:r>
          </a:p>
          <a:p>
            <a:pPr marL="609600" indent="-609600" eaLnBrk="1" hangingPunct="1">
              <a:lnSpc>
                <a:spcPct val="80000"/>
              </a:lnSpc>
              <a:buFontTx/>
              <a:buNone/>
            </a:pPr>
            <a:r>
              <a:rPr lang="en-US" sz="1800" b="1" smtClean="0"/>
              <a:t> </a:t>
            </a:r>
          </a:p>
          <a:p>
            <a:pPr marL="990600" lvl="1" indent="-533400" eaLnBrk="1" hangingPunct="1">
              <a:lnSpc>
                <a:spcPct val="80000"/>
              </a:lnSpc>
            </a:pPr>
            <a:r>
              <a:rPr lang="en-US" sz="1600" b="1" smtClean="0"/>
              <a:t>Rating Scale </a:t>
            </a:r>
          </a:p>
          <a:p>
            <a:pPr marL="609600" indent="-609600" eaLnBrk="1" hangingPunct="1">
              <a:lnSpc>
                <a:spcPct val="80000"/>
              </a:lnSpc>
              <a:buFontTx/>
              <a:buNone/>
            </a:pPr>
            <a:r>
              <a:rPr lang="en-US" sz="1800" b="1" smtClean="0"/>
              <a:t>	Menurut Cooper dan Cheinder (2006 : 337-338), rating scale terdiri dari : </a:t>
            </a:r>
          </a:p>
          <a:p>
            <a:pPr marL="1371600" lvl="2" indent="-457200" eaLnBrk="1" hangingPunct="1">
              <a:lnSpc>
                <a:spcPct val="80000"/>
              </a:lnSpc>
            </a:pPr>
            <a:r>
              <a:rPr lang="en-US" sz="1400" b="1" smtClean="0"/>
              <a:t>Simple Category Scale </a:t>
            </a:r>
          </a:p>
          <a:p>
            <a:pPr marL="1371600" lvl="2" indent="-457200" eaLnBrk="1" hangingPunct="1">
              <a:lnSpc>
                <a:spcPct val="80000"/>
              </a:lnSpc>
            </a:pPr>
            <a:r>
              <a:rPr lang="en-US" sz="1400" b="1" smtClean="0"/>
              <a:t>Mutiple-Choise, Singe-Response Scale </a:t>
            </a:r>
          </a:p>
          <a:p>
            <a:pPr marL="1371600" lvl="2" indent="-457200" eaLnBrk="1" hangingPunct="1">
              <a:lnSpc>
                <a:spcPct val="80000"/>
              </a:lnSpc>
            </a:pPr>
            <a:r>
              <a:rPr lang="en-US" sz="1400" b="1" smtClean="0"/>
              <a:t>Multiple-Cloise, Multiple-Response Scale </a:t>
            </a:r>
          </a:p>
          <a:p>
            <a:pPr marL="1371600" lvl="2" indent="-457200" eaLnBrk="1" hangingPunct="1">
              <a:lnSpc>
                <a:spcPct val="80000"/>
              </a:lnSpc>
            </a:pPr>
            <a:r>
              <a:rPr lang="en-US" sz="1400" b="1" smtClean="0"/>
              <a:t>Liket Scale Summated Rating </a:t>
            </a:r>
          </a:p>
          <a:p>
            <a:pPr marL="1371600" lvl="2" indent="-457200" eaLnBrk="1" hangingPunct="1">
              <a:lnSpc>
                <a:spcPct val="80000"/>
              </a:lnSpc>
            </a:pPr>
            <a:r>
              <a:rPr lang="en-US" sz="1400" b="1" smtClean="0"/>
              <a:t>Semantic Differential Scale </a:t>
            </a:r>
          </a:p>
          <a:p>
            <a:pPr marL="1371600" lvl="2" indent="-457200" eaLnBrk="1" hangingPunct="1">
              <a:lnSpc>
                <a:spcPct val="80000"/>
              </a:lnSpc>
            </a:pPr>
            <a:r>
              <a:rPr lang="en-US" sz="1400" b="1" smtClean="0"/>
              <a:t>Numerical Scale </a:t>
            </a:r>
          </a:p>
          <a:p>
            <a:pPr marL="1371600" lvl="2" indent="-457200" eaLnBrk="1" hangingPunct="1">
              <a:lnSpc>
                <a:spcPct val="80000"/>
              </a:lnSpc>
            </a:pPr>
            <a:r>
              <a:rPr lang="en-US" sz="1400" b="1" smtClean="0"/>
              <a:t>Multiple Rating List Scale </a:t>
            </a:r>
          </a:p>
          <a:p>
            <a:pPr marL="1371600" lvl="2" indent="-457200" eaLnBrk="1" hangingPunct="1">
              <a:lnSpc>
                <a:spcPct val="80000"/>
              </a:lnSpc>
            </a:pPr>
            <a:r>
              <a:rPr lang="en-US" sz="1400" b="1" smtClean="0"/>
              <a:t>Constant-Sum Scale </a:t>
            </a:r>
          </a:p>
          <a:p>
            <a:pPr marL="1371600" lvl="2" indent="-457200" eaLnBrk="1" hangingPunct="1">
              <a:lnSpc>
                <a:spcPct val="80000"/>
              </a:lnSpc>
            </a:pPr>
            <a:r>
              <a:rPr lang="en-US" sz="1400" b="1" smtClean="0"/>
              <a:t>Staple Scale </a:t>
            </a:r>
          </a:p>
          <a:p>
            <a:pPr marL="1371600" lvl="2" indent="-457200" eaLnBrk="1" hangingPunct="1">
              <a:lnSpc>
                <a:spcPct val="80000"/>
              </a:lnSpc>
            </a:pPr>
            <a:r>
              <a:rPr lang="en-US" sz="1400" b="1" smtClean="0"/>
              <a:t>Graphic Rating Scale </a:t>
            </a:r>
          </a:p>
          <a:p>
            <a:pPr marL="990600" lvl="1" indent="-533400" eaLnBrk="1" hangingPunct="1">
              <a:lnSpc>
                <a:spcPct val="80000"/>
              </a:lnSpc>
            </a:pPr>
            <a:r>
              <a:rPr lang="en-US" sz="1600" b="1" smtClean="0"/>
              <a:t>Ranking Scale</a:t>
            </a:r>
          </a:p>
          <a:p>
            <a:pPr marL="609600" indent="-609600" eaLnBrk="1" hangingPunct="1">
              <a:lnSpc>
                <a:spcPct val="80000"/>
              </a:lnSpc>
              <a:buFontTx/>
              <a:buNone/>
            </a:pPr>
            <a:r>
              <a:rPr lang="en-US" sz="1800" b="1" smtClean="0"/>
              <a:t>	Menurut Cooper dan Cheinder (2006 : 347), rangking scale terdiri dari : </a:t>
            </a:r>
          </a:p>
          <a:p>
            <a:pPr marL="1371600" lvl="2" indent="-457200" eaLnBrk="1" hangingPunct="1">
              <a:lnSpc>
                <a:spcPct val="80000"/>
              </a:lnSpc>
            </a:pPr>
            <a:r>
              <a:rPr lang="en-US" sz="1400" b="1" smtClean="0"/>
              <a:t>Pariel-Comparison Scale </a:t>
            </a:r>
          </a:p>
          <a:p>
            <a:pPr marL="1371600" lvl="2" indent="-457200" eaLnBrk="1" hangingPunct="1">
              <a:lnSpc>
                <a:spcPct val="80000"/>
              </a:lnSpc>
            </a:pPr>
            <a:r>
              <a:rPr lang="en-US" sz="1400" b="1" smtClean="0"/>
              <a:t>Forced Ranking Scale </a:t>
            </a:r>
          </a:p>
          <a:p>
            <a:pPr marL="1371600" lvl="2" indent="-457200" eaLnBrk="1" hangingPunct="1">
              <a:lnSpc>
                <a:spcPct val="80000"/>
              </a:lnSpc>
            </a:pPr>
            <a:r>
              <a:rPr lang="en-US" sz="1400" b="1" smtClean="0"/>
              <a:t>Comparative Scale </a:t>
            </a:r>
          </a:p>
          <a:p>
            <a:pPr marL="990600" lvl="1" indent="-533400" eaLnBrk="1" hangingPunct="1">
              <a:lnSpc>
                <a:spcPct val="80000"/>
              </a:lnSpc>
            </a:pPr>
            <a:r>
              <a:rPr lang="en-US" sz="1600" b="1" smtClean="0"/>
              <a:t>Cumulative Scale </a:t>
            </a:r>
          </a:p>
          <a:p>
            <a:pPr marL="609600" indent="-609600" eaLnBrk="1" hangingPunct="1">
              <a:lnSpc>
                <a:spcPct val="80000"/>
              </a:lnSpc>
              <a:buFontTx/>
              <a:buNone/>
            </a:pPr>
            <a:r>
              <a:rPr lang="en-US" sz="1800" b="1" smtClean="0"/>
              <a:t>	Yang terkenal dari cumulative scale adalah sealogram analysis. </a:t>
            </a:r>
          </a:p>
          <a:p>
            <a:pPr marL="990600" lvl="1" indent="-533400" eaLnBrk="1" hangingPunct="1">
              <a:lnSpc>
                <a:spcPct val="80000"/>
              </a:lnSpc>
            </a:pPr>
            <a:r>
              <a:rPr lang="en-US" sz="1600" b="1" smtClean="0"/>
              <a:t>Sorting menggunakan Q-Sorts</a:t>
            </a:r>
            <a:r>
              <a:rPr lang="en-US" sz="1800" b="1" smtClean="0"/>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792162"/>
          </a:xfrm>
        </p:spPr>
        <p:txBody>
          <a:bodyPr/>
          <a:lstStyle/>
          <a:p>
            <a:pPr eaLnBrk="1" hangingPunct="1"/>
            <a:r>
              <a:rPr lang="en-US" sz="2800" smtClean="0"/>
              <a:t>JENIS INSTRUMEN </a:t>
            </a:r>
          </a:p>
        </p:txBody>
      </p:sp>
      <p:sp>
        <p:nvSpPr>
          <p:cNvPr id="7171" name="Rectangle 3"/>
          <p:cNvSpPr>
            <a:spLocks noGrp="1" noChangeArrowheads="1"/>
          </p:cNvSpPr>
          <p:nvPr>
            <p:ph type="body" idx="1"/>
          </p:nvPr>
        </p:nvSpPr>
        <p:spPr/>
        <p:txBody>
          <a:bodyPr/>
          <a:lstStyle/>
          <a:p>
            <a:pPr marL="609600" indent="-609600" eaLnBrk="1" hangingPunct="1"/>
            <a:r>
              <a:rPr lang="nl-NL" smtClean="0"/>
              <a:t>Instrumen untuk mengukur tata ruang kantor </a:t>
            </a:r>
            <a:endParaRPr lang="en-US" smtClean="0"/>
          </a:p>
          <a:p>
            <a:pPr marL="609600" indent="-609600" eaLnBrk="1" hangingPunct="1"/>
            <a:r>
              <a:rPr lang="en-US" smtClean="0"/>
              <a:t>Instrumen untuk mengukur kepemimpinan </a:t>
            </a:r>
            <a:r>
              <a:rPr lang="id-ID" smtClean="0"/>
              <a:t>Kepala sekolah</a:t>
            </a:r>
            <a:endParaRPr lang="nl-NL" smtClean="0"/>
          </a:p>
          <a:p>
            <a:pPr marL="609600" indent="-609600" eaLnBrk="1" hangingPunct="1"/>
            <a:r>
              <a:rPr lang="nl-NL" smtClean="0"/>
              <a:t>Instrumen untuk mengukur kelancaran kerja</a:t>
            </a:r>
            <a:r>
              <a:rPr lang="id-ID" smtClean="0"/>
              <a:t> guru</a:t>
            </a:r>
            <a:r>
              <a:rPr lang="nl-NL" smtClean="0"/>
              <a:t>. </a:t>
            </a:r>
            <a:endParaRPr lang="en-US"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457200" y="762000"/>
            <a:ext cx="8229600" cy="5364163"/>
          </a:xfrm>
        </p:spPr>
        <p:txBody>
          <a:bodyPr/>
          <a:lstStyle/>
          <a:p>
            <a:pPr marL="609600" indent="-609600" eaLnBrk="1" hangingPunct="1">
              <a:buFontTx/>
              <a:buNone/>
            </a:pPr>
            <a:r>
              <a:rPr lang="en-US" smtClean="0"/>
              <a:t>	Skala likert ini mempunyai keuntungan diantaranya:</a:t>
            </a:r>
          </a:p>
          <a:p>
            <a:pPr marL="609600" indent="-609600" eaLnBrk="1" hangingPunct="1">
              <a:buFontTx/>
              <a:buNone/>
            </a:pPr>
            <a:endParaRPr lang="en-US" smtClean="0"/>
          </a:p>
          <a:p>
            <a:pPr marL="990600" lvl="1" indent="-533400" eaLnBrk="1" hangingPunct="1"/>
            <a:r>
              <a:rPr lang="en-US" smtClean="0"/>
              <a:t>Mudah dibuat dan ditafsirkan</a:t>
            </a:r>
          </a:p>
          <a:p>
            <a:pPr marL="990600" lvl="1" indent="-533400" eaLnBrk="1" hangingPunct="1"/>
            <a:r>
              <a:rPr lang="en-US" smtClean="0"/>
              <a:t>Bentuk paling umum</a:t>
            </a:r>
          </a:p>
          <a:p>
            <a:pPr marL="990600" lvl="1" indent="-533400" eaLnBrk="1" hangingPunct="1"/>
            <a:r>
              <a:rPr lang="en-US" smtClean="0"/>
              <a:t>Bersifat luwes</a:t>
            </a:r>
          </a:p>
          <a:p>
            <a:pPr marL="990600" lvl="1" indent="-533400" eaLnBrk="1" hangingPunct="1"/>
            <a:r>
              <a:rPr lang="en-US" smtClean="0"/>
              <a:t>Mengukur pada tingkat skala ordinal</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579</Words>
  <Application>Microsoft Office PowerPoint</Application>
  <PresentationFormat>On-screen Show (4:3)</PresentationFormat>
  <Paragraphs>81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PERTEMUAN 10</vt:lpstr>
      <vt:lpstr>Mahasiswa dapat menjelaskan:</vt:lpstr>
      <vt:lpstr>PENGEMBANGAN INSTRUMEN</vt:lpstr>
      <vt:lpstr>SKALA PENGUKURAN</vt:lpstr>
      <vt:lpstr>CONTOH SKALA DATA</vt:lpstr>
      <vt:lpstr>KLASIFIKASI SKALA PENGUKURAN</vt:lpstr>
      <vt:lpstr>Slide 7</vt:lpstr>
      <vt:lpstr>JENIS INSTRUMEN </vt:lpstr>
      <vt:lpstr>Slide 9</vt:lpstr>
      <vt:lpstr>Slide 10</vt:lpstr>
      <vt:lpstr>Slide 11</vt:lpstr>
      <vt:lpstr>Langkah umum yang biasa ditempuh dalam menyusun instrumen penelitian </vt:lpstr>
      <vt:lpstr>CARA MENYUSUN KISI-KISI INSTRUMEN</vt:lpstr>
      <vt:lpstr>Slide 14</vt:lpstr>
      <vt:lpstr>METODE PENGUMPULAN DATA</vt:lpstr>
    </vt:vector>
  </TitlesOfParts>
  <Company>DELLNBX</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PERTEMUAN 10</dc:title>
  <dc:creator>supriatna</dc:creator>
  <cp:lastModifiedBy>supriatna</cp:lastModifiedBy>
  <cp:revision>2</cp:revision>
  <dcterms:created xsi:type="dcterms:W3CDTF">2016-05-04T15:23:21Z</dcterms:created>
  <dcterms:modified xsi:type="dcterms:W3CDTF">2016-05-05T13:32:45Z</dcterms:modified>
</cp:coreProperties>
</file>