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9F56A-21E8-41B9-8477-B9B415793293}"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B153BA-0F7B-434C-8845-820280E7754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9F56A-21E8-41B9-8477-B9B415793293}" type="datetimeFigureOut">
              <a:rPr lang="id-ID" smtClean="0"/>
              <a:pPr/>
              <a:t>05/05/2016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153BA-0F7B-434C-8845-820280E7754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872207"/>
          </a:xfrm>
        </p:spPr>
        <p:txBody>
          <a:bodyPr/>
          <a:lstStyle/>
          <a:p>
            <a:r>
              <a:rPr lang="id-ID" dirty="0" smtClean="0"/>
              <a:t>PERTEMUAN 13</a:t>
            </a:r>
            <a:endParaRPr lang="id-ID" dirty="0"/>
          </a:p>
        </p:txBody>
      </p:sp>
      <p:sp>
        <p:nvSpPr>
          <p:cNvPr id="3" name="Subtitle 2"/>
          <p:cNvSpPr>
            <a:spLocks noGrp="1"/>
          </p:cNvSpPr>
          <p:nvPr>
            <p:ph type="subTitle" idx="1"/>
          </p:nvPr>
        </p:nvSpPr>
        <p:spPr>
          <a:xfrm>
            <a:off x="1371600" y="2204864"/>
            <a:ext cx="6400800" cy="3433936"/>
          </a:xfrm>
        </p:spPr>
        <p:txBody>
          <a:bodyPr/>
          <a:lstStyle/>
          <a:p>
            <a:endParaRPr lang="id-ID" dirty="0" smtClean="0"/>
          </a:p>
          <a:p>
            <a:r>
              <a:rPr lang="id-ID" sz="5400" dirty="0" smtClean="0">
                <a:solidFill>
                  <a:schemeClr val="tx1"/>
                </a:solidFill>
              </a:rPr>
              <a:t>PENILAIAN REFLEKTIF</a:t>
            </a:r>
            <a:endParaRPr lang="id-ID" sz="5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5400600"/>
          </a:xfrm>
        </p:spPr>
        <p:txBody>
          <a:bodyPr>
            <a:normAutofit fontScale="90000"/>
          </a:bodyPr>
          <a:lstStyle/>
          <a:p>
            <a:pPr algn="l"/>
            <a:r>
              <a:rPr lang="id-ID" dirty="0" smtClean="0"/>
              <a:t>TUGAS </a:t>
            </a:r>
            <a:br>
              <a:rPr lang="id-ID" dirty="0" smtClean="0"/>
            </a:br>
            <a:r>
              <a:rPr lang="id-ID" dirty="0" smtClean="0"/>
              <a:t>BUAT REFLEKSI PERKULIAHAN</a:t>
            </a:r>
            <a:br>
              <a:rPr lang="id-ID" dirty="0" smtClean="0"/>
            </a:br>
            <a:r>
              <a:rPr lang="id-ID" dirty="0" smtClean="0"/>
              <a:t/>
            </a:r>
            <a:br>
              <a:rPr lang="id-ID" dirty="0" smtClean="0"/>
            </a:br>
            <a:r>
              <a:rPr lang="id-ID" dirty="0" smtClean="0"/>
              <a:t>1. Untuk semester yang sedang berjalan (semua matakuliah).</a:t>
            </a:r>
            <a:br>
              <a:rPr lang="id-ID" dirty="0" smtClean="0"/>
            </a:br>
            <a:r>
              <a:rPr lang="id-ID" dirty="0" smtClean="0"/>
              <a:t>2. untuk satu matakuliah yang sedang berjalan.</a:t>
            </a:r>
            <a:br>
              <a:rPr lang="id-ID" dirty="0" smtClean="0"/>
            </a:br>
            <a:r>
              <a:rPr lang="id-ID" dirty="0" smtClean="0"/>
              <a:t>3. Untuk matakuliah Pertemuan hari ini.</a:t>
            </a:r>
            <a:br>
              <a:rPr lang="id-ID" dirty="0" smtClean="0"/>
            </a:br>
            <a:r>
              <a:rPr lang="id-ID" dirty="0" smtClean="0"/>
              <a:t/>
            </a:r>
            <a:br>
              <a:rPr lang="id-ID" dirty="0" smtClean="0"/>
            </a:b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224135"/>
          </a:xfrm>
        </p:spPr>
        <p:txBody>
          <a:bodyPr>
            <a:normAutofit/>
          </a:bodyPr>
          <a:lstStyle/>
          <a:p>
            <a:r>
              <a:rPr lang="id-ID" dirty="0" smtClean="0"/>
              <a:t>Mahasiswa dapat:</a:t>
            </a:r>
            <a:endParaRPr lang="id-ID" dirty="0"/>
          </a:p>
        </p:txBody>
      </p:sp>
      <p:sp>
        <p:nvSpPr>
          <p:cNvPr id="3" name="Subtitle 2"/>
          <p:cNvSpPr>
            <a:spLocks noGrp="1"/>
          </p:cNvSpPr>
          <p:nvPr>
            <p:ph type="subTitle" idx="1"/>
          </p:nvPr>
        </p:nvSpPr>
        <p:spPr>
          <a:xfrm>
            <a:off x="1371600" y="2060848"/>
            <a:ext cx="6400800" cy="3577952"/>
          </a:xfrm>
        </p:spPr>
        <p:txBody>
          <a:bodyPr>
            <a:normAutofit/>
          </a:bodyPr>
          <a:lstStyle/>
          <a:p>
            <a:pPr algn="l"/>
            <a:r>
              <a:rPr lang="en-US" sz="4000" dirty="0" err="1">
                <a:solidFill>
                  <a:schemeClr val="tx1"/>
                </a:solidFill>
              </a:rPr>
              <a:t>Mengidentifikasi</a:t>
            </a:r>
            <a:r>
              <a:rPr lang="en-US" sz="4000" dirty="0">
                <a:solidFill>
                  <a:schemeClr val="tx1"/>
                </a:solidFill>
              </a:rPr>
              <a:t> </a:t>
            </a:r>
            <a:r>
              <a:rPr lang="en-US" sz="4000" dirty="0" err="1">
                <a:solidFill>
                  <a:schemeClr val="tx1"/>
                </a:solidFill>
              </a:rPr>
              <a:t>refleksi</a:t>
            </a:r>
            <a:r>
              <a:rPr lang="en-US" sz="4000" dirty="0">
                <a:solidFill>
                  <a:schemeClr val="tx1"/>
                </a:solidFill>
              </a:rPr>
              <a:t> </a:t>
            </a:r>
            <a:r>
              <a:rPr lang="en-US" sz="4000" dirty="0" err="1">
                <a:solidFill>
                  <a:schemeClr val="tx1"/>
                </a:solidFill>
              </a:rPr>
              <a:t>diri</a:t>
            </a:r>
            <a:r>
              <a:rPr lang="en-US" sz="4000" dirty="0">
                <a:solidFill>
                  <a:schemeClr val="tx1"/>
                </a:solidFill>
              </a:rPr>
              <a:t> </a:t>
            </a:r>
            <a:r>
              <a:rPr lang="en-US" sz="4000" dirty="0" err="1">
                <a:solidFill>
                  <a:schemeClr val="tx1"/>
                </a:solidFill>
              </a:rPr>
              <a:t>terhadap</a:t>
            </a:r>
            <a:r>
              <a:rPr lang="en-US" sz="4000" dirty="0">
                <a:solidFill>
                  <a:schemeClr val="tx1"/>
                </a:solidFill>
              </a:rPr>
              <a:t> </a:t>
            </a:r>
            <a:r>
              <a:rPr lang="en-US" sz="4000" dirty="0" err="1">
                <a:solidFill>
                  <a:schemeClr val="tx1"/>
                </a:solidFill>
              </a:rPr>
              <a:t>proses</a:t>
            </a:r>
            <a:r>
              <a:rPr lang="en-US" sz="4000" dirty="0">
                <a:solidFill>
                  <a:schemeClr val="tx1"/>
                </a:solidFill>
              </a:rPr>
              <a:t> </a:t>
            </a:r>
            <a:r>
              <a:rPr lang="en-US" sz="4000" dirty="0" err="1">
                <a:solidFill>
                  <a:schemeClr val="tx1"/>
                </a:solidFill>
              </a:rPr>
              <a:t>dan</a:t>
            </a:r>
            <a:r>
              <a:rPr lang="en-US" sz="4000" dirty="0">
                <a:solidFill>
                  <a:schemeClr val="tx1"/>
                </a:solidFill>
              </a:rPr>
              <a:t> </a:t>
            </a:r>
            <a:r>
              <a:rPr lang="en-US" sz="4000" dirty="0" err="1">
                <a:solidFill>
                  <a:schemeClr val="tx1"/>
                </a:solidFill>
              </a:rPr>
              <a:t>hasil</a:t>
            </a:r>
            <a:r>
              <a:rPr lang="en-US" sz="4000" dirty="0">
                <a:solidFill>
                  <a:schemeClr val="tx1"/>
                </a:solidFill>
              </a:rPr>
              <a:t> </a:t>
            </a:r>
            <a:r>
              <a:rPr lang="en-US" sz="4000" dirty="0" err="1">
                <a:solidFill>
                  <a:schemeClr val="tx1"/>
                </a:solidFill>
              </a:rPr>
              <a:t>pembelajaran</a:t>
            </a:r>
            <a:endParaRPr lang="id-ID" sz="40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a:t>PENILAIAN REFLEKTIF </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152127"/>
          </a:xfrm>
        </p:spPr>
        <p:txBody>
          <a:bodyPr>
            <a:normAutofit fontScale="90000"/>
          </a:bodyPr>
          <a:lstStyle/>
          <a:p>
            <a:r>
              <a:rPr lang="id-ID" dirty="0" smtClean="0"/>
              <a:t/>
            </a:r>
            <a:br>
              <a:rPr lang="id-ID" dirty="0" smtClean="0"/>
            </a:br>
            <a:r>
              <a:rPr lang="en-US" dirty="0" err="1" smtClean="0"/>
              <a:t>Pengertian</a:t>
            </a:r>
            <a:r>
              <a:rPr lang="en-US" dirty="0" smtClean="0"/>
              <a:t> </a:t>
            </a:r>
            <a:r>
              <a:rPr lang="en-US" dirty="0" err="1" smtClean="0"/>
              <a:t>Reflektif</a:t>
            </a:r>
            <a:r>
              <a:rPr lang="id-ID" dirty="0" smtClean="0"/>
              <a:t/>
            </a:r>
            <a:br>
              <a:rPr lang="id-ID" dirty="0" smtClean="0"/>
            </a:br>
            <a:endParaRPr lang="id-ID" dirty="0"/>
          </a:p>
        </p:txBody>
      </p:sp>
      <p:sp>
        <p:nvSpPr>
          <p:cNvPr id="3" name="Subtitle 2"/>
          <p:cNvSpPr>
            <a:spLocks noGrp="1"/>
          </p:cNvSpPr>
          <p:nvPr>
            <p:ph type="subTitle" idx="1"/>
          </p:nvPr>
        </p:nvSpPr>
        <p:spPr>
          <a:xfrm>
            <a:off x="1331640" y="1844824"/>
            <a:ext cx="6400800" cy="3793976"/>
          </a:xfrm>
        </p:spPr>
        <p:txBody>
          <a:bodyPr>
            <a:normAutofit fontScale="85000" lnSpcReduction="10000"/>
          </a:bodyPr>
          <a:lstStyle/>
          <a:p>
            <a:pPr marL="514350" indent="-514350" algn="l">
              <a:buAutoNum type="arabicPeriod"/>
            </a:pPr>
            <a:r>
              <a:rPr lang="id-ID" dirty="0" smtClean="0"/>
              <a:t>Refleksi </a:t>
            </a:r>
            <a:r>
              <a:rPr lang="en-US" dirty="0" err="1" smtClean="0"/>
              <a:t>penegasan</a:t>
            </a:r>
            <a:r>
              <a:rPr lang="en-US" dirty="0" smtClean="0"/>
              <a:t> </a:t>
            </a:r>
            <a:r>
              <a:rPr lang="en-US" dirty="0" err="1"/>
              <a:t>hubungan</a:t>
            </a:r>
            <a:r>
              <a:rPr lang="en-US" dirty="0"/>
              <a:t> </a:t>
            </a:r>
            <a:r>
              <a:rPr lang="en-US" dirty="0" err="1"/>
              <a:t>antara</a:t>
            </a:r>
            <a:r>
              <a:rPr lang="en-US" dirty="0"/>
              <a:t> </a:t>
            </a:r>
            <a:r>
              <a:rPr lang="en-US" dirty="0" err="1"/>
              <a:t>apa</a:t>
            </a:r>
            <a:r>
              <a:rPr lang="en-US" dirty="0"/>
              <a:t> yang </a:t>
            </a:r>
            <a:r>
              <a:rPr lang="en-US" dirty="0" err="1"/>
              <a:t>akan</a:t>
            </a:r>
            <a:r>
              <a:rPr lang="en-US" dirty="0"/>
              <a:t> </a:t>
            </a:r>
            <a:r>
              <a:rPr lang="id-ID" dirty="0" smtClean="0"/>
              <a:t>di</a:t>
            </a:r>
            <a:r>
              <a:rPr lang="en-US" dirty="0" err="1" smtClean="0"/>
              <a:t>coba</a:t>
            </a:r>
            <a:r>
              <a:rPr lang="en-US" dirty="0" smtClean="0"/>
              <a:t> </a:t>
            </a:r>
            <a:r>
              <a:rPr lang="en-US" dirty="0" err="1"/>
              <a:t>melakukan</a:t>
            </a:r>
            <a:r>
              <a:rPr lang="en-US" dirty="0"/>
              <a:t> </a:t>
            </a:r>
            <a:r>
              <a:rPr lang="en-US" dirty="0" err="1"/>
              <a:t>sesuatu</a:t>
            </a:r>
            <a:r>
              <a:rPr lang="en-US" dirty="0"/>
              <a:t> </a:t>
            </a:r>
            <a:r>
              <a:rPr lang="en-US" dirty="0" err="1"/>
              <a:t>dengan</a:t>
            </a:r>
            <a:r>
              <a:rPr lang="en-US" dirty="0"/>
              <a:t> </a:t>
            </a:r>
            <a:r>
              <a:rPr lang="en-US" dirty="0" err="1"/>
              <a:t>konsekuensi</a:t>
            </a:r>
            <a:r>
              <a:rPr lang="en-US" dirty="0"/>
              <a:t> yang </a:t>
            </a:r>
            <a:r>
              <a:rPr lang="en-US" dirty="0" err="1"/>
              <a:t>terjadi</a:t>
            </a:r>
            <a:r>
              <a:rPr lang="en-US" dirty="0"/>
              <a:t>. </a:t>
            </a:r>
            <a:endParaRPr lang="id-ID" dirty="0" smtClean="0"/>
          </a:p>
          <a:p>
            <a:pPr marL="514350" indent="-514350" algn="l">
              <a:buAutoNum type="arabicPeriod"/>
            </a:pPr>
            <a:r>
              <a:rPr lang="en-US" dirty="0" err="1" smtClean="0"/>
              <a:t>Refleksi</a:t>
            </a:r>
            <a:r>
              <a:rPr lang="en-US" dirty="0" smtClean="0"/>
              <a:t> </a:t>
            </a:r>
            <a:r>
              <a:rPr lang="en-US" dirty="0" err="1" smtClean="0"/>
              <a:t>sebagai</a:t>
            </a:r>
            <a:r>
              <a:rPr lang="en-US" dirty="0" smtClean="0"/>
              <a:t> </a:t>
            </a:r>
            <a:r>
              <a:rPr lang="en-US" dirty="0" err="1"/>
              <a:t>penerimaan</a:t>
            </a:r>
            <a:r>
              <a:rPr lang="en-US" dirty="0"/>
              <a:t> </a:t>
            </a:r>
            <a:r>
              <a:rPr lang="en-US" dirty="0" err="1"/>
              <a:t>tanggung</a:t>
            </a:r>
            <a:r>
              <a:rPr lang="en-US" dirty="0"/>
              <a:t> </a:t>
            </a:r>
            <a:r>
              <a:rPr lang="en-US" dirty="0" err="1"/>
              <a:t>jawab</a:t>
            </a:r>
            <a:r>
              <a:rPr lang="en-US" dirty="0"/>
              <a:t> </a:t>
            </a:r>
            <a:r>
              <a:rPr lang="en-US" dirty="0" err="1"/>
              <a:t>atas</a:t>
            </a:r>
            <a:r>
              <a:rPr lang="en-US" dirty="0"/>
              <a:t> </a:t>
            </a:r>
            <a:r>
              <a:rPr lang="en-US" dirty="0" err="1"/>
              <a:t>konsekuensi</a:t>
            </a:r>
            <a:r>
              <a:rPr lang="en-US" dirty="0"/>
              <a:t> </a:t>
            </a:r>
            <a:r>
              <a:rPr lang="en-US" dirty="0" err="1"/>
              <a:t>masa</a:t>
            </a:r>
            <a:r>
              <a:rPr lang="en-US" dirty="0"/>
              <a:t> </a:t>
            </a:r>
            <a:r>
              <a:rPr lang="en-US" dirty="0" err="1"/>
              <a:t>depan</a:t>
            </a:r>
            <a:r>
              <a:rPr lang="en-US" dirty="0"/>
              <a:t> yang </a:t>
            </a:r>
            <a:r>
              <a:rPr lang="en-US" dirty="0" err="1"/>
              <a:t>akan</a:t>
            </a:r>
            <a:r>
              <a:rPr lang="en-US" dirty="0"/>
              <a:t> </a:t>
            </a:r>
            <a:r>
              <a:rPr lang="en-US" dirty="0" err="1"/>
              <a:t>terjadi</a:t>
            </a:r>
            <a:r>
              <a:rPr lang="en-US" dirty="0"/>
              <a:t> </a:t>
            </a:r>
            <a:r>
              <a:rPr lang="en-US" dirty="0" err="1"/>
              <a:t>dari</a:t>
            </a:r>
            <a:r>
              <a:rPr lang="en-US" dirty="0"/>
              <a:t> </a:t>
            </a:r>
            <a:r>
              <a:rPr lang="en-US" dirty="0" err="1"/>
              <a:t>tindakan</a:t>
            </a:r>
            <a:r>
              <a:rPr lang="en-US" dirty="0"/>
              <a:t> yang </a:t>
            </a:r>
            <a:r>
              <a:rPr lang="en-US" dirty="0" err="1"/>
              <a:t>dilakukan</a:t>
            </a:r>
            <a:r>
              <a:rPr lang="en-US" dirty="0"/>
              <a:t>. </a:t>
            </a:r>
            <a:endParaRPr lang="id-ID" dirty="0" smtClean="0"/>
          </a:p>
          <a:p>
            <a:pPr marL="514350" indent="-514350" algn="l">
              <a:buAutoNum type="arabicPeriod"/>
            </a:pPr>
            <a:r>
              <a:rPr lang="en-US" dirty="0" err="1" smtClean="0"/>
              <a:t>Refleksi</a:t>
            </a:r>
            <a:r>
              <a:rPr lang="en-US" dirty="0" smtClean="0"/>
              <a:t> </a:t>
            </a:r>
            <a:r>
              <a:rPr lang="en-US" dirty="0" err="1"/>
              <a:t>juga</a:t>
            </a:r>
            <a:r>
              <a:rPr lang="en-US" dirty="0"/>
              <a:t> </a:t>
            </a:r>
            <a:r>
              <a:rPr lang="en-US" dirty="0" err="1"/>
              <a:t>menyiratkan</a:t>
            </a:r>
            <a:r>
              <a:rPr lang="en-US" dirty="0"/>
              <a:t> </a:t>
            </a:r>
            <a:r>
              <a:rPr lang="en-US" dirty="0" err="1"/>
              <a:t>keprihatinan</a:t>
            </a:r>
            <a:r>
              <a:rPr lang="en-US" dirty="0"/>
              <a:t> </a:t>
            </a:r>
            <a:r>
              <a:rPr lang="en-US" dirty="0" err="1"/>
              <a:t>dengan</a:t>
            </a:r>
            <a:r>
              <a:rPr lang="en-US" dirty="0"/>
              <a:t> </a:t>
            </a:r>
            <a:r>
              <a:rPr lang="en-US" dirty="0" err="1"/>
              <a:t>masalah-masalah</a:t>
            </a:r>
            <a:r>
              <a:rPr lang="en-US" dirty="0"/>
              <a:t> </a:t>
            </a:r>
            <a:r>
              <a:rPr lang="en-US" dirty="0" err="1"/>
              <a:t>tertentu</a:t>
            </a:r>
            <a:r>
              <a:rPr lang="en-US" dirty="0"/>
              <a:t>. </a:t>
            </a:r>
            <a:endParaRPr lang="id-ID" dirty="0"/>
          </a:p>
          <a:p>
            <a:pPr algn="l"/>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864095"/>
          </a:xfrm>
        </p:spPr>
        <p:txBody>
          <a:bodyPr>
            <a:normAutofit fontScale="90000"/>
          </a:bodyPr>
          <a:lstStyle/>
          <a:p>
            <a:r>
              <a:rPr lang="id-ID" dirty="0" smtClean="0"/>
              <a:t/>
            </a:r>
            <a:br>
              <a:rPr lang="id-ID" dirty="0" smtClean="0"/>
            </a:br>
            <a:r>
              <a:rPr lang="en-US" dirty="0" err="1" smtClean="0"/>
              <a:t>Pengertian</a:t>
            </a:r>
            <a:r>
              <a:rPr lang="en-US" dirty="0" smtClean="0"/>
              <a:t> </a:t>
            </a:r>
            <a:r>
              <a:rPr lang="en-US" dirty="0" err="1" smtClean="0"/>
              <a:t>Penilaian</a:t>
            </a:r>
            <a:r>
              <a:rPr lang="en-US" dirty="0" smtClean="0"/>
              <a:t> </a:t>
            </a:r>
            <a:r>
              <a:rPr lang="en-US" dirty="0" err="1" smtClean="0"/>
              <a:t>Reflektif</a:t>
            </a:r>
            <a:r>
              <a:rPr lang="id-ID" dirty="0" smtClean="0"/>
              <a:t/>
            </a:r>
            <a:br>
              <a:rPr lang="id-ID" dirty="0" smtClean="0"/>
            </a:br>
            <a:endParaRPr lang="id-ID" dirty="0"/>
          </a:p>
        </p:txBody>
      </p:sp>
      <p:sp>
        <p:nvSpPr>
          <p:cNvPr id="3" name="Subtitle 2"/>
          <p:cNvSpPr>
            <a:spLocks noGrp="1"/>
          </p:cNvSpPr>
          <p:nvPr>
            <p:ph type="subTitle" idx="1"/>
          </p:nvPr>
        </p:nvSpPr>
        <p:spPr>
          <a:xfrm>
            <a:off x="1371600" y="1916832"/>
            <a:ext cx="6400800" cy="3721968"/>
          </a:xfrm>
        </p:spPr>
        <p:txBody>
          <a:bodyPr>
            <a:normAutofit fontScale="77500" lnSpcReduction="20000"/>
          </a:bodyPr>
          <a:lstStyle/>
          <a:p>
            <a:pPr marL="514350" indent="-514350" algn="l">
              <a:buAutoNum type="arabicPeriod"/>
            </a:pPr>
            <a:r>
              <a:rPr lang="en-US" dirty="0" err="1" smtClean="0"/>
              <a:t>Penilaian</a:t>
            </a:r>
            <a:r>
              <a:rPr lang="en-US" dirty="0" smtClean="0"/>
              <a:t> </a:t>
            </a:r>
            <a:r>
              <a:rPr lang="en-US" dirty="0" err="1"/>
              <a:t>reflektif</a:t>
            </a:r>
            <a:r>
              <a:rPr lang="en-US" dirty="0"/>
              <a:t> </a:t>
            </a:r>
            <a:r>
              <a:rPr lang="en-US" dirty="0" err="1"/>
              <a:t>adalah</a:t>
            </a:r>
            <a:r>
              <a:rPr lang="en-US" dirty="0"/>
              <a:t> </a:t>
            </a:r>
            <a:r>
              <a:rPr lang="en-US" dirty="0" err="1"/>
              <a:t>bentuk</a:t>
            </a:r>
            <a:r>
              <a:rPr lang="en-US" dirty="0"/>
              <a:t> </a:t>
            </a:r>
            <a:r>
              <a:rPr lang="en-US" dirty="0" err="1"/>
              <a:t>metakognisi</a:t>
            </a:r>
            <a:r>
              <a:rPr lang="en-US" dirty="0"/>
              <a:t> </a:t>
            </a:r>
            <a:r>
              <a:rPr lang="en-US" dirty="0" err="1"/>
              <a:t>menggunakan</a:t>
            </a:r>
            <a:r>
              <a:rPr lang="en-US" dirty="0"/>
              <a:t> </a:t>
            </a:r>
            <a:r>
              <a:rPr lang="en-US" dirty="0" err="1"/>
              <a:t>pendekatan</a:t>
            </a:r>
            <a:r>
              <a:rPr lang="en-US" dirty="0"/>
              <a:t> </a:t>
            </a:r>
            <a:r>
              <a:rPr lang="en-US" dirty="0" err="1"/>
              <a:t>formatif</a:t>
            </a:r>
            <a:r>
              <a:rPr lang="en-US" dirty="0"/>
              <a:t> yang </a:t>
            </a:r>
            <a:r>
              <a:rPr lang="en-US" dirty="0" err="1"/>
              <a:t>menempatkan</a:t>
            </a:r>
            <a:r>
              <a:rPr lang="en-US" dirty="0"/>
              <a:t> </a:t>
            </a:r>
            <a:r>
              <a:rPr lang="en-US" dirty="0" err="1"/>
              <a:t>siswa</a:t>
            </a:r>
            <a:r>
              <a:rPr lang="en-US" dirty="0"/>
              <a:t> </a:t>
            </a:r>
            <a:r>
              <a:rPr lang="en-US" dirty="0" err="1"/>
              <a:t>di</a:t>
            </a:r>
            <a:r>
              <a:rPr lang="en-US" dirty="0"/>
              <a:t> </a:t>
            </a:r>
            <a:r>
              <a:rPr lang="en-US" dirty="0" err="1"/>
              <a:t>pusat</a:t>
            </a:r>
            <a:r>
              <a:rPr lang="en-US" dirty="0"/>
              <a:t> </a:t>
            </a:r>
            <a:r>
              <a:rPr lang="en-US" dirty="0" err="1"/>
              <a:t>penilaian</a:t>
            </a:r>
            <a:r>
              <a:rPr lang="en-US" dirty="0"/>
              <a:t> </a:t>
            </a:r>
            <a:r>
              <a:rPr lang="en-US" dirty="0" err="1"/>
              <a:t>praktek</a:t>
            </a:r>
            <a:r>
              <a:rPr lang="en-US" dirty="0"/>
              <a:t>. </a:t>
            </a:r>
            <a:endParaRPr lang="id-ID" dirty="0" smtClean="0"/>
          </a:p>
          <a:p>
            <a:pPr marL="514350" indent="-514350" algn="l">
              <a:buAutoNum type="arabicPeriod"/>
            </a:pPr>
            <a:r>
              <a:rPr lang="en-US" dirty="0" err="1" smtClean="0"/>
              <a:t>Penilaian</a:t>
            </a:r>
            <a:r>
              <a:rPr lang="en-US" dirty="0" smtClean="0"/>
              <a:t> </a:t>
            </a:r>
            <a:r>
              <a:rPr lang="en-US" dirty="0" err="1"/>
              <a:t>reflektif</a:t>
            </a:r>
            <a:r>
              <a:rPr lang="en-US" dirty="0"/>
              <a:t> </a:t>
            </a:r>
            <a:r>
              <a:rPr lang="en-US" dirty="0" err="1"/>
              <a:t>tumbuh</a:t>
            </a:r>
            <a:r>
              <a:rPr lang="en-US" dirty="0"/>
              <a:t> </a:t>
            </a:r>
            <a:r>
              <a:rPr lang="en-US" dirty="0" err="1"/>
              <a:t>dari</a:t>
            </a:r>
            <a:r>
              <a:rPr lang="en-US" dirty="0"/>
              <a:t> </a:t>
            </a:r>
            <a:r>
              <a:rPr lang="en-US" dirty="0" err="1"/>
              <a:t>akar</a:t>
            </a:r>
            <a:r>
              <a:rPr lang="en-US" dirty="0"/>
              <a:t> </a:t>
            </a:r>
            <a:r>
              <a:rPr lang="en-US" dirty="0" err="1"/>
              <a:t>teoritis</a:t>
            </a:r>
            <a:r>
              <a:rPr lang="en-US" dirty="0"/>
              <a:t> yang </a:t>
            </a:r>
            <a:r>
              <a:rPr lang="en-US" dirty="0" err="1"/>
              <a:t>kuat</a:t>
            </a:r>
            <a:r>
              <a:rPr lang="en-US" dirty="0"/>
              <a:t> </a:t>
            </a:r>
            <a:r>
              <a:rPr lang="en-US" dirty="0" err="1"/>
              <a:t>termasuk</a:t>
            </a:r>
            <a:r>
              <a:rPr lang="en-US" dirty="0"/>
              <a:t> </a:t>
            </a:r>
            <a:r>
              <a:rPr lang="en-US" dirty="0" err="1"/>
              <a:t>kuno</a:t>
            </a:r>
            <a:r>
              <a:rPr lang="en-US" dirty="0"/>
              <a:t> </a:t>
            </a:r>
            <a:r>
              <a:rPr lang="en-US" dirty="0" err="1"/>
              <a:t>Pemikiran</a:t>
            </a:r>
            <a:r>
              <a:rPr lang="en-US" dirty="0"/>
              <a:t> </a:t>
            </a:r>
            <a:r>
              <a:rPr lang="en-US" dirty="0" err="1"/>
              <a:t>Yunani</a:t>
            </a:r>
            <a:r>
              <a:rPr lang="en-US" dirty="0"/>
              <a:t>, </a:t>
            </a:r>
            <a:r>
              <a:rPr lang="en-US" dirty="0" err="1"/>
              <a:t>filsafat</a:t>
            </a:r>
            <a:r>
              <a:rPr lang="en-US" dirty="0"/>
              <a:t> John Dewey, </a:t>
            </a:r>
            <a:r>
              <a:rPr lang="en-US" dirty="0" err="1"/>
              <a:t>dan</a:t>
            </a:r>
            <a:r>
              <a:rPr lang="en-US" dirty="0"/>
              <a:t> </a:t>
            </a:r>
            <a:r>
              <a:rPr lang="en-US" dirty="0" err="1"/>
              <a:t>teori</a:t>
            </a:r>
            <a:r>
              <a:rPr lang="en-US" dirty="0"/>
              <a:t> </a:t>
            </a:r>
            <a:r>
              <a:rPr lang="en-US" dirty="0" err="1"/>
              <a:t>pembelajaran</a:t>
            </a:r>
            <a:r>
              <a:rPr lang="en-US" dirty="0"/>
              <a:t> </a:t>
            </a:r>
            <a:r>
              <a:rPr lang="en-US" dirty="0" err="1"/>
              <a:t>konstruktivis</a:t>
            </a:r>
            <a:r>
              <a:rPr lang="en-US" dirty="0"/>
              <a:t> </a:t>
            </a:r>
            <a:r>
              <a:rPr lang="en-US" dirty="0" err="1"/>
              <a:t>kognitif</a:t>
            </a:r>
            <a:r>
              <a:rPr lang="en-US" dirty="0"/>
              <a:t>. </a:t>
            </a:r>
            <a:endParaRPr lang="id-ID" dirty="0" smtClean="0"/>
          </a:p>
          <a:p>
            <a:pPr marL="514350" indent="-514350" algn="l">
              <a:buAutoNum type="arabicPeriod"/>
            </a:pPr>
            <a:r>
              <a:rPr lang="en-US" dirty="0" err="1" smtClean="0"/>
              <a:t>Strategi</a:t>
            </a:r>
            <a:r>
              <a:rPr lang="en-US" dirty="0" smtClean="0"/>
              <a:t> </a:t>
            </a:r>
            <a:r>
              <a:rPr lang="en-US" dirty="0" err="1"/>
              <a:t>penilaian</a:t>
            </a:r>
            <a:r>
              <a:rPr lang="en-US" dirty="0"/>
              <a:t> </a:t>
            </a:r>
            <a:r>
              <a:rPr lang="en-US" dirty="0" err="1"/>
              <a:t>reflektif</a:t>
            </a:r>
            <a:r>
              <a:rPr lang="en-US" dirty="0"/>
              <a:t> </a:t>
            </a:r>
            <a:r>
              <a:rPr lang="en-US" dirty="0" err="1"/>
              <a:t>dilakukan</a:t>
            </a:r>
            <a:r>
              <a:rPr lang="en-US" dirty="0"/>
              <a:t> </a:t>
            </a:r>
            <a:r>
              <a:rPr lang="en-US" dirty="0" err="1"/>
              <a:t>untuk</a:t>
            </a:r>
            <a:r>
              <a:rPr lang="en-US" dirty="0"/>
              <a:t> lima </a:t>
            </a:r>
            <a:r>
              <a:rPr lang="en-US" dirty="0" err="1"/>
              <a:t>menit</a:t>
            </a:r>
            <a:r>
              <a:rPr lang="en-US" dirty="0"/>
              <a:t> </a:t>
            </a:r>
            <a:r>
              <a:rPr lang="en-US" dirty="0" err="1"/>
              <a:t>pada</a:t>
            </a:r>
            <a:r>
              <a:rPr lang="en-US" dirty="0"/>
              <a:t> </a:t>
            </a:r>
            <a:r>
              <a:rPr lang="en-US" dirty="0" err="1"/>
              <a:t>penutupan</a:t>
            </a:r>
            <a:r>
              <a:rPr lang="en-US" dirty="0"/>
              <a:t> </a:t>
            </a:r>
            <a:r>
              <a:rPr lang="en-US" dirty="0" err="1"/>
              <a:t>setiap</a:t>
            </a:r>
            <a:r>
              <a:rPr lang="en-US" dirty="0"/>
              <a:t> </a:t>
            </a:r>
            <a:r>
              <a:rPr lang="en-US" dirty="0" err="1"/>
              <a:t>pelajaran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296143"/>
          </a:xfrm>
        </p:spPr>
        <p:txBody>
          <a:bodyPr>
            <a:normAutofit fontScale="90000"/>
          </a:bodyPr>
          <a:lstStyle/>
          <a:p>
            <a:r>
              <a:rPr lang="en-US" dirty="0" err="1"/>
              <a:t>Langkah-langkah</a:t>
            </a:r>
            <a:r>
              <a:rPr lang="en-US" dirty="0"/>
              <a:t> </a:t>
            </a:r>
            <a:r>
              <a:rPr lang="en-US" dirty="0" err="1"/>
              <a:t>penilaian</a:t>
            </a:r>
            <a:r>
              <a:rPr lang="en-US" dirty="0"/>
              <a:t> </a:t>
            </a:r>
            <a:r>
              <a:rPr lang="en-US" dirty="0" err="1"/>
              <a:t>reflektif</a:t>
            </a:r>
            <a:r>
              <a:rPr lang="en-US" dirty="0"/>
              <a:t> </a:t>
            </a:r>
            <a:r>
              <a:rPr lang="en-US" dirty="0" err="1" smtClean="0"/>
              <a:t>seperti</a:t>
            </a:r>
            <a:r>
              <a:rPr lang="en-US" dirty="0" smtClean="0"/>
              <a:t> </a:t>
            </a:r>
            <a:r>
              <a:rPr lang="en-US" dirty="0" err="1"/>
              <a:t>berikut</a:t>
            </a:r>
            <a:r>
              <a:rPr lang="en-US" dirty="0"/>
              <a:t>: </a:t>
            </a:r>
            <a:endParaRPr lang="id-ID" dirty="0"/>
          </a:p>
        </p:txBody>
      </p:sp>
      <p:sp>
        <p:nvSpPr>
          <p:cNvPr id="3" name="Subtitle 2"/>
          <p:cNvSpPr>
            <a:spLocks noGrp="1"/>
          </p:cNvSpPr>
          <p:nvPr>
            <p:ph type="subTitle" idx="1"/>
          </p:nvPr>
        </p:nvSpPr>
        <p:spPr>
          <a:xfrm>
            <a:off x="1371600" y="1772816"/>
            <a:ext cx="6400800" cy="3865984"/>
          </a:xfrm>
        </p:spPr>
        <p:txBody>
          <a:bodyPr/>
          <a:lstStyle/>
          <a:p>
            <a:pPr algn="l"/>
            <a:r>
              <a:rPr lang="id-ID" sz="3600" dirty="0" smtClean="0">
                <a:solidFill>
                  <a:schemeClr val="tx1"/>
                </a:solidFill>
              </a:rPr>
              <a:t>1. </a:t>
            </a:r>
            <a:r>
              <a:rPr lang="en-US" sz="3600" dirty="0" err="1" smtClean="0">
                <a:solidFill>
                  <a:schemeClr val="tx1"/>
                </a:solidFill>
              </a:rPr>
              <a:t>Pernyataan</a:t>
            </a:r>
            <a:r>
              <a:rPr lang="en-US" sz="3600" dirty="0" smtClean="0">
                <a:solidFill>
                  <a:schemeClr val="tx1"/>
                </a:solidFill>
              </a:rPr>
              <a:t> </a:t>
            </a:r>
            <a:r>
              <a:rPr lang="en-US" sz="3600" dirty="0" err="1">
                <a:solidFill>
                  <a:schemeClr val="tx1"/>
                </a:solidFill>
              </a:rPr>
              <a:t>Saya</a:t>
            </a:r>
            <a:r>
              <a:rPr lang="en-US" sz="3600" dirty="0">
                <a:solidFill>
                  <a:schemeClr val="tx1"/>
                </a:solidFill>
              </a:rPr>
              <a:t> </a:t>
            </a:r>
            <a:r>
              <a:rPr lang="en-US" sz="3600" dirty="0" err="1">
                <a:solidFill>
                  <a:schemeClr val="tx1"/>
                </a:solidFill>
              </a:rPr>
              <a:t>tentang</a:t>
            </a:r>
            <a:r>
              <a:rPr lang="en-US" sz="3600" dirty="0">
                <a:solidFill>
                  <a:schemeClr val="tx1"/>
                </a:solidFill>
              </a:rPr>
              <a:t> </a:t>
            </a:r>
            <a:r>
              <a:rPr lang="en-US" sz="3600" dirty="0" err="1">
                <a:solidFill>
                  <a:schemeClr val="tx1"/>
                </a:solidFill>
              </a:rPr>
              <a:t>pembelajaran</a:t>
            </a:r>
            <a:r>
              <a:rPr lang="en-US" sz="3600" dirty="0">
                <a:solidFill>
                  <a:schemeClr val="tx1"/>
                </a:solidFill>
              </a:rPr>
              <a:t>, </a:t>
            </a:r>
            <a:r>
              <a:rPr lang="en-US" sz="3600" dirty="0" err="1">
                <a:solidFill>
                  <a:schemeClr val="tx1"/>
                </a:solidFill>
              </a:rPr>
              <a:t>diuraikan</a:t>
            </a:r>
            <a:r>
              <a:rPr lang="en-US" sz="3600" dirty="0">
                <a:solidFill>
                  <a:schemeClr val="tx1"/>
                </a:solidFill>
              </a:rPr>
              <a:t> </a:t>
            </a:r>
            <a:r>
              <a:rPr lang="en-US" sz="3600" dirty="0" err="1">
                <a:solidFill>
                  <a:schemeClr val="tx1"/>
                </a:solidFill>
              </a:rPr>
              <a:t>menjadi</a:t>
            </a:r>
            <a:r>
              <a:rPr lang="en-US" sz="3600" dirty="0">
                <a:solidFill>
                  <a:schemeClr val="tx1"/>
                </a:solidFill>
              </a:rPr>
              <a:t>:</a:t>
            </a:r>
            <a:endParaRPr lang="id-ID" sz="3600" dirty="0">
              <a:solidFill>
                <a:schemeClr val="tx1"/>
              </a:solidFill>
            </a:endParaRPr>
          </a:p>
          <a:p>
            <a:pPr algn="l"/>
            <a:r>
              <a:rPr lang="en-US" sz="3600" dirty="0" err="1">
                <a:solidFill>
                  <a:schemeClr val="tx1"/>
                </a:solidFill>
              </a:rPr>
              <a:t>a.Keterangan</a:t>
            </a:r>
            <a:r>
              <a:rPr lang="en-US" sz="3600" dirty="0">
                <a:solidFill>
                  <a:schemeClr val="tx1"/>
                </a:solidFill>
              </a:rPr>
              <a:t>:....</a:t>
            </a:r>
            <a:br>
              <a:rPr lang="en-US" sz="3600" dirty="0">
                <a:solidFill>
                  <a:schemeClr val="tx1"/>
                </a:solidFill>
              </a:rPr>
            </a:br>
            <a:r>
              <a:rPr lang="en-US" sz="3600" dirty="0" err="1">
                <a:solidFill>
                  <a:schemeClr val="tx1"/>
                </a:solidFill>
              </a:rPr>
              <a:t>b.Signifikansi</a:t>
            </a:r>
            <a:r>
              <a:rPr lang="en-US" sz="3600" dirty="0">
                <a:solidFill>
                  <a:schemeClr val="tx1"/>
                </a:solidFill>
              </a:rPr>
              <a:t>/</a:t>
            </a:r>
            <a:r>
              <a:rPr lang="en-US" sz="3600" dirty="0" err="1">
                <a:solidFill>
                  <a:schemeClr val="tx1"/>
                </a:solidFill>
              </a:rPr>
              <a:t>kebermagnaan</a:t>
            </a:r>
            <a:r>
              <a:rPr lang="en-US" sz="3600" dirty="0">
                <a:solidFill>
                  <a:schemeClr val="tx1"/>
                </a:solidFill>
              </a:rPr>
              <a:t>:....</a:t>
            </a:r>
            <a:br>
              <a:rPr lang="en-US" sz="3600" dirty="0">
                <a:solidFill>
                  <a:schemeClr val="tx1"/>
                </a:solidFill>
              </a:rPr>
            </a:br>
            <a:r>
              <a:rPr lang="en-US" sz="3600" dirty="0" err="1">
                <a:solidFill>
                  <a:schemeClr val="tx1"/>
                </a:solidFill>
              </a:rPr>
              <a:t>c.Pelaksanaan</a:t>
            </a:r>
            <a:r>
              <a:rPr lang="en-US" sz="3600" dirty="0">
                <a:solidFill>
                  <a:schemeClr val="tx1"/>
                </a:solidFill>
              </a:rPr>
              <a:t>:...</a:t>
            </a:r>
            <a:endParaRPr lang="id-ID" sz="3600" dirty="0">
              <a:solidFill>
                <a:schemeClr val="tx1"/>
              </a:solidFill>
            </a:endParaRP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1"/>
          </a:xfrm>
        </p:spPr>
        <p:txBody>
          <a:bodyPr>
            <a:normAutofit fontScale="90000"/>
          </a:bodyPr>
          <a:lstStyle/>
          <a:p>
            <a:pPr algn="l"/>
            <a:r>
              <a:rPr lang="en-US" dirty="0" err="1" smtClean="0"/>
              <a:t>Pertanyaan</a:t>
            </a:r>
            <a:r>
              <a:rPr lang="en-US" dirty="0" smtClean="0"/>
              <a:t> </a:t>
            </a:r>
            <a:r>
              <a:rPr lang="en-US" dirty="0" err="1" smtClean="0"/>
              <a:t>untuk</a:t>
            </a:r>
            <a:r>
              <a:rPr lang="en-US" dirty="0" smtClean="0"/>
              <a:t> </a:t>
            </a:r>
            <a:r>
              <a:rPr lang="en-US" dirty="0" err="1" smtClean="0"/>
              <a:t>memunculkan</a:t>
            </a:r>
            <a:r>
              <a:rPr lang="en-US" dirty="0" smtClean="0"/>
              <a:t> </a:t>
            </a:r>
            <a:r>
              <a:rPr lang="en-US" dirty="0" err="1" smtClean="0"/>
              <a:t>Saya</a:t>
            </a:r>
            <a:r>
              <a:rPr lang="en-US" dirty="0" smtClean="0"/>
              <a:t> </a:t>
            </a:r>
            <a:r>
              <a:rPr lang="en-US" dirty="0" err="1" smtClean="0"/>
              <a:t>belajar</a:t>
            </a:r>
            <a:r>
              <a:rPr lang="id-ID" dirty="0" smtClean="0"/>
              <a:t>, </a:t>
            </a:r>
            <a:r>
              <a:rPr lang="en-US" dirty="0" smtClean="0"/>
              <a:t> </a:t>
            </a:r>
            <a:r>
              <a:rPr lang="en-US" dirty="0" err="1" smtClean="0"/>
              <a:t>meliputi</a:t>
            </a:r>
            <a:r>
              <a:rPr lang="id-ID" dirty="0" smtClean="0"/>
              <a:t> pertanyaan:</a:t>
            </a:r>
            <a:endParaRPr lang="id-ID" dirty="0"/>
          </a:p>
        </p:txBody>
      </p:sp>
      <p:sp>
        <p:nvSpPr>
          <p:cNvPr id="3" name="Subtitle 2"/>
          <p:cNvSpPr>
            <a:spLocks noGrp="1"/>
          </p:cNvSpPr>
          <p:nvPr>
            <p:ph type="subTitle" idx="1"/>
          </p:nvPr>
        </p:nvSpPr>
        <p:spPr>
          <a:xfrm>
            <a:off x="1371600" y="1700808"/>
            <a:ext cx="6400800" cy="3937992"/>
          </a:xfrm>
        </p:spPr>
        <p:txBody>
          <a:bodyPr>
            <a:normAutofit/>
          </a:bodyPr>
          <a:lstStyle/>
          <a:p>
            <a:pPr algn="l">
              <a:buFont typeface="Arial" pitchFamily="34" charset="0"/>
              <a:buChar char="•"/>
            </a:pPr>
            <a:r>
              <a:rPr lang="id-ID" dirty="0" smtClean="0">
                <a:solidFill>
                  <a:schemeClr val="tx1"/>
                </a:solidFill>
              </a:rPr>
              <a:t> </a:t>
            </a:r>
            <a:r>
              <a:rPr lang="en-US" dirty="0" err="1">
                <a:solidFill>
                  <a:schemeClr val="tx1"/>
                </a:solidFill>
              </a:rPr>
              <a:t>Apa</a:t>
            </a:r>
            <a:r>
              <a:rPr lang="en-US" dirty="0">
                <a:solidFill>
                  <a:schemeClr val="tx1"/>
                </a:solidFill>
              </a:rPr>
              <a:t> yang </a:t>
            </a:r>
            <a:r>
              <a:rPr lang="en-US" dirty="0" err="1">
                <a:solidFill>
                  <a:schemeClr val="tx1"/>
                </a:solidFill>
              </a:rPr>
              <a:t>Anda</a:t>
            </a:r>
            <a:r>
              <a:rPr lang="en-US" dirty="0">
                <a:solidFill>
                  <a:schemeClr val="tx1"/>
                </a:solidFill>
              </a:rPr>
              <a:t> </a:t>
            </a:r>
            <a:r>
              <a:rPr lang="en-US" dirty="0" err="1" smtClean="0">
                <a:solidFill>
                  <a:schemeClr val="tx1"/>
                </a:solidFill>
              </a:rPr>
              <a:t>pelajari</a:t>
            </a:r>
            <a:r>
              <a:rPr lang="id-ID" dirty="0" smtClean="0">
                <a:solidFill>
                  <a:schemeClr val="tx1"/>
                </a:solidFill>
              </a:rPr>
              <a:t>?</a:t>
            </a:r>
          </a:p>
          <a:p>
            <a:pPr algn="l">
              <a:buFont typeface="Arial" pitchFamily="34" charset="0"/>
              <a:buChar char="•"/>
            </a:pPr>
            <a:r>
              <a:rPr lang="id-ID" dirty="0">
                <a:solidFill>
                  <a:schemeClr val="tx1"/>
                </a:solidFill>
              </a:rPr>
              <a:t> </a:t>
            </a:r>
            <a:r>
              <a:rPr lang="en-US" dirty="0" err="1" smtClean="0">
                <a:solidFill>
                  <a:schemeClr val="tx1"/>
                </a:solidFill>
              </a:rPr>
              <a:t>Apa</a:t>
            </a:r>
            <a:r>
              <a:rPr lang="en-US" dirty="0" smtClean="0">
                <a:solidFill>
                  <a:schemeClr val="tx1"/>
                </a:solidFill>
              </a:rPr>
              <a:t> </a:t>
            </a:r>
            <a:r>
              <a:rPr lang="en-US" dirty="0" err="1">
                <a:solidFill>
                  <a:schemeClr val="tx1"/>
                </a:solidFill>
              </a:rPr>
              <a:t>bagian</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pelajaran</a:t>
            </a:r>
            <a:r>
              <a:rPr lang="en-US" dirty="0">
                <a:solidFill>
                  <a:schemeClr val="tx1"/>
                </a:solidFill>
              </a:rPr>
              <a:t> yang </a:t>
            </a:r>
            <a:r>
              <a:rPr lang="id-ID" dirty="0" smtClean="0">
                <a:solidFill>
                  <a:schemeClr val="tx1"/>
                </a:solidFill>
              </a:rPr>
              <a:t>  </a:t>
            </a:r>
            <a:r>
              <a:rPr lang="en-US" dirty="0" err="1" smtClean="0">
                <a:solidFill>
                  <a:schemeClr val="tx1"/>
                </a:solidFill>
              </a:rPr>
              <a:t>Anda</a:t>
            </a:r>
            <a:r>
              <a:rPr lang="en-US" dirty="0" smtClean="0">
                <a:solidFill>
                  <a:schemeClr val="tx1"/>
                </a:solidFill>
              </a:rPr>
              <a:t> </a:t>
            </a:r>
            <a:r>
              <a:rPr lang="en-US" dirty="0" err="1">
                <a:solidFill>
                  <a:schemeClr val="tx1"/>
                </a:solidFill>
              </a:rPr>
              <a:t>temukan</a:t>
            </a:r>
            <a:r>
              <a:rPr lang="en-US" dirty="0">
                <a:solidFill>
                  <a:schemeClr val="tx1"/>
                </a:solidFill>
              </a:rPr>
              <a:t> yang paling </a:t>
            </a:r>
            <a:r>
              <a:rPr lang="en-US" dirty="0" err="1" smtClean="0">
                <a:solidFill>
                  <a:schemeClr val="tx1"/>
                </a:solidFill>
              </a:rPr>
              <a:t>menarik</a:t>
            </a:r>
            <a:r>
              <a:rPr lang="en-US" dirty="0" smtClean="0">
                <a:solidFill>
                  <a:schemeClr val="tx1"/>
                </a:solidFill>
              </a:rPr>
              <a:t>?</a:t>
            </a:r>
            <a:endParaRPr lang="id-ID" dirty="0" smtClean="0">
              <a:solidFill>
                <a:schemeClr val="tx1"/>
              </a:solidFill>
            </a:endParaRPr>
          </a:p>
          <a:p>
            <a:pPr algn="l">
              <a:buFont typeface="Arial" pitchFamily="34" charset="0"/>
              <a:buChar char="•"/>
            </a:pPr>
            <a:r>
              <a:rPr lang="id-ID" dirty="0" smtClean="0">
                <a:solidFill>
                  <a:schemeClr val="tx1"/>
                </a:solidFill>
              </a:rPr>
              <a:t> </a:t>
            </a:r>
            <a:r>
              <a:rPr lang="en-US" dirty="0" err="1" smtClean="0">
                <a:solidFill>
                  <a:schemeClr val="tx1"/>
                </a:solidFill>
              </a:rPr>
              <a:t>Berapa</a:t>
            </a:r>
            <a:r>
              <a:rPr lang="en-US" dirty="0" smtClean="0">
                <a:solidFill>
                  <a:schemeClr val="tx1"/>
                </a:solidFill>
              </a:rPr>
              <a:t> </a:t>
            </a:r>
            <a:r>
              <a:rPr lang="en-US" dirty="0" err="1">
                <a:solidFill>
                  <a:schemeClr val="tx1"/>
                </a:solidFill>
              </a:rPr>
              <a:t>nilai</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apa</a:t>
            </a:r>
            <a:r>
              <a:rPr lang="en-US" dirty="0">
                <a:solidFill>
                  <a:schemeClr val="tx1"/>
                </a:solidFill>
              </a:rPr>
              <a:t> yang </a:t>
            </a:r>
            <a:r>
              <a:rPr lang="en-US" dirty="0" err="1">
                <a:solidFill>
                  <a:schemeClr val="tx1"/>
                </a:solidFill>
              </a:rPr>
              <a:t>Anda</a:t>
            </a:r>
            <a:r>
              <a:rPr lang="en-US" dirty="0">
                <a:solidFill>
                  <a:schemeClr val="tx1"/>
                </a:solidFill>
              </a:rPr>
              <a:t> </a:t>
            </a:r>
            <a:r>
              <a:rPr lang="en-US" dirty="0" err="1" smtClean="0">
                <a:solidFill>
                  <a:schemeClr val="tx1"/>
                </a:solidFill>
              </a:rPr>
              <a:t>belajar</a:t>
            </a:r>
            <a:r>
              <a:rPr lang="en-US" dirty="0" smtClean="0">
                <a:solidFill>
                  <a:schemeClr val="tx1"/>
                </a:solidFill>
              </a:rPr>
              <a:t>?</a:t>
            </a:r>
            <a:endParaRPr lang="id-ID" dirty="0" smtClean="0">
              <a:solidFill>
                <a:schemeClr val="tx1"/>
              </a:solidFill>
            </a:endParaRPr>
          </a:p>
          <a:p>
            <a:pPr algn="l">
              <a:buFont typeface="Arial" pitchFamily="34" charset="0"/>
              <a:buChar char="•"/>
            </a:pPr>
            <a:r>
              <a:rPr lang="id-ID" dirty="0">
                <a:solidFill>
                  <a:schemeClr val="tx1"/>
                </a:solidFill>
              </a:rPr>
              <a:t> </a:t>
            </a:r>
            <a:r>
              <a:rPr lang="en-US" dirty="0" err="1" smtClean="0">
                <a:solidFill>
                  <a:schemeClr val="tx1"/>
                </a:solidFill>
              </a:rPr>
              <a:t>Apa</a:t>
            </a:r>
            <a:r>
              <a:rPr lang="en-US" dirty="0" smtClean="0">
                <a:solidFill>
                  <a:schemeClr val="tx1"/>
                </a:solidFill>
              </a:rPr>
              <a:t> </a:t>
            </a:r>
            <a:r>
              <a:rPr lang="en-US" dirty="0">
                <a:solidFill>
                  <a:schemeClr val="tx1"/>
                </a:solidFill>
              </a:rPr>
              <a:t>yang </a:t>
            </a:r>
            <a:r>
              <a:rPr lang="en-US" dirty="0" err="1">
                <a:solidFill>
                  <a:schemeClr val="tx1"/>
                </a:solidFill>
              </a:rPr>
              <a:t>Anda</a:t>
            </a:r>
            <a:r>
              <a:rPr lang="en-US" dirty="0">
                <a:solidFill>
                  <a:schemeClr val="tx1"/>
                </a:solidFill>
              </a:rPr>
              <a:t> </a:t>
            </a:r>
            <a:r>
              <a:rPr lang="en-US" dirty="0" err="1">
                <a:solidFill>
                  <a:schemeClr val="tx1"/>
                </a:solidFill>
              </a:rPr>
              <a:t>pikir</a:t>
            </a:r>
            <a:r>
              <a:rPr lang="en-US" dirty="0">
                <a:solidFill>
                  <a:schemeClr val="tx1"/>
                </a:solidFill>
              </a:rPr>
              <a:t> </a:t>
            </a:r>
            <a:r>
              <a:rPr lang="en-US" dirty="0" err="1">
                <a:solidFill>
                  <a:schemeClr val="tx1"/>
                </a:solidFill>
              </a:rPr>
              <a:t>Anda</a:t>
            </a:r>
            <a:r>
              <a:rPr lang="en-US" dirty="0">
                <a:solidFill>
                  <a:schemeClr val="tx1"/>
                </a:solidFill>
              </a:rPr>
              <a:t> </a:t>
            </a:r>
            <a:r>
              <a:rPr lang="en-US" dirty="0" err="1">
                <a:solidFill>
                  <a:schemeClr val="tx1"/>
                </a:solidFill>
              </a:rPr>
              <a:t>akan</a:t>
            </a:r>
            <a:r>
              <a:rPr lang="en-US" dirty="0">
                <a:solidFill>
                  <a:schemeClr val="tx1"/>
                </a:solidFill>
              </a:rPr>
              <a:t> </a:t>
            </a:r>
            <a:r>
              <a:rPr lang="en-US" dirty="0" err="1">
                <a:solidFill>
                  <a:schemeClr val="tx1"/>
                </a:solidFill>
              </a:rPr>
              <a:t>ingat</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pelajaran</a:t>
            </a:r>
            <a:r>
              <a:rPr lang="en-US" dirty="0">
                <a:solidFill>
                  <a:schemeClr val="tx1"/>
                </a:solidFill>
              </a:rPr>
              <a:t> </a:t>
            </a:r>
            <a:r>
              <a:rPr lang="en-US" dirty="0" err="1">
                <a:solidFill>
                  <a:schemeClr val="tx1"/>
                </a:solidFill>
              </a:rPr>
              <a:t>hari</a:t>
            </a:r>
            <a:r>
              <a:rPr lang="en-US" dirty="0">
                <a:solidFill>
                  <a:schemeClr val="tx1"/>
                </a:solidFill>
              </a:rPr>
              <a:t> </a:t>
            </a:r>
            <a:r>
              <a:rPr lang="en-US" dirty="0" err="1">
                <a:solidFill>
                  <a:schemeClr val="tx1"/>
                </a:solidFill>
              </a:rPr>
              <a:t>ini</a:t>
            </a:r>
            <a:r>
              <a:rPr lang="en-US" dirty="0">
                <a:solidFill>
                  <a:schemeClr val="tx1"/>
                </a:solidFill>
              </a:rPr>
              <a:t>?</a:t>
            </a:r>
            <a:endParaRPr lang="id-ID" dirty="0">
              <a:solidFill>
                <a:schemeClr val="tx1"/>
              </a:solidFill>
            </a:endParaRP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2016223"/>
          </a:xfrm>
        </p:spPr>
        <p:txBody>
          <a:bodyPr>
            <a:normAutofit fontScale="90000"/>
          </a:bodyPr>
          <a:lstStyle/>
          <a:p>
            <a:pPr algn="l"/>
            <a:r>
              <a:rPr lang="id-ID" dirty="0" smtClean="0"/>
              <a:t>2. </a:t>
            </a:r>
            <a:r>
              <a:rPr lang="en-US" dirty="0" err="1" smtClean="0"/>
              <a:t>Strategi</a:t>
            </a:r>
            <a:r>
              <a:rPr lang="en-US" dirty="0" smtClean="0"/>
              <a:t> </a:t>
            </a:r>
            <a:r>
              <a:rPr lang="en-US" dirty="0"/>
              <a:t>“The Think Aloud” </a:t>
            </a:r>
            <a:r>
              <a:rPr lang="en-US" dirty="0" err="1"/>
              <a:t>adalah</a:t>
            </a:r>
            <a:r>
              <a:rPr lang="en-US" dirty="0"/>
              <a:t> </a:t>
            </a:r>
            <a:r>
              <a:rPr lang="en-US" dirty="0" err="1"/>
              <a:t>teknik</a:t>
            </a:r>
            <a:r>
              <a:rPr lang="en-US" dirty="0"/>
              <a:t> </a:t>
            </a:r>
            <a:r>
              <a:rPr lang="en-US" dirty="0" err="1"/>
              <a:t>di</a:t>
            </a:r>
            <a:r>
              <a:rPr lang="en-US" dirty="0"/>
              <a:t> </a:t>
            </a:r>
            <a:r>
              <a:rPr lang="en-US" dirty="0" err="1"/>
              <a:t>mana</a:t>
            </a:r>
            <a:r>
              <a:rPr lang="en-US" dirty="0"/>
              <a:t> </a:t>
            </a:r>
            <a:r>
              <a:rPr lang="en-US" dirty="0" err="1"/>
              <a:t>siswa</a:t>
            </a:r>
            <a:r>
              <a:rPr lang="en-US" dirty="0"/>
              <a:t> </a:t>
            </a:r>
            <a:r>
              <a:rPr lang="en-US" dirty="0" err="1"/>
              <a:t>membuat</a:t>
            </a:r>
            <a:r>
              <a:rPr lang="en-US" dirty="0"/>
              <a:t> </a:t>
            </a:r>
            <a:r>
              <a:rPr lang="en-US" dirty="0" err="1"/>
              <a:t>verbalisasi</a:t>
            </a:r>
            <a:r>
              <a:rPr lang="en-US" dirty="0"/>
              <a:t> </a:t>
            </a:r>
            <a:r>
              <a:rPr lang="en-US" dirty="0" err="1"/>
              <a:t>pemikirannya</a:t>
            </a:r>
            <a:r>
              <a:rPr lang="en-US" dirty="0"/>
              <a:t>.</a:t>
            </a:r>
            <a:endParaRPr lang="id-ID" dirty="0"/>
          </a:p>
        </p:txBody>
      </p:sp>
      <p:sp>
        <p:nvSpPr>
          <p:cNvPr id="3" name="Subtitle 2"/>
          <p:cNvSpPr>
            <a:spLocks noGrp="1"/>
          </p:cNvSpPr>
          <p:nvPr>
            <p:ph type="subTitle" idx="1"/>
          </p:nvPr>
        </p:nvSpPr>
        <p:spPr>
          <a:xfrm>
            <a:off x="683568" y="2564904"/>
            <a:ext cx="7088832" cy="3073896"/>
          </a:xfrm>
        </p:spPr>
        <p:txBody>
          <a:bodyPr>
            <a:normAutofit/>
          </a:bodyPr>
          <a:lstStyle/>
          <a:p>
            <a:pPr algn="l"/>
            <a:r>
              <a:rPr lang="id-ID" sz="4000" dirty="0" smtClean="0">
                <a:solidFill>
                  <a:schemeClr val="tx1"/>
                </a:solidFill>
              </a:rPr>
              <a:t>- </a:t>
            </a:r>
            <a:r>
              <a:rPr lang="en-US" sz="4000" dirty="0" err="1" smtClean="0">
                <a:solidFill>
                  <a:schemeClr val="tx1"/>
                </a:solidFill>
              </a:rPr>
              <a:t>Pertanyaan</a:t>
            </a:r>
            <a:r>
              <a:rPr lang="en-US" sz="4000" dirty="0" smtClean="0">
                <a:solidFill>
                  <a:schemeClr val="tx1"/>
                </a:solidFill>
              </a:rPr>
              <a:t> </a:t>
            </a:r>
            <a:r>
              <a:rPr lang="en-US" sz="4000" dirty="0" err="1">
                <a:solidFill>
                  <a:schemeClr val="tx1"/>
                </a:solidFill>
              </a:rPr>
              <a:t>untuk</a:t>
            </a:r>
            <a:r>
              <a:rPr lang="en-US" sz="4000" dirty="0">
                <a:solidFill>
                  <a:schemeClr val="tx1"/>
                </a:solidFill>
              </a:rPr>
              <a:t> </a:t>
            </a:r>
            <a:r>
              <a:rPr lang="en-US" sz="4000" dirty="0" err="1">
                <a:solidFill>
                  <a:schemeClr val="tx1"/>
                </a:solidFill>
              </a:rPr>
              <a:t>melibatkan</a:t>
            </a:r>
            <a:r>
              <a:rPr lang="en-US" sz="4000" dirty="0">
                <a:solidFill>
                  <a:schemeClr val="tx1"/>
                </a:solidFill>
              </a:rPr>
              <a:t> </a:t>
            </a:r>
            <a:r>
              <a:rPr lang="en-US" sz="4000" dirty="0" err="1">
                <a:solidFill>
                  <a:schemeClr val="tx1"/>
                </a:solidFill>
              </a:rPr>
              <a:t>siswa</a:t>
            </a:r>
            <a:r>
              <a:rPr lang="en-US" sz="4000" dirty="0">
                <a:solidFill>
                  <a:schemeClr val="tx1"/>
                </a:solidFill>
              </a:rPr>
              <a:t> </a:t>
            </a:r>
            <a:r>
              <a:rPr lang="en-US" sz="4000" dirty="0" err="1">
                <a:solidFill>
                  <a:schemeClr val="tx1"/>
                </a:solidFill>
              </a:rPr>
              <a:t>untuk</a:t>
            </a:r>
            <a:r>
              <a:rPr lang="en-US" sz="4000" dirty="0">
                <a:solidFill>
                  <a:schemeClr val="tx1"/>
                </a:solidFill>
              </a:rPr>
              <a:t> </a:t>
            </a:r>
            <a:r>
              <a:rPr lang="en-US" sz="4000" dirty="0" err="1">
                <a:solidFill>
                  <a:schemeClr val="tx1"/>
                </a:solidFill>
              </a:rPr>
              <a:t>berbagi</a:t>
            </a:r>
            <a:r>
              <a:rPr lang="en-US" sz="4000" dirty="0">
                <a:solidFill>
                  <a:schemeClr val="tx1"/>
                </a:solidFill>
              </a:rPr>
              <a:t> </a:t>
            </a:r>
            <a:r>
              <a:rPr lang="en-US" sz="4000" dirty="0" err="1">
                <a:solidFill>
                  <a:schemeClr val="tx1"/>
                </a:solidFill>
              </a:rPr>
              <a:t>pikiran</a:t>
            </a:r>
            <a:r>
              <a:rPr lang="en-US" sz="4000" dirty="0">
                <a:solidFill>
                  <a:schemeClr val="tx1"/>
                </a:solidFill>
              </a:rPr>
              <a:t> </a:t>
            </a:r>
            <a:r>
              <a:rPr lang="en-US" sz="4000" dirty="0" err="1">
                <a:solidFill>
                  <a:schemeClr val="tx1"/>
                </a:solidFill>
              </a:rPr>
              <a:t>mereka</a:t>
            </a:r>
            <a:r>
              <a:rPr lang="en-US" sz="4000" dirty="0">
                <a:solidFill>
                  <a:schemeClr val="tx1"/>
                </a:solidFill>
              </a:rPr>
              <a:t> </a:t>
            </a:r>
            <a:r>
              <a:rPr lang="en-US" sz="4000" dirty="0" err="1">
                <a:solidFill>
                  <a:schemeClr val="tx1"/>
                </a:solidFill>
              </a:rPr>
              <a:t>tentang</a:t>
            </a:r>
            <a:r>
              <a:rPr lang="en-US" sz="4000" dirty="0">
                <a:solidFill>
                  <a:schemeClr val="tx1"/>
                </a:solidFill>
              </a:rPr>
              <a:t> </a:t>
            </a:r>
            <a:r>
              <a:rPr lang="en-US" sz="4000" dirty="0" err="1">
                <a:solidFill>
                  <a:schemeClr val="tx1"/>
                </a:solidFill>
              </a:rPr>
              <a:t>ide</a:t>
            </a:r>
            <a:r>
              <a:rPr lang="en-US" sz="4000" dirty="0">
                <a:solidFill>
                  <a:schemeClr val="tx1"/>
                </a:solidFill>
              </a:rPr>
              <a:t> </a:t>
            </a:r>
            <a:r>
              <a:rPr lang="en-US" sz="4000" dirty="0" err="1">
                <a:solidFill>
                  <a:schemeClr val="tx1"/>
                </a:solidFill>
              </a:rPr>
              <a:t>kunci</a:t>
            </a:r>
            <a:r>
              <a:rPr lang="en-US" sz="4000" dirty="0">
                <a:solidFill>
                  <a:schemeClr val="tx1"/>
                </a:solidFill>
              </a:rPr>
              <a:t> </a:t>
            </a:r>
            <a:r>
              <a:rPr lang="en-US" sz="4000" dirty="0" err="1">
                <a:solidFill>
                  <a:schemeClr val="tx1"/>
                </a:solidFill>
              </a:rPr>
              <a:t>masukkan</a:t>
            </a:r>
            <a:r>
              <a:rPr lang="en-US" sz="4000" dirty="0">
                <a:solidFill>
                  <a:schemeClr val="tx1"/>
                </a:solidFill>
              </a:rPr>
              <a:t> </a:t>
            </a:r>
            <a:r>
              <a:rPr lang="en-US" sz="4000" dirty="0" err="1">
                <a:solidFill>
                  <a:schemeClr val="tx1"/>
                </a:solidFill>
              </a:rPr>
              <a:t>dari</a:t>
            </a:r>
            <a:r>
              <a:rPr lang="en-US" sz="4000" dirty="0">
                <a:solidFill>
                  <a:schemeClr val="tx1"/>
                </a:solidFill>
              </a:rPr>
              <a:t> unit</a:t>
            </a:r>
            <a:endParaRPr lang="id-ID" sz="40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fontScale="90000"/>
          </a:bodyPr>
          <a:lstStyle/>
          <a:p>
            <a:pPr marL="742950" lvl="0" indent="-742950" algn="l"/>
            <a:r>
              <a:rPr lang="id-ID" dirty="0" smtClean="0"/>
              <a:t>Bentuk pertanyaan dapat berupa:</a:t>
            </a:r>
            <a:r>
              <a:rPr lang="id-ID" dirty="0"/>
              <a:t/>
            </a:r>
            <a:br>
              <a:rPr lang="id-ID" dirty="0"/>
            </a:br>
            <a:r>
              <a:rPr lang="id-ID" dirty="0" smtClean="0"/>
              <a:t>1. </a:t>
            </a:r>
            <a:r>
              <a:rPr lang="en-US" dirty="0" err="1" smtClean="0"/>
              <a:t>Bagaimana</a:t>
            </a:r>
            <a:r>
              <a:rPr lang="en-US" dirty="0" smtClean="0"/>
              <a:t> </a:t>
            </a:r>
            <a:r>
              <a:rPr lang="en-US" dirty="0" err="1"/>
              <a:t>pelajaran</a:t>
            </a:r>
            <a:r>
              <a:rPr lang="en-US" dirty="0"/>
              <a:t> </a:t>
            </a:r>
            <a:r>
              <a:rPr lang="en-US" dirty="0" err="1"/>
              <a:t>kemarin</a:t>
            </a:r>
            <a:r>
              <a:rPr lang="en-US" dirty="0"/>
              <a:t> </a:t>
            </a:r>
            <a:r>
              <a:rPr lang="en-US" dirty="0" err="1"/>
              <a:t>berhubungan</a:t>
            </a:r>
            <a:r>
              <a:rPr lang="en-US" dirty="0"/>
              <a:t> </a:t>
            </a:r>
            <a:r>
              <a:rPr lang="en-US" dirty="0" err="1"/>
              <a:t>dengan</a:t>
            </a:r>
            <a:r>
              <a:rPr lang="en-US" dirty="0"/>
              <a:t> </a:t>
            </a:r>
            <a:r>
              <a:rPr lang="en-US" dirty="0" err="1"/>
              <a:t>pelajaran</a:t>
            </a:r>
            <a:r>
              <a:rPr lang="en-US" dirty="0"/>
              <a:t> </a:t>
            </a:r>
            <a:r>
              <a:rPr lang="en-US" dirty="0" err="1"/>
              <a:t>hari</a:t>
            </a:r>
            <a:r>
              <a:rPr lang="en-US" dirty="0"/>
              <a:t> </a:t>
            </a:r>
            <a:r>
              <a:rPr lang="en-US" dirty="0" err="1" smtClean="0"/>
              <a:t>ini</a:t>
            </a:r>
            <a:r>
              <a:rPr lang="en-US" dirty="0" smtClean="0"/>
              <a:t>?</a:t>
            </a:r>
            <a:r>
              <a:rPr lang="id-ID" dirty="0" smtClean="0"/>
              <a:t/>
            </a:r>
            <a:br>
              <a:rPr lang="id-ID" dirty="0" smtClean="0"/>
            </a:br>
            <a:r>
              <a:rPr lang="id-ID" dirty="0" smtClean="0"/>
              <a:t>2. </a:t>
            </a:r>
            <a:r>
              <a:rPr lang="en-US" dirty="0" err="1" smtClean="0"/>
              <a:t>Bagaimana</a:t>
            </a:r>
            <a:r>
              <a:rPr lang="en-US" dirty="0" smtClean="0"/>
              <a:t> </a:t>
            </a:r>
            <a:r>
              <a:rPr lang="en-US" dirty="0" err="1"/>
              <a:t>Anda</a:t>
            </a:r>
            <a:r>
              <a:rPr lang="en-US" dirty="0"/>
              <a:t> </a:t>
            </a:r>
            <a:r>
              <a:rPr lang="en-US" dirty="0" err="1"/>
              <a:t>meringkas</a:t>
            </a:r>
            <a:r>
              <a:rPr lang="en-US" dirty="0"/>
              <a:t> </a:t>
            </a:r>
            <a:r>
              <a:rPr lang="en-US" dirty="0" err="1"/>
              <a:t>apa</a:t>
            </a:r>
            <a:r>
              <a:rPr lang="en-US" dirty="0"/>
              <a:t> yang </a:t>
            </a:r>
            <a:r>
              <a:rPr lang="en-US" dirty="0" err="1"/>
              <a:t>Anda</a:t>
            </a:r>
            <a:r>
              <a:rPr lang="en-US" dirty="0"/>
              <a:t> </a:t>
            </a:r>
            <a:r>
              <a:rPr lang="en-US" dirty="0" err="1"/>
              <a:t>telah</a:t>
            </a:r>
            <a:r>
              <a:rPr lang="en-US" dirty="0"/>
              <a:t> </a:t>
            </a:r>
            <a:r>
              <a:rPr lang="en-US" dirty="0" err="1"/>
              <a:t>belajar</a:t>
            </a:r>
            <a:r>
              <a:rPr lang="en-US" dirty="0"/>
              <a:t> </a:t>
            </a:r>
            <a:r>
              <a:rPr lang="en-US" dirty="0" err="1"/>
              <a:t>dari</a:t>
            </a:r>
            <a:r>
              <a:rPr lang="en-US" dirty="0"/>
              <a:t> </a:t>
            </a:r>
            <a:r>
              <a:rPr lang="en-US" dirty="0" err="1"/>
              <a:t>beberapa</a:t>
            </a:r>
            <a:r>
              <a:rPr lang="en-US" dirty="0"/>
              <a:t> </a:t>
            </a:r>
            <a:r>
              <a:rPr lang="en-US" dirty="0" err="1"/>
              <a:t>hari</a:t>
            </a:r>
            <a:r>
              <a:rPr lang="en-US" dirty="0"/>
              <a:t> </a:t>
            </a:r>
            <a:r>
              <a:rPr lang="en-US" dirty="0" err="1"/>
              <a:t>lalu</a:t>
            </a:r>
            <a:r>
              <a:rPr lang="en-US" dirty="0"/>
              <a:t>?</a:t>
            </a:r>
            <a:r>
              <a:rPr lang="id-ID" dirty="0"/>
              <a:t/>
            </a:r>
            <a:br>
              <a:rPr lang="id-ID" dirty="0"/>
            </a:br>
            <a:r>
              <a:rPr lang="id-ID" dirty="0" smtClean="0"/>
              <a:t>3. </a:t>
            </a:r>
            <a:r>
              <a:rPr lang="en-US" dirty="0" err="1" smtClean="0"/>
              <a:t>Apakah</a:t>
            </a:r>
            <a:r>
              <a:rPr lang="en-US" dirty="0" smtClean="0"/>
              <a:t> </a:t>
            </a:r>
            <a:r>
              <a:rPr lang="en-US" dirty="0" err="1"/>
              <a:t>ide</a:t>
            </a:r>
            <a:r>
              <a:rPr lang="en-US" dirty="0"/>
              <a:t> </a:t>
            </a:r>
            <a:r>
              <a:rPr lang="en-US" dirty="0" err="1"/>
              <a:t>kunci</a:t>
            </a:r>
            <a:r>
              <a:rPr lang="en-US" dirty="0"/>
              <a:t> yang </a:t>
            </a:r>
            <a:r>
              <a:rPr lang="en-US" dirty="0" err="1"/>
              <a:t>menjelaskan</a:t>
            </a:r>
            <a:r>
              <a:rPr lang="en-US" dirty="0"/>
              <a:t> </a:t>
            </a:r>
            <a:r>
              <a:rPr lang="en-US" dirty="0" err="1"/>
              <a:t>kegiatan</a:t>
            </a:r>
            <a:r>
              <a:rPr lang="en-US" dirty="0"/>
              <a:t> </a:t>
            </a:r>
            <a:r>
              <a:rPr lang="en-US" dirty="0" err="1"/>
              <a:t>kami</a:t>
            </a:r>
            <a:r>
              <a:rPr lang="en-US" dirty="0"/>
              <a:t> </a:t>
            </a:r>
            <a:r>
              <a:rPr lang="en-US" dirty="0" err="1"/>
              <a:t>selama</a:t>
            </a:r>
            <a:r>
              <a:rPr lang="en-US" dirty="0"/>
              <a:t> </a:t>
            </a:r>
            <a:r>
              <a:rPr lang="en-US" dirty="0" err="1"/>
              <a:t>beberapa</a:t>
            </a:r>
            <a:r>
              <a:rPr lang="en-US" dirty="0"/>
              <a:t> </a:t>
            </a:r>
            <a:r>
              <a:rPr lang="en-US" dirty="0" err="1"/>
              <a:t>minggu</a:t>
            </a:r>
            <a:r>
              <a:rPr lang="en-US" dirty="0"/>
              <a:t> </a:t>
            </a:r>
            <a:r>
              <a:rPr lang="en-US" dirty="0" err="1"/>
              <a:t>terakhir</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213</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PERTEMUAN 13</vt:lpstr>
      <vt:lpstr>Mahasiswa dapat:</vt:lpstr>
      <vt:lpstr>PENILAIAN REFLEKTIF </vt:lpstr>
      <vt:lpstr> Pengertian Reflektif </vt:lpstr>
      <vt:lpstr> Pengertian Penilaian Reflektif </vt:lpstr>
      <vt:lpstr>Langkah-langkah penilaian reflektif seperti berikut: </vt:lpstr>
      <vt:lpstr>Pertanyaan untuk memunculkan Saya belajar,  meliputi pertanyaan:</vt:lpstr>
      <vt:lpstr>2. Strategi “The Think Aloud” adalah teknik di mana siswa membuat verbalisasi pemikirannya.</vt:lpstr>
      <vt:lpstr>Bentuk pertanyaan dapat berupa: 1. Bagaimana pelajaran kemarin berhubungan dengan pelajaran hari ini? 2. Bagaimana Anda meringkas apa yang Anda telah belajar dari beberapa hari lalu? 3. Apakah ide kunci yang menjelaskan kegiatan kami selama beberapa minggu terakhir</vt:lpstr>
      <vt:lpstr>TUGAS  BUAT REFLEKSI PERKULIAHAN  1. Untuk semester yang sedang berjalan (semua matakuliah). 2. untuk satu matakuliah yang sedang berjalan. 3. Untuk matakuliah Pertemuan hari ini.  </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13</dc:title>
  <dc:creator>supriatna</dc:creator>
  <cp:lastModifiedBy>supriatna</cp:lastModifiedBy>
  <cp:revision>2</cp:revision>
  <dcterms:created xsi:type="dcterms:W3CDTF">2016-05-04T15:35:03Z</dcterms:created>
  <dcterms:modified xsi:type="dcterms:W3CDTF">2016-05-05T13:39:47Z</dcterms:modified>
</cp:coreProperties>
</file>