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147D-40E5-4451-978A-56F2516B8D58}" type="datetimeFigureOut">
              <a:rPr lang="id-ID" smtClean="0"/>
              <a:t>05/05/2016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38881-F5AD-4C2C-A37E-D52154F7BC3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F343B-BDBC-4D03-B334-158B55FA086F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76F1A0-F36F-4496-AAC6-0BB94605A83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47763-2458-412F-B0D8-947122FAADF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A263FD-3367-44A0-9948-125ECC2AA7E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51984-09C5-46AB-9186-D84B556F3C0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91BC5-88C0-437A-A5F1-8804DAD6A16A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CA0C-F530-4B0F-9233-E7170AE20EB5}" type="datetimeFigureOut">
              <a:rPr lang="id-ID" smtClean="0"/>
              <a:pPr/>
              <a:t>05/05/2016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B9653-AC54-41D5-A3AE-7F7E2E7B0BE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440159"/>
          </a:xfrm>
        </p:spPr>
        <p:txBody>
          <a:bodyPr/>
          <a:lstStyle/>
          <a:p>
            <a:r>
              <a:rPr lang="id-ID" dirty="0" smtClean="0"/>
              <a:t>PERTEMUAN 2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7632848" cy="3217912"/>
          </a:xfrm>
        </p:spPr>
        <p:txBody>
          <a:bodyPr>
            <a:normAutofit/>
          </a:bodyPr>
          <a:lstStyle/>
          <a:p>
            <a:pPr marL="1428750" lvl="2" indent="-514350"/>
            <a:r>
              <a:rPr lang="id-ID" sz="3200" dirty="0" smtClean="0">
                <a:solidFill>
                  <a:schemeClr val="tx1"/>
                </a:solidFill>
              </a:rPr>
              <a:t>	</a:t>
            </a:r>
            <a:r>
              <a:rPr lang="id-ID" sz="4000" dirty="0" smtClean="0">
                <a:solidFill>
                  <a:schemeClr val="tx1"/>
                </a:solidFill>
              </a:rPr>
              <a:t>H</a:t>
            </a:r>
            <a:r>
              <a:rPr lang="en-US" sz="4000" dirty="0" err="1" smtClean="0">
                <a:solidFill>
                  <a:schemeClr val="tx1"/>
                </a:solidFill>
              </a:rPr>
              <a:t>ak</a:t>
            </a:r>
            <a:r>
              <a:rPr lang="id-ID" sz="4000" dirty="0" smtClean="0">
                <a:solidFill>
                  <a:schemeClr val="tx1"/>
                </a:solidFill>
              </a:rPr>
              <a:t>i</a:t>
            </a:r>
            <a:r>
              <a:rPr lang="en-US" sz="4000" dirty="0" err="1" smtClean="0">
                <a:solidFill>
                  <a:schemeClr val="tx1"/>
                </a:solidFill>
              </a:rPr>
              <a:t>kat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pengukuran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dan</a:t>
            </a:r>
            <a:r>
              <a:rPr lang="id-ID" sz="4000" dirty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asesmen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dalam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evaluasi</a:t>
            </a:r>
            <a:r>
              <a:rPr lang="id-ID" sz="4000" dirty="0" smtClean="0">
                <a:solidFill>
                  <a:schemeClr val="tx1"/>
                </a:solidFill>
              </a:rPr>
              <a:t> pembelajaran.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Mahasiswa dapat menjelaskan kembali: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160840" cy="4010000"/>
          </a:xfrm>
        </p:spPr>
        <p:txBody>
          <a:bodyPr>
            <a:normAutofit lnSpcReduction="10000"/>
          </a:bodyPr>
          <a:lstStyle/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Pengertian </a:t>
            </a:r>
            <a:r>
              <a:rPr lang="en-US" sz="3200" dirty="0" err="1" smtClean="0">
                <a:solidFill>
                  <a:schemeClr val="tx1"/>
                </a:solidFill>
              </a:rPr>
              <a:t>pengukuran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asesmen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evaluasi</a:t>
            </a:r>
            <a:r>
              <a:rPr lang="id-ID" sz="3200" dirty="0" smtClean="0">
                <a:solidFill>
                  <a:schemeClr val="tx1"/>
                </a:solidFill>
              </a:rPr>
              <a:t> pembelajaran.</a:t>
            </a:r>
            <a:endParaRPr lang="id-ID" sz="3200" dirty="0">
              <a:solidFill>
                <a:schemeClr val="tx1"/>
              </a:solidFill>
            </a:endParaRPr>
          </a:p>
          <a:p>
            <a:pPr marL="1428750" lvl="2" indent="-514350" algn="l">
              <a:buAutoNum type="arabicPeriod"/>
            </a:pPr>
            <a:r>
              <a:rPr lang="id-ID" sz="3200" dirty="0" smtClean="0">
                <a:solidFill>
                  <a:schemeClr val="tx1"/>
                </a:solidFill>
              </a:rPr>
              <a:t>Penilaian </a:t>
            </a:r>
            <a:r>
              <a:rPr lang="id-ID" sz="3200" dirty="0">
                <a:solidFill>
                  <a:schemeClr val="tx1"/>
                </a:solidFill>
              </a:rPr>
              <a:t>berbasis kelas </a:t>
            </a:r>
            <a:r>
              <a:rPr lang="es-ES" sz="3200" dirty="0">
                <a:solidFill>
                  <a:schemeClr val="tx1"/>
                </a:solidFill>
              </a:rPr>
              <a:t>dan </a:t>
            </a:r>
            <a:r>
              <a:rPr lang="es-ES" sz="3200" dirty="0" err="1">
                <a:solidFill>
                  <a:schemeClr val="tx1"/>
                </a:solidFill>
              </a:rPr>
              <a:t>hubungan</a:t>
            </a:r>
            <a:r>
              <a:rPr lang="es-ES" sz="3200" dirty="0">
                <a:solidFill>
                  <a:schemeClr val="tx1"/>
                </a:solidFill>
              </a:rPr>
              <a:t> antara </a:t>
            </a:r>
            <a:r>
              <a:rPr lang="es-ES" sz="3200" dirty="0" err="1">
                <a:solidFill>
                  <a:schemeClr val="tx1"/>
                </a:solidFill>
              </a:rPr>
              <a:t>evaluasi</a:t>
            </a:r>
            <a:r>
              <a:rPr lang="es-ES" sz="3200" dirty="0">
                <a:solidFill>
                  <a:schemeClr val="tx1"/>
                </a:solidFill>
              </a:rPr>
              <a:t> dan </a:t>
            </a:r>
            <a:r>
              <a:rPr lang="es-ES" sz="3200" dirty="0" err="1" smtClean="0">
                <a:solidFill>
                  <a:schemeClr val="tx1"/>
                </a:solidFill>
              </a:rPr>
              <a:t>pembelajaran</a:t>
            </a:r>
            <a:endParaRPr lang="id-ID" sz="3200" dirty="0" smtClean="0">
              <a:solidFill>
                <a:schemeClr val="tx1"/>
              </a:solidFill>
            </a:endParaRPr>
          </a:p>
          <a:p>
            <a:pPr lvl="2" algn="l"/>
            <a:r>
              <a:rPr lang="id-ID" sz="3200" dirty="0" smtClean="0">
                <a:solidFill>
                  <a:schemeClr val="tx1"/>
                </a:solidFill>
              </a:rPr>
              <a:t>3.  P</a:t>
            </a:r>
            <a:r>
              <a:rPr lang="en-US" sz="3200" dirty="0" err="1">
                <a:solidFill>
                  <a:schemeClr val="tx1"/>
                </a:solidFill>
              </a:rPr>
              <a:t>rinsip-prinsip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penilaian</a:t>
            </a:r>
            <a:endParaRPr lang="id-ID" sz="3200" dirty="0">
              <a:solidFill>
                <a:schemeClr val="tx1"/>
              </a:solidFill>
            </a:endParaRPr>
          </a:p>
          <a:p>
            <a:pPr lvl="2" algn="l"/>
            <a:r>
              <a:rPr lang="id-ID" sz="3200" dirty="0" smtClean="0">
                <a:solidFill>
                  <a:schemeClr val="tx1"/>
                </a:solidFill>
              </a:rPr>
              <a:t>4.  C</a:t>
            </a:r>
            <a:r>
              <a:rPr lang="en-US" sz="3200" dirty="0" err="1">
                <a:solidFill>
                  <a:schemeClr val="tx1"/>
                </a:solidFill>
              </a:rPr>
              <a:t>iri-ciri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alat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penilaian</a:t>
            </a:r>
            <a:r>
              <a:rPr lang="en-US" sz="3200" dirty="0">
                <a:solidFill>
                  <a:schemeClr val="tx1"/>
                </a:solidFill>
              </a:rPr>
              <a:t> yang </a:t>
            </a:r>
            <a:r>
              <a:rPr lang="en-US" sz="3200" dirty="0" err="1">
                <a:solidFill>
                  <a:schemeClr val="tx1"/>
                </a:solidFill>
              </a:rPr>
              <a:t>baik</a:t>
            </a:r>
            <a:endParaRPr lang="id-ID" sz="3200" dirty="0">
              <a:solidFill>
                <a:schemeClr val="tx1"/>
              </a:solidFill>
            </a:endParaRPr>
          </a:p>
          <a:p>
            <a:pPr lvl="2"/>
            <a:endParaRPr lang="id-ID" sz="2800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FE67D3-43E8-4338-9812-0ED408FF93D1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Pengukuran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Palatino Linotype" pitchFamily="18" charset="0"/>
              </a:rPr>
              <a:t>Kata dasar: Ukur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Palatino Linotype" pitchFamily="18" charset="0"/>
              </a:rPr>
              <a:t>Komponen: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Palatino Linotype" pitchFamily="18" charset="0"/>
              </a:rPr>
              <a:t> Objek yang diukur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Palatino Linotype" pitchFamily="18" charset="0"/>
              </a:rPr>
              <a:t> Proses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Palatino Linotype" pitchFamily="18" charset="0"/>
              </a:rPr>
              <a:t> Alat ukur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Palatino Linotype" pitchFamily="18" charset="0"/>
              </a:rPr>
              <a:t> Hasil </a:t>
            </a:r>
            <a:endParaRPr lang="en-US" sz="2400" b="1" i="1" smtClean="0">
              <a:latin typeface="Palatino Linotype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latin typeface="Palatino Linotype" pitchFamily="18" charset="0"/>
              </a:rPr>
              <a:t>Mengukur</a:t>
            </a:r>
            <a:r>
              <a:rPr lang="en-US" sz="2800" i="1" smtClean="0">
                <a:latin typeface="Palatino Linotype" pitchFamily="18" charset="0"/>
              </a:rPr>
              <a:t> </a:t>
            </a:r>
            <a:r>
              <a:rPr lang="en-US" sz="2800" smtClean="0">
                <a:latin typeface="Palatino Linotype" pitchFamily="18" charset="0"/>
              </a:rPr>
              <a:t>: membandingkan sesuatu dengan satu ukuran.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Palatino Linotype" pitchFamily="18" charset="0"/>
              </a:rPr>
              <a:t>Pengukuran bersifat </a:t>
            </a:r>
            <a:r>
              <a:rPr lang="en-US" sz="2800" b="1" smtClean="0">
                <a:latin typeface="Palatino Linotype" pitchFamily="18" charset="0"/>
              </a:rPr>
              <a:t>kuantitatif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Palatino Linotype" pitchFamily="18" charset="0"/>
                <a:cs typeface="Times New Roman" pitchFamily="18" charset="0"/>
              </a:rPr>
              <a:t>Istilah asingnya : </a:t>
            </a:r>
            <a:r>
              <a:rPr lang="en-US" sz="2800" i="1" smtClean="0">
                <a:latin typeface="Palatino Linotype" pitchFamily="18" charset="0"/>
                <a:cs typeface="Times New Roman" pitchFamily="18" charset="0"/>
              </a:rPr>
              <a:t>Measurement</a:t>
            </a:r>
            <a:endParaRPr lang="en-US" sz="2800" smtClean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3557" name="Picture 4" descr="0514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001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94054-2055-4718-A476-901290B85F8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Penilaian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i="1" smtClean="0">
                <a:latin typeface="Palatino Linotype" pitchFamily="18" charset="0"/>
                <a:cs typeface="Times New Roman" pitchFamily="18" charset="0"/>
              </a:rPr>
              <a:t>Menilai </a:t>
            </a:r>
            <a:r>
              <a:rPr lang="en-US" smtClean="0">
                <a:latin typeface="Palatino Linotype" pitchFamily="18" charset="0"/>
                <a:cs typeface="Times New Roman" pitchFamily="18" charset="0"/>
              </a:rPr>
              <a:t>: Mengambil suatu keputusan terhadap sesuatu objek dengan ukuran baik- buruk.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Palatino Linotype" pitchFamily="18" charset="0"/>
                <a:cs typeface="Times New Roman" pitchFamily="18" charset="0"/>
              </a:rPr>
              <a:t>Komponen: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latin typeface="Book Antiqua" pitchFamily="18" charset="0"/>
              </a:rPr>
              <a:t>Data hasil pengukuran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latin typeface="Book Antiqua" pitchFamily="18" charset="0"/>
              </a:rPr>
              <a:t>Proses membandingkan</a:t>
            </a:r>
          </a:p>
          <a:p>
            <a:pPr lvl="1" eaLnBrk="1" hangingPunct="1">
              <a:lnSpc>
                <a:spcPct val="90000"/>
              </a:lnSpc>
            </a:pPr>
            <a:r>
              <a:rPr lang="en-GB" smtClean="0">
                <a:latin typeface="Book Antiqua" pitchFamily="18" charset="0"/>
              </a:rPr>
              <a:t>Proses </a:t>
            </a:r>
            <a:r>
              <a:rPr lang="en-GB" i="1" smtClean="0">
                <a:latin typeface="Book Antiqua" pitchFamily="18" charset="0"/>
              </a:rPr>
              <a:t>judgement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>
                <a:latin typeface="Book Antiqua" pitchFamily="18" charset="0"/>
              </a:rPr>
              <a:t>Hasil: Data kualitatif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Palatino Linotype" pitchFamily="18" charset="0"/>
                <a:cs typeface="Times New Roman" pitchFamily="18" charset="0"/>
              </a:rPr>
              <a:t>Istilah asingnya : </a:t>
            </a:r>
            <a:r>
              <a:rPr lang="en-US" i="1" smtClean="0">
                <a:latin typeface="Palatino Linotype" pitchFamily="18" charset="0"/>
                <a:cs typeface="Times New Roman" pitchFamily="18" charset="0"/>
              </a:rPr>
              <a:t>evaluation</a:t>
            </a:r>
            <a:endParaRPr lang="en-US" smtClean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4581" name="Picture 4" descr="0514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001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EE1779-D298-418B-994A-018A586A88F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Evaluasi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5867400" cy="2286000"/>
          </a:xfrm>
        </p:spPr>
        <p:txBody>
          <a:bodyPr/>
          <a:lstStyle/>
          <a:p>
            <a:pPr eaLnBrk="1" hangingPunct="1"/>
            <a:r>
              <a:rPr lang="en-US" b="1" i="1" smtClean="0">
                <a:latin typeface="Palatino Linotype" pitchFamily="18" charset="0"/>
                <a:cs typeface="Times New Roman" pitchFamily="18" charset="0"/>
              </a:rPr>
              <a:t>Mengevaluasi, </a:t>
            </a:r>
            <a:r>
              <a:rPr lang="en-US" smtClean="0">
                <a:latin typeface="Palatino Linotype" pitchFamily="18" charset="0"/>
                <a:cs typeface="Times New Roman" pitchFamily="18" charset="0"/>
              </a:rPr>
              <a:t>meliputi:</a:t>
            </a:r>
          </a:p>
          <a:p>
            <a:pPr lvl="1" eaLnBrk="1" hangingPunct="1"/>
            <a:r>
              <a:rPr lang="en-US" smtClean="0">
                <a:latin typeface="Palatino Linotype" pitchFamily="18" charset="0"/>
                <a:cs typeface="Times New Roman" pitchFamily="18" charset="0"/>
              </a:rPr>
              <a:t>Pengukuran</a:t>
            </a:r>
          </a:p>
          <a:p>
            <a:pPr lvl="1" eaLnBrk="1" hangingPunct="1"/>
            <a:r>
              <a:rPr lang="en-US" smtClean="0">
                <a:latin typeface="Palatino Linotype" pitchFamily="18" charset="0"/>
                <a:cs typeface="Times New Roman" pitchFamily="18" charset="0"/>
              </a:rPr>
              <a:t>Penilaian</a:t>
            </a:r>
            <a:endParaRPr lang="en-US" smtClean="0"/>
          </a:p>
        </p:txBody>
      </p:sp>
      <p:pic>
        <p:nvPicPr>
          <p:cNvPr id="25605" name="Picture 4" descr="0514l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447800"/>
            <a:ext cx="8001000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31871-D45F-4F4E-96F2-B6C2140542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5105400" cy="25908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3600" smtClean="0">
                <a:latin typeface="Book Antiqua" pitchFamily="18" charset="0"/>
              </a:rPr>
              <a:t>Ranah Kognitif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3600" smtClean="0">
                <a:latin typeface="Book Antiqua" pitchFamily="18" charset="0"/>
              </a:rPr>
              <a:t>Ranah Afektif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</a:pPr>
            <a:r>
              <a:rPr lang="en-US" sz="3600" smtClean="0">
                <a:latin typeface="Book Antiqua" pitchFamily="18" charset="0"/>
              </a:rPr>
              <a:t>Ranah Psikomotor</a:t>
            </a:r>
            <a:endParaRPr lang="sv-SE" sz="3600" smtClean="0">
              <a:latin typeface="Book Antiqua" pitchFamily="18" charset="0"/>
            </a:endParaRPr>
          </a:p>
        </p:txBody>
      </p:sp>
      <p:sp>
        <p:nvSpPr>
          <p:cNvPr id="27652" name="WordArt 3"/>
          <p:cNvSpPr>
            <a:spLocks noChangeArrowheads="1" noChangeShapeType="1" noTextEdit="1"/>
          </p:cNvSpPr>
          <p:nvPr/>
        </p:nvSpPr>
        <p:spPr bwMode="auto">
          <a:xfrm>
            <a:off x="1981200" y="609600"/>
            <a:ext cx="548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Ruang Lingkup Evaluasi</a:t>
            </a:r>
          </a:p>
        </p:txBody>
      </p:sp>
      <p:pic>
        <p:nvPicPr>
          <p:cNvPr id="27653" name="Picture 4" descr="g04086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057400"/>
            <a:ext cx="2895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BFF77A-02A5-484E-A968-ABEDEDECB87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2244725"/>
            <a:ext cx="7050088" cy="3851275"/>
          </a:xfrm>
          <a:solidFill>
            <a:srgbClr val="C56163"/>
          </a:solidFill>
        </p:spPr>
        <p:txBody>
          <a:bodyPr/>
          <a:lstStyle/>
          <a:p>
            <a:pPr eaLnBrk="1" hangingPunct="1"/>
            <a:r>
              <a:rPr lang="en-US" smtClean="0">
                <a:latin typeface="Palatino Linotype" pitchFamily="18" charset="0"/>
              </a:rPr>
              <a:t>Kognitif (Taksonomi Bloom): 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Knowledge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Comprehension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Applications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Analysis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Evaluation</a:t>
            </a:r>
          </a:p>
          <a:p>
            <a:pPr lvl="1" eaLnBrk="1" hangingPunct="1"/>
            <a:r>
              <a:rPr lang="en-US" i="1" smtClean="0">
                <a:latin typeface="Palatino Linotype" pitchFamily="18" charset="0"/>
              </a:rPr>
              <a:t>Create</a:t>
            </a:r>
            <a:endParaRPr lang="en-US" smtClean="0">
              <a:latin typeface="Palatino Linotype" pitchFamily="18" charset="0"/>
            </a:endParaRPr>
          </a:p>
        </p:txBody>
      </p:sp>
      <p:sp>
        <p:nvSpPr>
          <p:cNvPr id="375811" name="WordArt 3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791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Aspek Perilaku yang Diukur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75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5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5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5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5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5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58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758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D1228C-1451-4B30-8267-0D4D65E61673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91400" cy="4495800"/>
          </a:xfrm>
          <a:solidFill>
            <a:srgbClr val="C56163"/>
          </a:solidFill>
        </p:spPr>
        <p:txBody>
          <a:bodyPr/>
          <a:lstStyle/>
          <a:p>
            <a:pPr eaLnBrk="1" hangingPunct="1"/>
            <a:r>
              <a:rPr lang="en-US" sz="2800" smtClean="0">
                <a:latin typeface="Palatino Linotype" pitchFamily="18" charset="0"/>
              </a:rPr>
              <a:t>Afektif: 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Sikap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Tingkah laku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Minat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Kesukaan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Emosi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Motivasi</a:t>
            </a:r>
          </a:p>
          <a:p>
            <a:pPr eaLnBrk="1" hangingPunct="1"/>
            <a:r>
              <a:rPr lang="en-US" sz="2800" smtClean="0">
                <a:latin typeface="Palatino Linotype" pitchFamily="18" charset="0"/>
              </a:rPr>
              <a:t>Psikomotorik: </a:t>
            </a:r>
          </a:p>
          <a:p>
            <a:pPr lvl="1" eaLnBrk="1" hangingPunct="1"/>
            <a:r>
              <a:rPr lang="en-US" sz="2400" smtClean="0">
                <a:latin typeface="Palatino Linotype" pitchFamily="18" charset="0"/>
              </a:rPr>
              <a:t>Perilaku yang menuntut gerakan / praktek </a:t>
            </a:r>
          </a:p>
        </p:txBody>
      </p:sp>
      <p:sp>
        <p:nvSpPr>
          <p:cNvPr id="29700" name="WordArt 3"/>
          <p:cNvSpPr>
            <a:spLocks noChangeArrowheads="1" noChangeShapeType="1" noTextEdit="1"/>
          </p:cNvSpPr>
          <p:nvPr/>
        </p:nvSpPr>
        <p:spPr bwMode="auto">
          <a:xfrm>
            <a:off x="1066800" y="685800"/>
            <a:ext cx="67913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>
                <a:ln w="12700">
                  <a:solidFill>
                    <a:srgbClr val="3333CC"/>
                  </a:solidFill>
                  <a:miter lim="800000"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Aspek Perilaku yang Diukur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6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768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76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768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768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768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768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768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768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165</Words>
  <Application>Microsoft Office PowerPoint</Application>
  <PresentationFormat>On-screen Show (4:3)</PresentationFormat>
  <Paragraphs>63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PERTEMUAN 2</vt:lpstr>
      <vt:lpstr>Mahasiswa dapat menjelaskan kembali:</vt:lpstr>
      <vt:lpstr>Pengukuran</vt:lpstr>
      <vt:lpstr>Penilaian</vt:lpstr>
      <vt:lpstr>Evaluasi</vt:lpstr>
      <vt:lpstr>Slide 6</vt:lpstr>
      <vt:lpstr>Slide 7</vt:lpstr>
      <vt:lpstr>Slide 8</vt:lpstr>
    </vt:vector>
  </TitlesOfParts>
  <Company>DELLNBX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</dc:title>
  <dc:creator>supriatna</dc:creator>
  <cp:lastModifiedBy>supriatna</cp:lastModifiedBy>
  <cp:revision>2</cp:revision>
  <dcterms:created xsi:type="dcterms:W3CDTF">2016-05-04T14:14:58Z</dcterms:created>
  <dcterms:modified xsi:type="dcterms:W3CDTF">2016-05-05T12:25:44Z</dcterms:modified>
</cp:coreProperties>
</file>