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EE3C0-EE2F-48ED-B479-86A35468BA3F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7EAB-B39C-4B78-972C-8284510A0CD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EE3C0-EE2F-48ED-B479-86A35468BA3F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7EAB-B39C-4B78-972C-8284510A0CD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EE3C0-EE2F-48ED-B479-86A35468BA3F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7EAB-B39C-4B78-972C-8284510A0CD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EE3C0-EE2F-48ED-B479-86A35468BA3F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7EAB-B39C-4B78-972C-8284510A0CD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EE3C0-EE2F-48ED-B479-86A35468BA3F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7EAB-B39C-4B78-972C-8284510A0CD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EE3C0-EE2F-48ED-B479-86A35468BA3F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7EAB-B39C-4B78-972C-8284510A0CD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EE3C0-EE2F-48ED-B479-86A35468BA3F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7EAB-B39C-4B78-972C-8284510A0CD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EE3C0-EE2F-48ED-B479-86A35468BA3F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7EAB-B39C-4B78-972C-8284510A0CD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EE3C0-EE2F-48ED-B479-86A35468BA3F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7EAB-B39C-4B78-972C-8284510A0CD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EE3C0-EE2F-48ED-B479-86A35468BA3F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7EAB-B39C-4B78-972C-8284510A0CD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EE3C0-EE2F-48ED-B479-86A35468BA3F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7EAB-B39C-4B78-972C-8284510A0CD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EE3C0-EE2F-48ED-B479-86A35468BA3F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87EAB-B39C-4B78-972C-8284510A0CD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296143"/>
          </a:xfrm>
        </p:spPr>
        <p:txBody>
          <a:bodyPr/>
          <a:lstStyle/>
          <a:p>
            <a:r>
              <a:rPr lang="id-ID" dirty="0" smtClean="0"/>
              <a:t>PERTEMUAN 3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564904"/>
            <a:ext cx="7632848" cy="3073896"/>
          </a:xfrm>
        </p:spPr>
        <p:txBody>
          <a:bodyPr/>
          <a:lstStyle/>
          <a:p>
            <a:pPr marL="1371600" lvl="2" indent="-457200"/>
            <a:r>
              <a:rPr lang="id-ID" sz="3600" dirty="0" smtClean="0">
                <a:solidFill>
                  <a:schemeClr val="tx1"/>
                </a:solidFill>
              </a:rPr>
              <a:t>	T</a:t>
            </a:r>
            <a:r>
              <a:rPr lang="fi-FI" sz="3600" dirty="0" smtClean="0">
                <a:solidFill>
                  <a:schemeClr val="tx1"/>
                </a:solidFill>
              </a:rPr>
              <a:t>ingkat kesukaran</a:t>
            </a:r>
            <a:r>
              <a:rPr lang="id-ID" sz="3600" smtClean="0">
                <a:solidFill>
                  <a:schemeClr val="tx1"/>
                </a:solidFill>
              </a:rPr>
              <a:t>, D</a:t>
            </a:r>
            <a:r>
              <a:rPr lang="en-US" sz="3600" dirty="0" err="1" smtClean="0">
                <a:solidFill>
                  <a:schemeClr val="tx1"/>
                </a:solidFill>
              </a:rPr>
              <a:t>aya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beda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id-ID" sz="3600" dirty="0" smtClean="0">
                <a:solidFill>
                  <a:schemeClr val="tx1"/>
                </a:solidFill>
              </a:rPr>
              <a:t>dan T</a:t>
            </a:r>
            <a:r>
              <a:rPr lang="fi-FI" sz="3600" dirty="0" smtClean="0">
                <a:solidFill>
                  <a:schemeClr val="tx1"/>
                </a:solidFill>
              </a:rPr>
              <a:t>ingkat penerkaan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Aspek</a:t>
            </a:r>
            <a:r>
              <a:rPr lang="en-US" dirty="0" smtClean="0"/>
              <a:t> yang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butir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butir</a:t>
            </a:r>
            <a:r>
              <a:rPr lang="en-US" dirty="0" smtClean="0"/>
              <a:t> </a:t>
            </a:r>
            <a:r>
              <a:rPr lang="en-US" dirty="0" err="1" smtClean="0"/>
              <a:t>ditelaah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: 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dirty="0" smtClean="0"/>
              <a:t>Tingkat </a:t>
            </a:r>
            <a:r>
              <a:rPr lang="en-US" dirty="0" err="1" smtClean="0"/>
              <a:t>kesukaran</a:t>
            </a:r>
            <a:r>
              <a:rPr lang="en-US" dirty="0" smtClean="0"/>
              <a:t> </a:t>
            </a:r>
            <a:r>
              <a:rPr lang="en-US" dirty="0" err="1" smtClean="0"/>
              <a:t>butir</a:t>
            </a: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pembeda</a:t>
            </a:r>
            <a:r>
              <a:rPr lang="en-US" dirty="0" smtClean="0"/>
              <a:t> </a:t>
            </a:r>
            <a:r>
              <a:rPr lang="en-US" dirty="0" err="1" smtClean="0"/>
              <a:t>butir</a:t>
            </a: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dirty="0" err="1" smtClean="0"/>
              <a:t>Penyebaran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jawabannya</a:t>
            </a:r>
            <a:r>
              <a:rPr lang="en-US" dirty="0" smtClean="0"/>
              <a:t> (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obyektif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1. Tingkat </a:t>
            </a: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Kesukaran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(TK) 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925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.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kesukaran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dunyatakan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yang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berkisar</a:t>
            </a:r>
            <a:r>
              <a:rPr lang="en-US" dirty="0" smtClean="0"/>
              <a:t> 0,00 – 1,00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kesukaran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,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Perhitungan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indeks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tingkat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kesukaran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graphicFrame>
        <p:nvGraphicFramePr>
          <p:cNvPr id="1026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295400" y="2438400"/>
          <a:ext cx="6172200" cy="569913"/>
        </p:xfrm>
        <a:graphic>
          <a:graphicData uri="http://schemas.openxmlformats.org/presentationml/2006/ole">
            <p:oleObj spid="_x0000_s1026" name="Equation" r:id="rId3" imgW="4483080" imgH="419040" progId="Equation.3">
              <p:embed/>
            </p:oleObj>
          </a:graphicData>
        </a:graphic>
      </p:graphicFrame>
      <p:sp>
        <p:nvSpPr>
          <p:cNvPr id="1030" name="TextBox 4"/>
          <p:cNvSpPr txBox="1">
            <a:spLocks noChangeArrowheads="1"/>
          </p:cNvSpPr>
          <p:nvPr/>
        </p:nvSpPr>
        <p:spPr bwMode="auto">
          <a:xfrm>
            <a:off x="381000" y="1752600"/>
            <a:ext cx="701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Rumus mencari TK pada soal obyektif</a:t>
            </a:r>
          </a:p>
        </p:txBody>
      </p:sp>
      <p:sp>
        <p:nvSpPr>
          <p:cNvPr id="1031" name="TextBox 5"/>
          <p:cNvSpPr txBox="1">
            <a:spLocks noChangeArrowheads="1"/>
          </p:cNvSpPr>
          <p:nvPr/>
        </p:nvSpPr>
        <p:spPr bwMode="auto">
          <a:xfrm>
            <a:off x="381000" y="3276600"/>
            <a:ext cx="701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Rumus mencari TK pada soal uraian </a:t>
            </a: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295400" y="3886200"/>
          <a:ext cx="5365750" cy="847725"/>
        </p:xfrm>
        <a:graphic>
          <a:graphicData uri="http://schemas.openxmlformats.org/presentationml/2006/ole">
            <p:oleObj spid="_x0000_s1027" name="Equation" r:id="rId4" imgW="2654280" imgH="41904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28600" y="4876800"/>
          <a:ext cx="8610600" cy="685800"/>
        </p:xfrm>
        <a:graphic>
          <a:graphicData uri="http://schemas.openxmlformats.org/presentationml/2006/ole">
            <p:oleObj spid="_x0000_s1028" name="Equation" r:id="rId5" imgW="560052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Sebagai pedoman umum, klasifikasi tingkat kesukaran soal dapat dicontohkan sebagai berikut 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0,00 – 0,30 	soal tergolong sukar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0,31 – 0,70	soal tergolong sedang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0,71 – 1,00	soal tergolong mudah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Tingkat Kesukaran butir soal memiliki 2 (dua) kegunaan, yaitu kegunaan bagi guru dan kegunaan bagi pengujian dan pengajaran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2. </a:t>
            </a: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Daya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Pembeda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(DP)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700" dirty="0" err="1" smtClean="0"/>
              <a:t>Adalah</a:t>
            </a:r>
            <a:r>
              <a:rPr lang="en-US" sz="2700" dirty="0" smtClean="0"/>
              <a:t> </a:t>
            </a:r>
            <a:r>
              <a:rPr lang="en-US" sz="2700" dirty="0" err="1" smtClean="0"/>
              <a:t>kemampuan</a:t>
            </a:r>
            <a:r>
              <a:rPr lang="en-US" sz="2700" dirty="0" smtClean="0"/>
              <a:t> </a:t>
            </a:r>
            <a:r>
              <a:rPr lang="en-US" sz="2700" dirty="0" err="1" smtClean="0"/>
              <a:t>suatu</a:t>
            </a:r>
            <a:r>
              <a:rPr lang="en-US" sz="2700" dirty="0" smtClean="0"/>
              <a:t> </a:t>
            </a:r>
            <a:r>
              <a:rPr lang="en-US" sz="2700" dirty="0" err="1" smtClean="0"/>
              <a:t>butir</a:t>
            </a:r>
            <a:r>
              <a:rPr lang="en-US" sz="2700" dirty="0" smtClean="0"/>
              <a:t> </a:t>
            </a:r>
            <a:r>
              <a:rPr lang="en-US" sz="2700" dirty="0" err="1" smtClean="0"/>
              <a:t>dapat</a:t>
            </a:r>
            <a:r>
              <a:rPr lang="en-US" sz="2700" dirty="0" smtClean="0"/>
              <a:t> </a:t>
            </a:r>
            <a:r>
              <a:rPr lang="en-US" sz="2700" dirty="0" err="1" smtClean="0"/>
              <a:t>membedakan</a:t>
            </a:r>
            <a:r>
              <a:rPr lang="en-US" sz="2700" dirty="0" smtClean="0"/>
              <a:t> </a:t>
            </a:r>
            <a:r>
              <a:rPr lang="en-US" sz="2700" dirty="0" err="1" smtClean="0"/>
              <a:t>antara</a:t>
            </a:r>
            <a:r>
              <a:rPr lang="en-US" sz="2700" dirty="0" smtClean="0"/>
              <a:t> </a:t>
            </a:r>
            <a:r>
              <a:rPr lang="en-US" sz="2700" dirty="0" err="1" smtClean="0"/>
              <a:t>siswa</a:t>
            </a:r>
            <a:r>
              <a:rPr lang="en-US" sz="2700" dirty="0" smtClean="0"/>
              <a:t> yang </a:t>
            </a:r>
            <a:r>
              <a:rPr lang="en-US" sz="2700" dirty="0" err="1" smtClean="0"/>
              <a:t>telah</a:t>
            </a:r>
            <a:r>
              <a:rPr lang="en-US" sz="2700" dirty="0" smtClean="0"/>
              <a:t> </a:t>
            </a:r>
            <a:r>
              <a:rPr lang="en-US" sz="2700" dirty="0" err="1" smtClean="0"/>
              <a:t>menguasai</a:t>
            </a:r>
            <a:r>
              <a:rPr lang="en-US" sz="2700" dirty="0" smtClean="0"/>
              <a:t> </a:t>
            </a:r>
            <a:r>
              <a:rPr lang="en-US" sz="2700" dirty="0" err="1" smtClean="0"/>
              <a:t>materi</a:t>
            </a:r>
            <a:r>
              <a:rPr lang="en-US" sz="2700" dirty="0" smtClean="0"/>
              <a:t> yang </a:t>
            </a:r>
            <a:r>
              <a:rPr lang="en-US" sz="2700" dirty="0" err="1" smtClean="0"/>
              <a:t>ditanyakan</a:t>
            </a:r>
            <a:r>
              <a:rPr lang="en-US" sz="2700" dirty="0" smtClean="0"/>
              <a:t>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siswa</a:t>
            </a:r>
            <a:r>
              <a:rPr lang="en-US" sz="2700" dirty="0" smtClean="0"/>
              <a:t> yang </a:t>
            </a:r>
            <a:r>
              <a:rPr lang="en-US" sz="2700" dirty="0" err="1" smtClean="0"/>
              <a:t>tidak</a:t>
            </a:r>
            <a:r>
              <a:rPr lang="en-US" sz="2700" dirty="0" smtClean="0"/>
              <a:t>/</a:t>
            </a:r>
            <a:r>
              <a:rPr lang="en-US" sz="2700" dirty="0" err="1" smtClean="0"/>
              <a:t>kurang</a:t>
            </a:r>
            <a:r>
              <a:rPr lang="en-US" sz="2700" dirty="0" smtClean="0"/>
              <a:t>/</a:t>
            </a:r>
            <a:r>
              <a:rPr lang="en-US" sz="2700" dirty="0" err="1" smtClean="0"/>
              <a:t>belum</a:t>
            </a:r>
            <a:r>
              <a:rPr lang="en-US" sz="2700" dirty="0" smtClean="0"/>
              <a:t> </a:t>
            </a:r>
            <a:r>
              <a:rPr lang="en-US" sz="2700" dirty="0" err="1" smtClean="0"/>
              <a:t>menguasai</a:t>
            </a:r>
            <a:r>
              <a:rPr lang="en-US" sz="2700" dirty="0" smtClean="0"/>
              <a:t> </a:t>
            </a:r>
            <a:r>
              <a:rPr lang="en-US" sz="2700" dirty="0" err="1" smtClean="0"/>
              <a:t>materi</a:t>
            </a:r>
            <a:r>
              <a:rPr lang="en-US" sz="2700" dirty="0" smtClean="0"/>
              <a:t> yang </a:t>
            </a:r>
            <a:r>
              <a:rPr lang="en-US" sz="2700" dirty="0" err="1" smtClean="0"/>
              <a:t>ditanyakan</a:t>
            </a:r>
            <a:endParaRPr lang="en-US" sz="2700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700" dirty="0" err="1" smtClean="0"/>
              <a:t>Manfaat</a:t>
            </a:r>
            <a:r>
              <a:rPr lang="en-US" sz="2700" dirty="0" smtClean="0"/>
              <a:t> </a:t>
            </a:r>
            <a:r>
              <a:rPr lang="en-US" sz="2700" dirty="0" err="1"/>
              <a:t>D</a:t>
            </a:r>
            <a:r>
              <a:rPr lang="en-US" sz="2700" dirty="0" err="1" smtClean="0"/>
              <a:t>aya</a:t>
            </a:r>
            <a:r>
              <a:rPr lang="en-US" sz="2700" dirty="0" smtClean="0"/>
              <a:t> </a:t>
            </a:r>
            <a:r>
              <a:rPr lang="en-US" sz="2700" dirty="0" err="1" smtClean="0"/>
              <a:t>Pembeda</a:t>
            </a:r>
            <a:r>
              <a:rPr lang="en-US" sz="2700" dirty="0" smtClean="0"/>
              <a:t> (DP) </a:t>
            </a:r>
            <a:r>
              <a:rPr lang="en-US" sz="2700" dirty="0" err="1" smtClean="0"/>
              <a:t>adalah</a:t>
            </a:r>
            <a:r>
              <a:rPr lang="en-US" sz="2700" dirty="0" smtClean="0"/>
              <a:t> : 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2700" dirty="0" err="1" smtClean="0"/>
              <a:t>Untuk</a:t>
            </a:r>
            <a:r>
              <a:rPr lang="en-US" sz="2700" dirty="0" smtClean="0"/>
              <a:t> </a:t>
            </a:r>
            <a:r>
              <a:rPr lang="en-US" sz="2700" dirty="0" err="1" smtClean="0"/>
              <a:t>meningkatkan</a:t>
            </a:r>
            <a:r>
              <a:rPr lang="en-US" sz="2700" dirty="0" smtClean="0"/>
              <a:t> </a:t>
            </a:r>
            <a:r>
              <a:rPr lang="en-US" sz="2700" dirty="0" err="1" smtClean="0"/>
              <a:t>mutu</a:t>
            </a:r>
            <a:r>
              <a:rPr lang="en-US" sz="2700" dirty="0" smtClean="0"/>
              <a:t> </a:t>
            </a:r>
            <a:r>
              <a:rPr lang="en-US" sz="2700" dirty="0" err="1" smtClean="0"/>
              <a:t>setiap</a:t>
            </a:r>
            <a:r>
              <a:rPr lang="en-US" sz="2700" dirty="0" smtClean="0"/>
              <a:t> </a:t>
            </a:r>
            <a:r>
              <a:rPr lang="en-US" sz="2700" dirty="0" err="1" smtClean="0"/>
              <a:t>butir</a:t>
            </a:r>
            <a:r>
              <a:rPr lang="en-US" sz="2700" dirty="0" smtClean="0"/>
              <a:t> </a:t>
            </a:r>
            <a:r>
              <a:rPr lang="en-US" sz="2700" dirty="0" err="1" smtClean="0"/>
              <a:t>soal</a:t>
            </a:r>
            <a:r>
              <a:rPr lang="en-US" sz="2700" dirty="0" smtClean="0"/>
              <a:t> </a:t>
            </a:r>
            <a:r>
              <a:rPr lang="en-US" sz="2700" dirty="0" err="1" smtClean="0"/>
              <a:t>melalui</a:t>
            </a:r>
            <a:r>
              <a:rPr lang="en-US" sz="2700" dirty="0" smtClean="0"/>
              <a:t> data </a:t>
            </a:r>
            <a:r>
              <a:rPr lang="en-US" sz="2700" dirty="0" err="1" smtClean="0"/>
              <a:t>empiriknya</a:t>
            </a:r>
            <a:r>
              <a:rPr lang="en-US" sz="2700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2700" dirty="0" err="1" smtClean="0"/>
              <a:t>Untuk</a:t>
            </a:r>
            <a:r>
              <a:rPr lang="en-US" sz="2700" dirty="0" smtClean="0"/>
              <a:t> </a:t>
            </a:r>
            <a:r>
              <a:rPr lang="en-US" sz="2700" dirty="0" err="1" smtClean="0"/>
              <a:t>mengetahui</a:t>
            </a:r>
            <a:r>
              <a:rPr lang="en-US" sz="2700" dirty="0" smtClean="0"/>
              <a:t> </a:t>
            </a:r>
            <a:r>
              <a:rPr lang="en-US" sz="2700" dirty="0" err="1" smtClean="0"/>
              <a:t>seberapa</a:t>
            </a:r>
            <a:r>
              <a:rPr lang="en-US" sz="2700" dirty="0" smtClean="0"/>
              <a:t> </a:t>
            </a:r>
            <a:r>
              <a:rPr lang="en-US" sz="2700" dirty="0" err="1" smtClean="0"/>
              <a:t>jauh</a:t>
            </a:r>
            <a:r>
              <a:rPr lang="en-US" sz="2700" dirty="0" smtClean="0"/>
              <a:t> </a:t>
            </a:r>
            <a:r>
              <a:rPr lang="en-US" sz="2700" dirty="0" err="1" smtClean="0"/>
              <a:t>setiap</a:t>
            </a:r>
            <a:r>
              <a:rPr lang="en-US" sz="2700" dirty="0" smtClean="0"/>
              <a:t> </a:t>
            </a:r>
            <a:r>
              <a:rPr lang="en-US" sz="2700" dirty="0" err="1" smtClean="0"/>
              <a:t>butir</a:t>
            </a:r>
            <a:r>
              <a:rPr lang="en-US" sz="2700" dirty="0" smtClean="0"/>
              <a:t> </a:t>
            </a:r>
            <a:r>
              <a:rPr lang="en-US" sz="2700" dirty="0" err="1" smtClean="0"/>
              <a:t>dapat</a:t>
            </a:r>
            <a:r>
              <a:rPr lang="en-US" sz="2700" dirty="0" smtClean="0"/>
              <a:t> </a:t>
            </a:r>
            <a:r>
              <a:rPr lang="en-US" sz="2700" dirty="0" err="1" smtClean="0"/>
              <a:t>mendeteksi</a:t>
            </a:r>
            <a:r>
              <a:rPr lang="en-US" sz="2700" dirty="0" smtClean="0"/>
              <a:t>/</a:t>
            </a:r>
            <a:r>
              <a:rPr lang="en-US" sz="2700" dirty="0" err="1" smtClean="0"/>
              <a:t>membedakan</a:t>
            </a:r>
            <a:r>
              <a:rPr lang="en-US" sz="2700" dirty="0" smtClean="0"/>
              <a:t> </a:t>
            </a:r>
            <a:r>
              <a:rPr lang="en-US" sz="2700" dirty="0" err="1" smtClean="0"/>
              <a:t>kemampaun</a:t>
            </a:r>
            <a:r>
              <a:rPr lang="en-US" sz="2700" dirty="0" smtClean="0"/>
              <a:t> </a:t>
            </a:r>
            <a:r>
              <a:rPr lang="en-US" sz="2700" dirty="0" err="1" smtClean="0"/>
              <a:t>siswa</a:t>
            </a:r>
            <a:r>
              <a:rPr lang="en-US" sz="2700" dirty="0" smtClean="0"/>
              <a:t> </a:t>
            </a:r>
            <a:endParaRPr lang="en-US" sz="27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Indeks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Daya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Pembeda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Indeks DP biasanya dinyatakan dalam bentuk proporsi.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Semakin tinggi indeks DP berarti semakin mampu soal yang bersangkutan membedakan siswa yang telah memahami materi dengan siswa yang belum memahami materi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Indeks daya pembeda berkisar antara -1,00 sampai dengan 1,00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Semakin tinggi DP suatu soal, maka semakin baik/kual saol itu.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Jika DP negatif (&lt;0) berarti lebih banyak kelompok bawah (siswa yang tidak memahami materi) menjawab benar soal dibanding dengan kelompok atas (siswa yang memahami materi yang diajarkan guru)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Rumus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Mencari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DP 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graphicFrame>
        <p:nvGraphicFramePr>
          <p:cNvPr id="2050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520825" y="2057400"/>
          <a:ext cx="1828800" cy="1106488"/>
        </p:xfrm>
        <a:graphic>
          <a:graphicData uri="http://schemas.openxmlformats.org/presentationml/2006/ole">
            <p:oleObj spid="_x0000_s2050" name="Equation" r:id="rId3" imgW="965160" imgH="583920" progId="Equation.3">
              <p:embed/>
            </p:oleObj>
          </a:graphicData>
        </a:graphic>
      </p:graphicFrame>
      <p:sp>
        <p:nvSpPr>
          <p:cNvPr id="2056" name="TextBox 4"/>
          <p:cNvSpPr txBox="1">
            <a:spLocks noChangeArrowheads="1"/>
          </p:cNvSpPr>
          <p:nvPr/>
        </p:nvSpPr>
        <p:spPr bwMode="auto">
          <a:xfrm>
            <a:off x="381000" y="1524000"/>
            <a:ext cx="6705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Rumus mencari daya pembeda soal bentuk pilihan ganda </a:t>
            </a:r>
          </a:p>
        </p:txBody>
      </p:sp>
      <p:sp>
        <p:nvSpPr>
          <p:cNvPr id="2057" name="TextBox 5"/>
          <p:cNvSpPr txBox="1">
            <a:spLocks noChangeArrowheads="1"/>
          </p:cNvSpPr>
          <p:nvPr/>
        </p:nvSpPr>
        <p:spPr bwMode="auto">
          <a:xfrm>
            <a:off x="4038600" y="22098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Atau 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800600" y="2032000"/>
          <a:ext cx="2286000" cy="787400"/>
        </p:xfrm>
        <a:graphic>
          <a:graphicData uri="http://schemas.openxmlformats.org/presentationml/2006/ole">
            <p:oleObj spid="_x0000_s2051" name="Equation" r:id="rId4" imgW="1143000" imgH="393480" progId="Equation.3">
              <p:embed/>
            </p:oleObj>
          </a:graphicData>
        </a:graphic>
      </p:graphicFrame>
      <p:sp>
        <p:nvSpPr>
          <p:cNvPr id="2058" name="TextBox 7"/>
          <p:cNvSpPr txBox="1">
            <a:spLocks noChangeArrowheads="1"/>
          </p:cNvSpPr>
          <p:nvPr/>
        </p:nvSpPr>
        <p:spPr bwMode="auto">
          <a:xfrm>
            <a:off x="304800" y="3276600"/>
            <a:ext cx="7924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Disamping rumus tersebut, untuk mengetahui daya pembeda soal bentuk pilihan ganda dapat dipergunakan rumus korelasi point biseral ( r pbis) dan korelasi biseral (r bis), sebagai berikut : </a:t>
            </a: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57200" y="4495800"/>
          <a:ext cx="2565400" cy="838200"/>
        </p:xfrm>
        <a:graphic>
          <a:graphicData uri="http://schemas.openxmlformats.org/presentationml/2006/ole">
            <p:oleObj spid="_x0000_s2052" name="Equation" r:id="rId5" imgW="1282680" imgH="419040" progId="Equation.3">
              <p:embed/>
            </p:oleObj>
          </a:graphicData>
        </a:graphic>
      </p:graphicFrame>
      <p:sp>
        <p:nvSpPr>
          <p:cNvPr id="2059" name="TextBox 9"/>
          <p:cNvSpPr txBox="1">
            <a:spLocks noChangeArrowheads="1"/>
          </p:cNvSpPr>
          <p:nvPr/>
        </p:nvSpPr>
        <p:spPr bwMode="auto">
          <a:xfrm>
            <a:off x="3352800" y="47244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Atau </a:t>
            </a: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4311650" y="3187700"/>
          <a:ext cx="520700" cy="482600"/>
        </p:xfrm>
        <a:graphic>
          <a:graphicData uri="http://schemas.openxmlformats.org/presentationml/2006/ole">
            <p:oleObj spid="_x0000_s2053" name="Equation" r:id="rId6" imgW="520560" imgH="48240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4191000" y="4495800"/>
          <a:ext cx="3657600" cy="1004888"/>
        </p:xfrm>
        <a:graphic>
          <a:graphicData uri="http://schemas.openxmlformats.org/presentationml/2006/ole">
            <p:oleObj spid="_x0000_s2054" name="Equation" r:id="rId7" imgW="166356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Rumus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daya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pembeda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soal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bentuk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uraian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graphicFrame>
        <p:nvGraphicFramePr>
          <p:cNvPr id="307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600200" y="1828800"/>
          <a:ext cx="6096000" cy="741363"/>
        </p:xfrm>
        <a:graphic>
          <a:graphicData uri="http://schemas.openxmlformats.org/presentationml/2006/ole">
            <p:oleObj spid="_x0000_s3074" name="Equation" r:id="rId3" imgW="3238200" imgH="393480" progId="Equation.3">
              <p:embed/>
            </p:oleObj>
          </a:graphicData>
        </a:graphic>
      </p:graphicFrame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457200" y="2743200"/>
            <a:ext cx="74676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DP dapat menggambar tingkat kemampuan soal dalam membedakan antar siswa yang dudah memahami materi yang diujikan dengan siswa yang belum/tidak memahami materi yang diujikan. Adapun kalasifikasinya adalah sebagai berikut : </a:t>
            </a:r>
          </a:p>
          <a:p>
            <a:r>
              <a:rPr lang="en-US"/>
              <a:t>0,40 – 1,00	soal diterima/baik</a:t>
            </a:r>
          </a:p>
          <a:p>
            <a:r>
              <a:rPr lang="en-US"/>
              <a:t>0,30 – 0,39	soal diterima tetapi perlu diperbaiki</a:t>
            </a:r>
          </a:p>
          <a:p>
            <a:r>
              <a:rPr lang="en-US"/>
              <a:t>0,20 – 0,29 	soal diperbaiki </a:t>
            </a:r>
          </a:p>
          <a:p>
            <a:r>
              <a:rPr lang="en-US"/>
              <a:t>0,00 – 0,19	soal tidak dipakai/dibuangg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3. </a:t>
            </a: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Penyebaran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distribusi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) </a:t>
            </a: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jawaban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Penyebaran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penelaahan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.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(</a:t>
            </a:r>
            <a:r>
              <a:rPr lang="en-US" dirty="0" err="1" smtClean="0"/>
              <a:t>pengecoh</a:t>
            </a:r>
            <a:r>
              <a:rPr lang="en-US" dirty="0" smtClean="0"/>
              <a:t>) </a:t>
            </a:r>
            <a:r>
              <a:rPr lang="en-US" dirty="0" err="1" smtClean="0"/>
              <a:t>dapatv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pengecoh</a:t>
            </a:r>
            <a:r>
              <a:rPr lang="en-US" dirty="0" smtClean="0"/>
              <a:t> : 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lphaLcPeriod"/>
              <a:defRPr/>
            </a:pPr>
            <a:r>
              <a:rPr lang="en-US" dirty="0" smtClean="0"/>
              <a:t>Paling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5 %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/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lphaLcPeriod"/>
              <a:defRPr/>
            </a:pP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paham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296143"/>
          </a:xfrm>
        </p:spPr>
        <p:txBody>
          <a:bodyPr/>
          <a:lstStyle/>
          <a:p>
            <a:r>
              <a:rPr lang="id-ID" dirty="0" smtClean="0"/>
              <a:t>Mahasiswa dapat menerapkan: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916832"/>
            <a:ext cx="6944816" cy="3721968"/>
          </a:xfrm>
        </p:spPr>
        <p:txBody>
          <a:bodyPr/>
          <a:lstStyle/>
          <a:p>
            <a:pPr marL="1371600" lvl="2" indent="-457200" algn="l">
              <a:buFont typeface="+mj-lt"/>
              <a:buAutoNum type="arabicPeriod"/>
            </a:pPr>
            <a:r>
              <a:rPr lang="id-ID" sz="3600" dirty="0" smtClean="0">
                <a:solidFill>
                  <a:schemeClr val="tx1"/>
                </a:solidFill>
              </a:rPr>
              <a:t>T</a:t>
            </a:r>
            <a:r>
              <a:rPr lang="fi-FI" sz="3600" dirty="0">
                <a:solidFill>
                  <a:schemeClr val="tx1"/>
                </a:solidFill>
              </a:rPr>
              <a:t>ingkat kesukaran suatu alat </a:t>
            </a:r>
            <a:r>
              <a:rPr lang="fi-FI" sz="3600" dirty="0" smtClean="0">
                <a:solidFill>
                  <a:schemeClr val="tx1"/>
                </a:solidFill>
              </a:rPr>
              <a:t>penilaian</a:t>
            </a:r>
            <a:endParaRPr lang="id-ID" sz="3600" dirty="0" smtClean="0">
              <a:solidFill>
                <a:schemeClr val="tx1"/>
              </a:solidFill>
            </a:endParaRPr>
          </a:p>
          <a:p>
            <a:pPr marL="1371600" lvl="2" indent="-457200" algn="l">
              <a:buFont typeface="+mj-lt"/>
              <a:buAutoNum type="arabicPeriod"/>
            </a:pPr>
            <a:r>
              <a:rPr lang="id-ID" sz="3600" dirty="0" smtClean="0">
                <a:solidFill>
                  <a:schemeClr val="tx1"/>
                </a:solidFill>
              </a:rPr>
              <a:t>D</a:t>
            </a:r>
            <a:r>
              <a:rPr lang="en-US" sz="3600" dirty="0" err="1">
                <a:solidFill>
                  <a:schemeClr val="tx1"/>
                </a:solidFill>
              </a:rPr>
              <a:t>aya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beda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suatu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alat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penilaian</a:t>
            </a:r>
            <a:endParaRPr lang="id-ID" sz="3600" dirty="0" smtClean="0">
              <a:solidFill>
                <a:schemeClr val="tx1"/>
              </a:solidFill>
            </a:endParaRPr>
          </a:p>
          <a:p>
            <a:pPr marL="1371600" lvl="2" indent="-457200" algn="l">
              <a:buFont typeface="+mj-lt"/>
              <a:buAutoNum type="arabicPeriod"/>
            </a:pPr>
            <a:r>
              <a:rPr lang="id-ID" sz="3600" dirty="0" smtClean="0">
                <a:solidFill>
                  <a:schemeClr val="tx1"/>
                </a:solidFill>
              </a:rPr>
              <a:t>T</a:t>
            </a:r>
            <a:r>
              <a:rPr lang="fi-FI" sz="3600" dirty="0">
                <a:solidFill>
                  <a:schemeClr val="tx1"/>
                </a:solidFill>
              </a:rPr>
              <a:t>ingkat penerkaan suatu alat penilaian</a:t>
            </a:r>
            <a:endParaRPr lang="id-ID" sz="3600" dirty="0">
              <a:solidFill>
                <a:schemeClr val="tx1"/>
              </a:solidFill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PENGERTIAN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Analisis Soal </a:t>
            </a:r>
            <a:r>
              <a:rPr lang="id-ID" sz="2400" smtClean="0"/>
              <a:t>dilakukan untuk mengetahui berfungsi tidaknya sebuah soal </a:t>
            </a:r>
            <a:r>
              <a:rPr lang="en-US" sz="240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Kegiatan ini bertujuan untuk membantu meningkatkan tes melalui revisi atau membuang soal yang tidak efektif, serta untuk mengatahui secara diagnostik apakah </a:t>
            </a:r>
            <a:r>
              <a:rPr lang="id-ID" sz="2400" smtClean="0"/>
              <a:t>peserta didik </a:t>
            </a:r>
            <a:r>
              <a:rPr lang="en-US" sz="2400" smtClean="0"/>
              <a:t> sudah/belum memahami materi yang telah diajarkan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Jadi, tujuan utama analisis butir soal dalam sebuah tes adalah untuk mengidentifikasi kekurangan-kekurangan dalam tes atau dalam pembelajaran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800" smtClean="0"/>
              <a:t>Sehingga dapat disimpulkan bahwa kegunaan analisis butir soal adalah :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smtClean="0"/>
              <a:t>Untuk menentukan soal-soal yang cacat atau tidak berfungsi penggunaannya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smtClean="0"/>
              <a:t>Untuk meningkatkan butir soal melalui tiga komponen analisis yaitu tingkat kesukaran, daya pembeda, dan pengecoh soal,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CARA ANALISIS BUTIR SOAL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mtClean="0"/>
              <a:t>Analisis butir soal dapat dilaksanakan dengan 2 (dua) cara yaitu :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Analisis butir soal secara kualitatif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Analisis butir soal secara kuantitatif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ANALISIS BUTIR SOAL SECARA KUALITATIF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Pada prinsipnya analisis soal secara kualitatif dilaksanakan berdasarkan kaidah penulisan soalnya (tes tertulis, perbuatan, dan sikap). Penelaahan ini biasanya dilakukan sebelum soal diujikan/digunakan</a:t>
            </a:r>
          </a:p>
          <a:p>
            <a:pPr eaLnBrk="1" hangingPunct="1">
              <a:buFontTx/>
              <a:buNone/>
            </a:pPr>
            <a:r>
              <a:rPr lang="en-US" sz="2800" smtClean="0"/>
              <a:t>Aspek yang diperhatikan didalam penelaahan secara kualitatif adalah setiap soal ditelaah dari segi, materi, konstruksi, bahasa/budaya, dan kunci jawaban/pedoman penskorannya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TEKNIK ANALISIS SECARA KUALITATIF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lnSpcReduction="10000"/>
          </a:bodyPr>
          <a:lstStyle/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 err="1"/>
              <a:t>Teknik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dipergunakan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2, </a:t>
            </a:r>
            <a:r>
              <a:rPr lang="en-US" sz="2400" dirty="0" err="1"/>
              <a:t>yaitu</a:t>
            </a:r>
            <a:r>
              <a:rPr lang="en-US" sz="2400" dirty="0"/>
              <a:t> : 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 err="1"/>
              <a:t>Teknik</a:t>
            </a:r>
            <a:r>
              <a:rPr lang="en-US" sz="2400" dirty="0"/>
              <a:t> moderator</a:t>
            </a:r>
            <a:br>
              <a:rPr lang="en-US" sz="2400" dirty="0"/>
            </a:b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berdiskusi</a:t>
            </a:r>
            <a:r>
              <a:rPr lang="en-US" sz="2400" dirty="0"/>
              <a:t> yang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dalamnya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orang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penengah</a:t>
            </a:r>
            <a:r>
              <a:rPr lang="en-US" sz="2400" dirty="0"/>
              <a:t>/</a:t>
            </a:r>
            <a:r>
              <a:rPr lang="en-US" sz="2400" dirty="0" err="1"/>
              <a:t>wasitnya</a:t>
            </a:r>
            <a:r>
              <a:rPr lang="en-US" sz="2400" dirty="0"/>
              <a:t>.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 err="1"/>
              <a:t>Teknik</a:t>
            </a:r>
            <a:r>
              <a:rPr lang="en-US" sz="2400" dirty="0"/>
              <a:t> Panel 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/>
              <a:t>	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memvalidasi</a:t>
            </a:r>
            <a:r>
              <a:rPr lang="en-US" sz="2400" dirty="0"/>
              <a:t> </a:t>
            </a:r>
            <a:r>
              <a:rPr lang="en-US" sz="2400" dirty="0" err="1"/>
              <a:t>butir</a:t>
            </a:r>
            <a:r>
              <a:rPr lang="en-US" sz="2400" dirty="0"/>
              <a:t> </a:t>
            </a:r>
            <a:r>
              <a:rPr lang="en-US" sz="2400" dirty="0" err="1"/>
              <a:t>soal</a:t>
            </a:r>
            <a:r>
              <a:rPr lang="en-US" sz="2400" dirty="0"/>
              <a:t> yang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butir</a:t>
            </a:r>
            <a:r>
              <a:rPr lang="en-US" sz="2400" dirty="0"/>
              <a:t> </a:t>
            </a:r>
            <a:r>
              <a:rPr lang="en-US" sz="2400" dirty="0" err="1"/>
              <a:t>soalnya</a:t>
            </a:r>
            <a:r>
              <a:rPr lang="en-US" sz="2400" dirty="0"/>
              <a:t> </a:t>
            </a:r>
            <a:r>
              <a:rPr lang="en-US" sz="2400" dirty="0" err="1"/>
              <a:t>ditelaah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kaidah</a:t>
            </a:r>
            <a:r>
              <a:rPr lang="en-US" sz="2400" dirty="0"/>
              <a:t> </a:t>
            </a:r>
            <a:r>
              <a:rPr lang="en-US" sz="2400" dirty="0" err="1"/>
              <a:t>penilisan</a:t>
            </a:r>
            <a:r>
              <a:rPr lang="en-US" sz="2400" dirty="0"/>
              <a:t> </a:t>
            </a:r>
            <a:r>
              <a:rPr lang="en-US" sz="2400" dirty="0" err="1"/>
              <a:t>butir</a:t>
            </a:r>
            <a:r>
              <a:rPr lang="en-US" sz="2400" dirty="0"/>
              <a:t> </a:t>
            </a:r>
            <a:r>
              <a:rPr lang="en-US" sz="2400" dirty="0" err="1"/>
              <a:t>soalnya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ditelaah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segi</a:t>
            </a:r>
            <a:r>
              <a:rPr lang="en-US" sz="2400" dirty="0"/>
              <a:t> </a:t>
            </a:r>
            <a:r>
              <a:rPr lang="en-US" sz="2400" dirty="0" err="1"/>
              <a:t>materi</a:t>
            </a:r>
            <a:r>
              <a:rPr lang="en-US" sz="2400" dirty="0"/>
              <a:t>, </a:t>
            </a:r>
            <a:r>
              <a:rPr lang="en-US" sz="2400" dirty="0" err="1"/>
              <a:t>konstruksi</a:t>
            </a:r>
            <a:r>
              <a:rPr lang="en-US" sz="2400" dirty="0"/>
              <a:t>, </a:t>
            </a:r>
            <a:r>
              <a:rPr lang="en-US" sz="2400" dirty="0" err="1"/>
              <a:t>bahasa</a:t>
            </a:r>
            <a:r>
              <a:rPr lang="en-US" sz="2400" dirty="0"/>
              <a:t>/</a:t>
            </a:r>
            <a:r>
              <a:rPr lang="en-US" sz="2400" dirty="0" err="1"/>
              <a:t>budaya</a:t>
            </a:r>
            <a:r>
              <a:rPr lang="en-US" sz="2400" dirty="0"/>
              <a:t>, </a:t>
            </a:r>
            <a:r>
              <a:rPr lang="en-US" sz="2400" dirty="0" err="1"/>
              <a:t>kebenaran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jawaban</a:t>
            </a:r>
            <a:r>
              <a:rPr lang="en-US" sz="2400" dirty="0"/>
              <a:t>/</a:t>
            </a:r>
            <a:r>
              <a:rPr lang="en-US" sz="2400" dirty="0" err="1"/>
              <a:t>pedoman</a:t>
            </a:r>
            <a:r>
              <a:rPr lang="en-US" sz="2400" dirty="0"/>
              <a:t> </a:t>
            </a:r>
            <a:r>
              <a:rPr lang="en-US" sz="2400" dirty="0" err="1"/>
              <a:t>penskorannya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penelaah</a:t>
            </a:r>
            <a:r>
              <a:rPr lang="en-US" sz="24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ANALISIS BUTIR SOAL SECARA KUANTITATIF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penelaahan</a:t>
            </a:r>
            <a:r>
              <a:rPr lang="en-US" sz="2600" dirty="0" smtClean="0"/>
              <a:t> </a:t>
            </a:r>
            <a:r>
              <a:rPr lang="en-US" sz="2600" dirty="0" err="1" smtClean="0"/>
              <a:t>butir</a:t>
            </a:r>
            <a:r>
              <a:rPr lang="en-US" sz="2600" dirty="0" smtClean="0"/>
              <a:t> </a:t>
            </a:r>
            <a:r>
              <a:rPr lang="en-US" sz="2600" dirty="0" err="1" smtClean="0"/>
              <a:t>soal</a:t>
            </a:r>
            <a:r>
              <a:rPr lang="en-US" sz="2600" dirty="0" smtClean="0"/>
              <a:t> </a:t>
            </a:r>
            <a:r>
              <a:rPr lang="en-US" sz="2600" dirty="0" err="1" smtClean="0"/>
              <a:t>didsarkan</a:t>
            </a:r>
            <a:r>
              <a:rPr lang="en-US" sz="2600" dirty="0" smtClean="0"/>
              <a:t> pad data </a:t>
            </a:r>
            <a:r>
              <a:rPr lang="en-US" sz="2600" dirty="0" err="1" smtClean="0"/>
              <a:t>empirik</a:t>
            </a:r>
            <a:r>
              <a:rPr lang="en-US" sz="2600" dirty="0" smtClean="0"/>
              <a:t> </a:t>
            </a:r>
            <a:r>
              <a:rPr lang="en-US" sz="2600" dirty="0" err="1" smtClean="0"/>
              <a:t>dri</a:t>
            </a:r>
            <a:r>
              <a:rPr lang="en-US" sz="2600" dirty="0" smtClean="0"/>
              <a:t> </a:t>
            </a:r>
            <a:r>
              <a:rPr lang="en-US" sz="2600" dirty="0" err="1" smtClean="0"/>
              <a:t>butir</a:t>
            </a:r>
            <a:r>
              <a:rPr lang="en-US" sz="2600" dirty="0" smtClean="0"/>
              <a:t> </a:t>
            </a:r>
            <a:r>
              <a:rPr lang="en-US" sz="2600" dirty="0" err="1" smtClean="0"/>
              <a:t>soal</a:t>
            </a:r>
            <a:r>
              <a:rPr lang="en-US" sz="2600" dirty="0" smtClean="0"/>
              <a:t> yang </a:t>
            </a:r>
            <a:r>
              <a:rPr lang="en-US" sz="2600" dirty="0" err="1" smtClean="0"/>
              <a:t>bersangkutan</a:t>
            </a:r>
            <a:r>
              <a:rPr lang="en-US" sz="2600" dirty="0" smtClean="0"/>
              <a:t>. Data </a:t>
            </a:r>
            <a:r>
              <a:rPr lang="en-US" sz="2600" dirty="0" err="1" smtClean="0"/>
              <a:t>empirik</a:t>
            </a:r>
            <a:r>
              <a:rPr lang="en-US" sz="2600" dirty="0" smtClean="0"/>
              <a:t> </a:t>
            </a:r>
            <a:r>
              <a:rPr lang="en-US" sz="2600" dirty="0" err="1" smtClean="0"/>
              <a:t>ini</a:t>
            </a:r>
            <a:r>
              <a:rPr lang="en-US" sz="2600" dirty="0" smtClean="0"/>
              <a:t> </a:t>
            </a:r>
            <a:r>
              <a:rPr lang="en-US" sz="2600" dirty="0" err="1" smtClean="0"/>
              <a:t>diperoleh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siswa</a:t>
            </a:r>
            <a:r>
              <a:rPr lang="en-US" sz="2600" dirty="0" smtClean="0"/>
              <a:t> yang </a:t>
            </a:r>
            <a:r>
              <a:rPr lang="en-US" sz="2600" dirty="0" err="1" smtClean="0"/>
              <a:t>mengerjakan</a:t>
            </a:r>
            <a:r>
              <a:rPr lang="en-US" sz="2600" dirty="0" smtClean="0"/>
              <a:t> </a:t>
            </a:r>
            <a:r>
              <a:rPr lang="en-US" sz="2600" dirty="0" err="1" smtClean="0"/>
              <a:t>soal-soal</a:t>
            </a:r>
            <a:r>
              <a:rPr lang="en-US" sz="2600" dirty="0" smtClean="0"/>
              <a:t> </a:t>
            </a:r>
            <a:r>
              <a:rPr lang="en-US" sz="2600" dirty="0" err="1" smtClean="0"/>
              <a:t>itu</a:t>
            </a:r>
            <a:r>
              <a:rPr lang="en-US" sz="2600" dirty="0" smtClean="0"/>
              <a:t>.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err="1" smtClean="0"/>
              <a:t>Analisis</a:t>
            </a:r>
            <a:r>
              <a:rPr lang="en-US" sz="2600" dirty="0" smtClean="0"/>
              <a:t>/</a:t>
            </a:r>
            <a:r>
              <a:rPr lang="en-US" sz="2600" dirty="0" err="1" smtClean="0"/>
              <a:t>penelaahan</a:t>
            </a:r>
            <a:r>
              <a:rPr lang="en-US" sz="2600" dirty="0" smtClean="0"/>
              <a:t> </a:t>
            </a:r>
            <a:r>
              <a:rPr lang="en-US" sz="2600" dirty="0" err="1" smtClean="0"/>
              <a:t>soal</a:t>
            </a:r>
            <a:r>
              <a:rPr lang="en-US" sz="2600" dirty="0" smtClean="0"/>
              <a:t> </a:t>
            </a:r>
            <a:r>
              <a:rPr lang="en-US" sz="2600" dirty="0" err="1" smtClean="0"/>
              <a:t>secara</a:t>
            </a:r>
            <a:r>
              <a:rPr lang="en-US" sz="2600" dirty="0" smtClean="0"/>
              <a:t> </a:t>
            </a:r>
            <a:r>
              <a:rPr lang="en-US" sz="2600" dirty="0" err="1" smtClean="0"/>
              <a:t>kuantitatif</a:t>
            </a:r>
            <a:r>
              <a:rPr lang="en-US" sz="2600" dirty="0" smtClean="0"/>
              <a:t> </a:t>
            </a:r>
            <a:r>
              <a:rPr lang="en-US" sz="2600" dirty="0" err="1" smtClean="0"/>
              <a:t>ini</a:t>
            </a:r>
            <a:r>
              <a:rPr lang="en-US" sz="2600" dirty="0" smtClean="0"/>
              <a:t> </a:t>
            </a:r>
            <a:r>
              <a:rPr lang="en-US" sz="2600" dirty="0" err="1" smtClean="0"/>
              <a:t>dilakukan</a:t>
            </a:r>
            <a:r>
              <a:rPr lang="en-US" sz="2600" dirty="0" smtClean="0"/>
              <a:t> </a:t>
            </a:r>
            <a:r>
              <a:rPr lang="en-US" sz="2600" dirty="0" err="1" smtClean="0"/>
              <a:t>setelah</a:t>
            </a:r>
            <a:r>
              <a:rPr lang="en-US" sz="2600" dirty="0" smtClean="0"/>
              <a:t> </a:t>
            </a:r>
            <a:r>
              <a:rPr lang="en-US" sz="2600" dirty="0" err="1" smtClean="0"/>
              <a:t>soal</a:t>
            </a:r>
            <a:r>
              <a:rPr lang="en-US" sz="2600" dirty="0" smtClean="0"/>
              <a:t> </a:t>
            </a:r>
            <a:r>
              <a:rPr lang="en-US" sz="2600" dirty="0" err="1" smtClean="0"/>
              <a:t>diujikan</a:t>
            </a:r>
            <a:r>
              <a:rPr lang="en-US" sz="2600" dirty="0" smtClean="0"/>
              <a:t>.</a:t>
            </a:r>
            <a:endParaRPr lang="en-US" sz="2600" dirty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err="1" smtClean="0"/>
              <a:t>Ada</a:t>
            </a:r>
            <a:r>
              <a:rPr lang="en-US" sz="2600" dirty="0" smtClean="0"/>
              <a:t> 2 (</a:t>
            </a:r>
            <a:r>
              <a:rPr lang="en-US" sz="2600" dirty="0" err="1" smtClean="0"/>
              <a:t>dua</a:t>
            </a:r>
            <a:r>
              <a:rPr lang="en-US" sz="2600" dirty="0" smtClean="0"/>
              <a:t>) </a:t>
            </a:r>
            <a:r>
              <a:rPr lang="en-US" sz="2600" dirty="0" err="1" smtClean="0"/>
              <a:t>pendekatan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analisis</a:t>
            </a:r>
            <a:r>
              <a:rPr lang="en-US" sz="2600" dirty="0" smtClean="0"/>
              <a:t> </a:t>
            </a:r>
            <a:r>
              <a:rPr lang="en-US" sz="2600" dirty="0" err="1" smtClean="0"/>
              <a:t>kuatitatif</a:t>
            </a:r>
            <a:r>
              <a:rPr lang="en-US" sz="2600" dirty="0" smtClean="0"/>
              <a:t>, </a:t>
            </a:r>
            <a:r>
              <a:rPr lang="en-US" sz="2600" dirty="0" err="1" smtClean="0"/>
              <a:t>yaitu</a:t>
            </a:r>
            <a:r>
              <a:rPr lang="en-US" sz="2600" dirty="0" smtClean="0"/>
              <a:t> : 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2600" dirty="0" err="1" smtClean="0"/>
              <a:t>Pendektan</a:t>
            </a:r>
            <a:r>
              <a:rPr lang="en-US" sz="2600" dirty="0" smtClean="0"/>
              <a:t> </a:t>
            </a:r>
            <a:r>
              <a:rPr lang="en-US" sz="2600" dirty="0" err="1" smtClean="0"/>
              <a:t>secara</a:t>
            </a:r>
            <a:r>
              <a:rPr lang="en-US" sz="2600" dirty="0" smtClean="0"/>
              <a:t> </a:t>
            </a:r>
            <a:r>
              <a:rPr lang="en-US" sz="2600" dirty="0" err="1" smtClean="0"/>
              <a:t>klasikal</a:t>
            </a:r>
            <a:r>
              <a:rPr lang="en-US" sz="2600" dirty="0" smtClean="0"/>
              <a:t>/</a:t>
            </a:r>
            <a:r>
              <a:rPr lang="en-US" sz="2600" dirty="0" err="1" smtClean="0"/>
              <a:t>tradisional</a:t>
            </a:r>
            <a:r>
              <a:rPr lang="en-US" sz="2600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2600" dirty="0" smtClean="0"/>
              <a:t>Model </a:t>
            </a:r>
            <a:r>
              <a:rPr lang="en-US" sz="2600" dirty="0" err="1" smtClean="0"/>
              <a:t>respon</a:t>
            </a:r>
            <a:r>
              <a:rPr lang="en-US" sz="2600" dirty="0" smtClean="0"/>
              <a:t> </a:t>
            </a:r>
            <a:r>
              <a:rPr lang="en-US" sz="2600" dirty="0" err="1" smtClean="0"/>
              <a:t>butir</a:t>
            </a:r>
            <a:r>
              <a:rPr lang="en-US" sz="2600" dirty="0" smtClean="0"/>
              <a:t> </a:t>
            </a:r>
            <a:r>
              <a:rPr lang="en-US" sz="2600" dirty="0" err="1" smtClean="0"/>
              <a:t>soal</a:t>
            </a:r>
            <a:r>
              <a:rPr lang="en-US" sz="2600" dirty="0" smtClean="0"/>
              <a:t> (Item Response </a:t>
            </a:r>
            <a:r>
              <a:rPr lang="en-US" sz="2600" dirty="0" err="1" smtClean="0"/>
              <a:t>Modelling</a:t>
            </a:r>
            <a:r>
              <a:rPr lang="en-US" sz="2600" dirty="0" smtClean="0"/>
              <a:t>)  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Analisis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Butir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Soal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Secara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Klasik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penelaahan</a:t>
            </a:r>
            <a:r>
              <a:rPr lang="en-US" dirty="0" smtClean="0"/>
              <a:t> </a:t>
            </a:r>
            <a:r>
              <a:rPr lang="en-US" dirty="0" err="1" smtClean="0"/>
              <a:t>butir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butir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bbutir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jklasik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murah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, </a:t>
            </a:r>
            <a:r>
              <a:rPr lang="en-US" dirty="0" err="1" smtClean="0"/>
              <a:t>banyak</a:t>
            </a:r>
            <a:r>
              <a:rPr lang="en-US" dirty="0" smtClean="0"/>
              <a:t> program </a:t>
            </a:r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murah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menganalisisnya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745</Words>
  <Application>Microsoft Office PowerPoint</Application>
  <PresentationFormat>On-screen Show (4:3)</PresentationFormat>
  <Paragraphs>76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Microsoft Equation 3.0</vt:lpstr>
      <vt:lpstr>PERTEMUAN 3</vt:lpstr>
      <vt:lpstr>Mahasiswa dapat menerapkan:</vt:lpstr>
      <vt:lpstr>PENGERTIAN </vt:lpstr>
      <vt:lpstr>Slide 4</vt:lpstr>
      <vt:lpstr>CARA ANALISIS BUTIR SOAL </vt:lpstr>
      <vt:lpstr>ANALISIS BUTIR SOAL SECARA KUALITATIF</vt:lpstr>
      <vt:lpstr>TEKNIK ANALISIS SECARA KUALITATIF </vt:lpstr>
      <vt:lpstr>ANALISIS BUTIR SOAL SECARA KUANTITATIF </vt:lpstr>
      <vt:lpstr>Analisis Butir Soal Secara Klasik </vt:lpstr>
      <vt:lpstr>Slide 10</vt:lpstr>
      <vt:lpstr>1. Tingkat Kesukaran (TK) </vt:lpstr>
      <vt:lpstr>Perhitungan indeks tingkat kesukaran </vt:lpstr>
      <vt:lpstr>Slide 13</vt:lpstr>
      <vt:lpstr>2. Daya Pembeda (DP)</vt:lpstr>
      <vt:lpstr>Indeks Daya Pembeda </vt:lpstr>
      <vt:lpstr>Slide 16</vt:lpstr>
      <vt:lpstr>Rumus Mencari DP </vt:lpstr>
      <vt:lpstr>Rumus daya pembeda soal untuk bentuk uraian</vt:lpstr>
      <vt:lpstr>3. Penyebaran (distribusi) jawaban </vt:lpstr>
    </vt:vector>
  </TitlesOfParts>
  <Company>DELLNBX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3</dc:title>
  <dc:creator>supriatna</dc:creator>
  <cp:lastModifiedBy>supriatna</cp:lastModifiedBy>
  <cp:revision>2</cp:revision>
  <dcterms:created xsi:type="dcterms:W3CDTF">2016-05-04T14:41:48Z</dcterms:created>
  <dcterms:modified xsi:type="dcterms:W3CDTF">2016-05-05T12:29:26Z</dcterms:modified>
</cp:coreProperties>
</file>