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86AA-5011-4938-B165-968F8C38E83B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3530-A775-4208-9116-A977BFEB58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86AA-5011-4938-B165-968F8C38E83B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3530-A775-4208-9116-A977BFEB58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86AA-5011-4938-B165-968F8C38E83B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3530-A775-4208-9116-A977BFEB58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86AA-5011-4938-B165-968F8C38E83B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3530-A775-4208-9116-A977BFEB58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86AA-5011-4938-B165-968F8C38E83B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3530-A775-4208-9116-A977BFEB58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86AA-5011-4938-B165-968F8C38E83B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3530-A775-4208-9116-A977BFEB58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86AA-5011-4938-B165-968F8C38E83B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3530-A775-4208-9116-A977BFEB58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86AA-5011-4938-B165-968F8C38E83B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3530-A775-4208-9116-A977BFEB58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86AA-5011-4938-B165-968F8C38E83B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3530-A775-4208-9116-A977BFEB58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86AA-5011-4938-B165-968F8C38E83B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3530-A775-4208-9116-A977BFEB58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86AA-5011-4938-B165-968F8C38E83B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F3530-A775-4208-9116-A977BFEB58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386AA-5011-4938-B165-968F8C38E83B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F3530-A775-4208-9116-A977BFEB580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728191"/>
          </a:xfrm>
        </p:spPr>
        <p:txBody>
          <a:bodyPr/>
          <a:lstStyle/>
          <a:p>
            <a:r>
              <a:rPr lang="id-ID" dirty="0" smtClean="0"/>
              <a:t>PERTEMUAN  4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001888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chemeClr val="tx1"/>
                </a:solidFill>
              </a:rPr>
              <a:t>Validitas </a:t>
            </a:r>
          </a:p>
          <a:p>
            <a:r>
              <a:rPr lang="id-ID" sz="4400" dirty="0" smtClean="0">
                <a:solidFill>
                  <a:schemeClr val="tx1"/>
                </a:solidFill>
              </a:rPr>
              <a:t>dan </a:t>
            </a:r>
          </a:p>
          <a:p>
            <a:r>
              <a:rPr lang="id-ID" sz="4400" dirty="0" smtClean="0">
                <a:solidFill>
                  <a:schemeClr val="tx1"/>
                </a:solidFill>
              </a:rPr>
              <a:t>Reliabilitas </a:t>
            </a:r>
            <a:endParaRPr lang="id-ID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pPr algn="l"/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>9) Di bawah baris Kategori, diisi dengan </a:t>
            </a:r>
            <a:r>
              <a:rPr lang="id-ID" sz="2800" b="1" dirty="0" smtClean="0"/>
              <a:t>Kriteria dari Guilford yaitu sebagai berikut: </a:t>
            </a:r>
            <a:br>
              <a:rPr lang="id-ID" sz="2800" b="1" dirty="0" smtClean="0"/>
            </a:br>
            <a:r>
              <a:rPr lang="id-ID" sz="2800" b="1" dirty="0" smtClean="0"/>
              <a:t>Sangat tinggi, jika rhitung ≥ 0,8; Tinggi, jika 0,6 ≤ rhitung &lt; 0,8; Sedang, jika 0,4 ≤ rhitung &lt; 0,6; Rendah, jika 0,2 ≤ rhitung &lt; 0,4; dan Sangat rendah, jika rhitung &lt; 0,2. Gunakan rumus: =if(__ &lt; 0,2,”Sangat rendah”,if(__&lt; 0,4,”Rendah”,if(__ &lt; 0,6,”Sedang”,if(__ &lt; 0,8,”Tinggi”,”Sangat tinggi”))))</a:t>
            </a:r>
            <a:endParaRPr lang="id-ID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584175"/>
          </a:xfrm>
        </p:spPr>
        <p:txBody>
          <a:bodyPr/>
          <a:lstStyle/>
          <a:p>
            <a:r>
              <a:rPr lang="id-ID" dirty="0" smtClean="0"/>
              <a:t>Mahasiswa dapat menghitung: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3433936"/>
          </a:xfrm>
        </p:spPr>
        <p:txBody>
          <a:bodyPr/>
          <a:lstStyle/>
          <a:p>
            <a:pPr lvl="2" algn="l"/>
            <a:r>
              <a:rPr lang="id-ID" sz="4400" dirty="0" smtClean="0">
                <a:solidFill>
                  <a:schemeClr val="tx1"/>
                </a:solidFill>
              </a:rPr>
              <a:t>1. V</a:t>
            </a:r>
            <a:r>
              <a:rPr lang="en-US" sz="4400" dirty="0" err="1">
                <a:solidFill>
                  <a:schemeClr val="tx1"/>
                </a:solidFill>
              </a:rPr>
              <a:t>aliditas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suatu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alat</a:t>
            </a:r>
            <a:r>
              <a:rPr lang="en-US" sz="4400" dirty="0">
                <a:solidFill>
                  <a:schemeClr val="tx1"/>
                </a:solidFill>
              </a:rPr>
              <a:t>  </a:t>
            </a:r>
            <a:r>
              <a:rPr lang="en-US" sz="4400" dirty="0" err="1">
                <a:solidFill>
                  <a:schemeClr val="tx1"/>
                </a:solidFill>
              </a:rPr>
              <a:t>penilaian</a:t>
            </a:r>
            <a:endParaRPr lang="id-ID" sz="4400" dirty="0">
              <a:solidFill>
                <a:schemeClr val="tx1"/>
              </a:solidFill>
            </a:endParaRPr>
          </a:p>
          <a:p>
            <a:pPr lvl="2" algn="l"/>
            <a:r>
              <a:rPr lang="id-ID" sz="4400" dirty="0" smtClean="0">
                <a:solidFill>
                  <a:schemeClr val="tx1"/>
                </a:solidFill>
              </a:rPr>
              <a:t>2. R</a:t>
            </a:r>
            <a:r>
              <a:rPr lang="en-US" sz="4400" dirty="0" err="1">
                <a:solidFill>
                  <a:schemeClr val="tx1"/>
                </a:solidFill>
              </a:rPr>
              <a:t>eliabilitas</a:t>
            </a:r>
            <a:r>
              <a:rPr lang="en-US" sz="4400" dirty="0">
                <a:solidFill>
                  <a:schemeClr val="tx1"/>
                </a:solidFill>
              </a:rPr>
              <a:t>  </a:t>
            </a:r>
            <a:r>
              <a:rPr lang="en-US" sz="4400" dirty="0" err="1">
                <a:solidFill>
                  <a:schemeClr val="tx1"/>
                </a:solidFill>
              </a:rPr>
              <a:t>suatu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alat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penilaian</a:t>
            </a:r>
            <a:endParaRPr lang="id-ID" sz="4400" dirty="0">
              <a:solidFill>
                <a:schemeClr val="tx1"/>
              </a:solidFill>
            </a:endParaRPr>
          </a:p>
          <a:p>
            <a:pPr algn="l"/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080119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UJI VALIDITAS, RELIABILITAS INSTRUMEN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Validitas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suatu instrumen menunjukkan tingkat ketepatan (akurasi) suatu instrumen untuk mengukur apa yang harus diukur. </a:t>
            </a:r>
            <a:endParaRPr lang="id-ID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Reliabilitas 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suatu instumen menunjukkan tingkat ketetapan (konsistensi) suatu instumen untuk mengukur apa yang harus diukur </a:t>
            </a:r>
            <a:endParaRPr lang="id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Autofit/>
          </a:bodyPr>
          <a:lstStyle/>
          <a:p>
            <a:pPr algn="l"/>
            <a:r>
              <a:rPr lang="id-ID" sz="2400" b="1" dirty="0" smtClean="0"/>
              <a:t>Langkah-langkah uji </a:t>
            </a:r>
            <a:r>
              <a:rPr lang="id-ID" sz="2400" b="1" dirty="0" smtClean="0"/>
              <a:t>validitas dengan Excel: </a:t>
            </a:r>
            <a:r>
              <a:rPr lang="id-ID" sz="2400" b="1" dirty="0" smtClean="0"/>
              <a:t/>
            </a:r>
            <a:br>
              <a:rPr lang="id-ID" sz="2400" b="1" dirty="0" smtClean="0"/>
            </a:br>
            <a:r>
              <a:rPr lang="sv-SE" sz="2400" dirty="0" smtClean="0"/>
              <a:t>1) Hitung skor total jawaban untuk masing-masing responden. </a:t>
            </a:r>
            <a:r>
              <a:rPr lang="id-ID" sz="2400" dirty="0" smtClean="0"/>
              <a:t/>
            </a:r>
            <a:br>
              <a:rPr lang="id-ID" sz="2400" dirty="0" smtClean="0"/>
            </a:br>
            <a:r>
              <a:rPr lang="id-ID" sz="2400" dirty="0" smtClean="0"/>
              <a:t>Gunakan rumus: </a:t>
            </a:r>
            <a:r>
              <a:rPr lang="id-ID" sz="2400" b="1" dirty="0" smtClean="0"/>
              <a:t>=sum(__:___) </a:t>
            </a:r>
            <a:r>
              <a:rPr lang="id-ID" sz="2400" b="1" dirty="0" smtClean="0"/>
              <a:t/>
            </a:r>
            <a:br>
              <a:rPr lang="id-ID" sz="2400" b="1" dirty="0" smtClean="0"/>
            </a:br>
            <a:r>
              <a:rPr lang="id-ID" sz="2400" b="1" dirty="0" smtClean="0"/>
              <a:t/>
            </a:r>
            <a:br>
              <a:rPr lang="id-ID" sz="2400" b="1" dirty="0" smtClean="0"/>
            </a:br>
            <a:r>
              <a:rPr lang="id-ID" sz="2400" dirty="0" smtClean="0"/>
              <a:t>2) Pada baris paling bawah hitung </a:t>
            </a:r>
            <a:r>
              <a:rPr lang="id-ID" sz="2400" b="1" dirty="0" smtClean="0"/>
              <a:t>koefisien validitas butir soal/pertanyaan (rhitung) dengan cara menghitung koefisien korelasi Pearson antara skor setiap butir soal dengan skor total. </a:t>
            </a:r>
            <a:r>
              <a:rPr lang="id-ID" sz="2400" dirty="0" smtClean="0"/>
              <a:t/>
            </a:r>
            <a:br>
              <a:rPr lang="id-ID" sz="2400" dirty="0" smtClean="0"/>
            </a:br>
            <a:r>
              <a:rPr lang="id-ID" sz="2400" dirty="0" smtClean="0"/>
              <a:t>Gunakan rumus: </a:t>
            </a:r>
            <a:r>
              <a:rPr lang="id-ID" sz="2400" b="1" dirty="0" smtClean="0"/>
              <a:t>=pearson(__:__ ; ___:___) </a:t>
            </a:r>
            <a:r>
              <a:rPr lang="id-ID" sz="2400" b="1" dirty="0" smtClean="0"/>
              <a:t/>
            </a:r>
            <a:br>
              <a:rPr lang="id-ID" sz="2400" b="1" dirty="0" smtClean="0"/>
            </a:br>
            <a:r>
              <a:rPr lang="id-ID" sz="2400" b="1" dirty="0" smtClean="0"/>
              <a:t/>
            </a:r>
            <a:br>
              <a:rPr lang="id-ID" sz="2400" b="1" dirty="0" smtClean="0"/>
            </a:br>
            <a:r>
              <a:rPr lang="id-ID" sz="2400" dirty="0" smtClean="0"/>
              <a:t>3) Di bawah baris validitas butir soal isi dengan nilai r Pearson (rtabel) (lihat pada table r-Pearson untuk n = 15 (banyak data) dan taraf signifikansi </a:t>
            </a:r>
            <a:r>
              <a:rPr lang="el-GR" sz="2400" dirty="0" smtClean="0"/>
              <a:t>α = 0,05. </a:t>
            </a:r>
            <a:r>
              <a:rPr lang="el-GR" sz="2000" dirty="0" smtClean="0"/>
              <a:t/>
            </a:r>
            <a:br>
              <a:rPr lang="el-GR" sz="2000" dirty="0" smtClean="0"/>
            </a:br>
            <a:endParaRPr lang="id-ID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Autofit/>
          </a:bodyPr>
          <a:lstStyle/>
          <a:p>
            <a:pPr algn="l"/>
            <a:r>
              <a:rPr lang="sv-SE" sz="2400" dirty="0" smtClean="0"/>
              <a:t>4) Di bawah baris nilai r Pearson diisi dengan Kategori, yaitu sebagai berikut: </a:t>
            </a:r>
            <a:r>
              <a:rPr lang="id-ID" sz="2400" dirty="0" smtClean="0"/>
              <a:t/>
            </a:r>
            <a:br>
              <a:rPr lang="id-ID" sz="2400" dirty="0" smtClean="0"/>
            </a:br>
            <a:r>
              <a:rPr lang="id-ID" sz="2400" b="1" dirty="0" smtClean="0"/>
              <a:t>Valid, jika rhitung ≥ rtabel dan Tidak valid, jika rhitung &lt; rtabel. Gunakan rumus: =if(__ &lt; __,”Tidak valid”,”Valid”) </a:t>
            </a:r>
            <a:r>
              <a:rPr lang="id-ID" sz="2400" b="1" dirty="0" smtClean="0"/>
              <a:t/>
            </a:r>
            <a:br>
              <a:rPr lang="id-ID" sz="2400" b="1" dirty="0" smtClean="0"/>
            </a:br>
            <a:r>
              <a:rPr lang="id-ID" sz="2400" b="1" dirty="0" smtClean="0"/>
              <a:t/>
            </a:r>
            <a:br>
              <a:rPr lang="id-ID" sz="2400" b="1" dirty="0" smtClean="0"/>
            </a:br>
            <a:r>
              <a:rPr lang="id-ID" sz="2400" dirty="0" smtClean="0"/>
              <a:t>5) Di bawah baris Kategori, diisi dengan </a:t>
            </a:r>
            <a:r>
              <a:rPr lang="id-ID" sz="2400" b="1" dirty="0" smtClean="0"/>
              <a:t>Kriteria dari Guilford yaitu sebagai berikut: </a:t>
            </a:r>
            <a:r>
              <a:rPr lang="id-ID" sz="2400" dirty="0" smtClean="0"/>
              <a:t/>
            </a:r>
            <a:br>
              <a:rPr lang="id-ID" sz="2400" dirty="0" smtClean="0"/>
            </a:br>
            <a:r>
              <a:rPr lang="id-ID" sz="2400" b="1" dirty="0" smtClean="0"/>
              <a:t>Sangat tinggi, jika rhitung ≥ 0,8; Tinggi, jika 0,6 ≤ rhitung &lt; 0,8; Sedang, jika 0,4 ≤ rhitung &lt; 0,6; Rendah, jika 0,2 ≤ rhitung &lt; 0,4; dan Sangat rendah, jika rhitung &lt; 0,2. Gunakan rumus: =if(__ &lt; 0,2,”Sangat rendah”,if(__&lt; 0,4,”Rendah”,if(__ &lt; 0,6,”Sedang”,if(__ &lt; 0,8,”Tinggi”,”Sangat tinggi”))))</a:t>
            </a:r>
            <a:r>
              <a:rPr lang="id-ID" sz="2000" b="1" dirty="0" smtClean="0"/>
              <a:t> </a:t>
            </a:r>
            <a:endParaRPr lang="id-ID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pPr algn="l"/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6) Jika masih ada butir pertanyaan yang tidak valid, maka harus dilakukan pengujian tahap ke-2 dengan cara membuang setiap pertanyaan yang tidak valid, kemudian ulangi langkah (1) sampai dengan (5). </a:t>
            </a:r>
            <a:br>
              <a:rPr lang="id-ID" dirty="0" smtClean="0"/>
            </a:br>
            <a:r>
              <a:rPr lang="id-ID" dirty="0" smtClean="0"/>
              <a:t>7) Pengujian baru dihentikan stelah setiap butir pertanyaan valid. 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Autofit/>
          </a:bodyPr>
          <a:lstStyle/>
          <a:p>
            <a:pPr algn="l"/>
            <a:r>
              <a:rPr lang="id-ID" sz="2800" b="1" dirty="0" smtClean="0"/>
              <a:t>Langkah-langkah uji </a:t>
            </a:r>
            <a:r>
              <a:rPr lang="id-ID" sz="2800" b="1" dirty="0" smtClean="0"/>
              <a:t>reliabilitas dengan excel: </a:t>
            </a:r>
            <a:br>
              <a:rPr lang="id-ID" sz="2800" b="1" dirty="0" smtClean="0"/>
            </a:br>
            <a:r>
              <a:rPr lang="id-ID" sz="2000" b="1" dirty="0" smtClean="0"/>
              <a:t/>
            </a:r>
            <a:br>
              <a:rPr lang="id-ID" sz="2000" b="1" dirty="0" smtClean="0"/>
            </a:br>
            <a:r>
              <a:rPr lang="id-ID" sz="2400" dirty="0" smtClean="0"/>
              <a:t>1) Uji reliabilitas biasanya dilakukan setelah uji validitas. Artinya uji reliabilitas dilakukan setelah semua butir soal/pertanyaan valid. </a:t>
            </a:r>
            <a:r>
              <a:rPr lang="id-ID" sz="2400" dirty="0" smtClean="0"/>
              <a:t/>
            </a:r>
            <a:br>
              <a:rPr lang="id-ID" sz="2400" dirty="0" smtClean="0"/>
            </a:br>
            <a:r>
              <a:rPr lang="id-ID" sz="2400" dirty="0" smtClean="0"/>
              <a:t/>
            </a:r>
            <a:br>
              <a:rPr lang="id-ID" sz="2400" dirty="0" smtClean="0"/>
            </a:br>
            <a:r>
              <a:rPr lang="id-ID" sz="2400" dirty="0" smtClean="0"/>
              <a:t>2) Uji reliabilitas instrument dapat dilakukan dengan menggunakan teknik belah dua (awal-akhir atau ganjil-genap) atau dengan menggunakan rumus Cronbach Alpha. Dalam contoh ini hanya akan digunakan teknik belah dua awal-akhir. </a:t>
            </a:r>
            <a:r>
              <a:rPr lang="id-ID" sz="2400" dirty="0" smtClean="0"/>
              <a:t/>
            </a:r>
            <a:br>
              <a:rPr lang="id-ID" sz="2400" dirty="0" smtClean="0"/>
            </a:br>
            <a:r>
              <a:rPr lang="id-ID" sz="2400" dirty="0" smtClean="0"/>
              <a:t/>
            </a:r>
            <a:br>
              <a:rPr lang="id-ID" sz="2400" dirty="0" smtClean="0"/>
            </a:br>
            <a:r>
              <a:rPr lang="id-ID" sz="2400" dirty="0" smtClean="0"/>
              <a:t>3) Dari data pada table 5 diketahui banyaknya pertanyaan ada 8 buah. Seandainya semua pertanyaan tersebut valid, maka banyaknya bagian awal ada 4 soal, yaitu soal nomor 1 sampai dengan 4 dan banyaknya bagian akhir juga ada 4 soal/pertanyaan, yaitu soal/pertanyaan nomor 5 smpai dengan nomor 8. </a:t>
            </a:r>
            <a:r>
              <a:rPr lang="id-ID" sz="2000" b="1" dirty="0" smtClean="0"/>
              <a:t/>
            </a:r>
            <a:br>
              <a:rPr lang="id-ID" sz="2000" b="1" dirty="0" smtClean="0"/>
            </a:br>
            <a:endParaRPr lang="id-ID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pPr algn="l"/>
            <a:r>
              <a:rPr lang="id-ID" sz="2400" dirty="0" smtClean="0"/>
              <a:t/>
            </a:r>
            <a:br>
              <a:rPr lang="id-ID" sz="2400" dirty="0" smtClean="0"/>
            </a:br>
            <a:r>
              <a:rPr lang="id-ID" sz="2400" dirty="0" smtClean="0"/>
              <a:t>4) Hitung jumlah skor untuk 4 pertanyaan awal, beri nama skor awal. Gunakan rumus: </a:t>
            </a:r>
            <a:r>
              <a:rPr lang="id-ID" sz="2400" b="1" dirty="0" smtClean="0"/>
              <a:t>=sum(__:___) </a:t>
            </a:r>
            <a:br>
              <a:rPr lang="id-ID" sz="2400" b="1" dirty="0" smtClean="0"/>
            </a:br>
            <a:r>
              <a:rPr lang="id-ID" sz="2400" dirty="0" smtClean="0"/>
              <a:t>Hitung jumlah skor untuk 4 pertanyaan akhir, beri nama skor akhir. Gunakan rumus: </a:t>
            </a:r>
            <a:r>
              <a:rPr lang="id-ID" sz="2400" b="1" dirty="0" smtClean="0"/>
              <a:t>=sum(__:___) </a:t>
            </a:r>
            <a:r>
              <a:rPr lang="id-ID" sz="2400" b="1" dirty="0" smtClean="0"/>
              <a:t/>
            </a:r>
            <a:br>
              <a:rPr lang="id-ID" sz="2400" b="1" dirty="0" smtClean="0"/>
            </a:br>
            <a:r>
              <a:rPr lang="id-ID" sz="2400" b="1" dirty="0" smtClean="0"/>
              <a:t/>
            </a:r>
            <a:br>
              <a:rPr lang="id-ID" sz="2400" b="1" dirty="0" smtClean="0"/>
            </a:br>
            <a:r>
              <a:rPr lang="id-ID" sz="2400" dirty="0" smtClean="0"/>
              <a:t>5) Hitung koefisien reliabilitas belahan ( </a:t>
            </a:r>
            <a:r>
              <a:rPr lang="id-ID" sz="2400" dirty="0" smtClean="0"/>
              <a:t>r11/22) </a:t>
            </a:r>
            <a:r>
              <a:rPr lang="id-ID" sz="2400" dirty="0" smtClean="0"/>
              <a:t>dengan cara menghitung koefisien korelasi Pearson untuk skor awal dan skor akhir. Gunakan rumus: </a:t>
            </a:r>
            <a:r>
              <a:rPr lang="id-ID" sz="2400" b="1" dirty="0" smtClean="0"/>
              <a:t>=pearson(__:__ ; ___:___) </a:t>
            </a:r>
            <a:r>
              <a:rPr lang="id-ID" sz="2400" b="1" dirty="0" smtClean="0"/>
              <a:t/>
            </a:r>
            <a:br>
              <a:rPr lang="id-ID" sz="2400" b="1" dirty="0" smtClean="0"/>
            </a:br>
            <a:r>
              <a:rPr lang="id-ID" sz="2400" b="1" dirty="0" smtClean="0"/>
              <a:t/>
            </a:r>
            <a:br>
              <a:rPr lang="id-ID" sz="2400" b="1" dirty="0" smtClean="0"/>
            </a:br>
            <a:r>
              <a:rPr lang="id-ID" sz="2400" dirty="0" smtClean="0"/>
              <a:t>6) Hitung Hitung koefisien reliabilitas belahan </a:t>
            </a:r>
            <a:r>
              <a:rPr lang="id-ID" sz="2400" dirty="0" smtClean="0"/>
              <a:t>(</a:t>
            </a:r>
            <a:r>
              <a:rPr lang="id-ID" sz="2400" dirty="0" smtClean="0"/>
              <a:t>r11/22</a:t>
            </a:r>
            <a:r>
              <a:rPr lang="id-ID" sz="2400" dirty="0" smtClean="0"/>
              <a:t> </a:t>
            </a:r>
            <a:r>
              <a:rPr lang="id-ID" sz="2400" dirty="0" smtClean="0"/>
              <a:t>) dengan cara menghitung koefisien korelasi Pearson untuk skor awal dan skor akhir. Gunakan rumus: </a:t>
            </a:r>
            <a:r>
              <a:rPr lang="id-ID" sz="2400" b="1" dirty="0" smtClean="0"/>
              <a:t>=pearson(__:__ ; ___:___) </a:t>
            </a:r>
            <a:br>
              <a:rPr lang="id-ID" sz="2400" b="1" dirty="0" smtClean="0"/>
            </a:br>
            <a:endParaRPr lang="id-ID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pPr algn="l"/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7) Hitung reliabilitas keseluruhan tes dihitung menggunakan formula </a:t>
            </a:r>
            <a:r>
              <a:rPr lang="id-ID" dirty="0" smtClean="0"/>
              <a:t>Spearman-Brown</a:t>
            </a:r>
            <a:br>
              <a:rPr lang="id-ID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id-ID" dirty="0" smtClean="0"/>
              <a:t>8) Tentukan kategori instrument dengan cara membandingkan nilai r11 dengan nilai rtabel, jika nilai r11 &lt; rtabel maka instrument tidak reliable, jika nilai r11 ≥ rtabel maka instrument reliable. </a:t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91</Words>
  <Application>Microsoft Office PowerPoint</Application>
  <PresentationFormat>On-screen Show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PERTEMUAN  4</vt:lpstr>
      <vt:lpstr>Mahasiswa dapat menghitung:</vt:lpstr>
      <vt:lpstr>UJI VALIDITAS, RELIABILITAS INSTRUMEN </vt:lpstr>
      <vt:lpstr>Langkah-langkah uji validitas dengan Excel:  1) Hitung skor total jawaban untuk masing-masing responden.  Gunakan rumus: =sum(__:___)   2) Pada baris paling bawah hitung koefisien validitas butir soal/pertanyaan (rhitung) dengan cara menghitung koefisien korelasi Pearson antara skor setiap butir soal dengan skor total.  Gunakan rumus: =pearson(__:__ ; ___:___)   3) Di bawah baris validitas butir soal isi dengan nilai r Pearson (rtabel) (lihat pada table r-Pearson untuk n = 15 (banyak data) dan taraf signifikansi α = 0,05.  </vt:lpstr>
      <vt:lpstr>4) Di bawah baris nilai r Pearson diisi dengan Kategori, yaitu sebagai berikut:  Valid, jika rhitung ≥ rtabel dan Tidak valid, jika rhitung &lt; rtabel. Gunakan rumus: =if(__ &lt; __,”Tidak valid”,”Valid”)   5) Di bawah baris Kategori, diisi dengan Kriteria dari Guilford yaitu sebagai berikut:  Sangat tinggi, jika rhitung ≥ 0,8; Tinggi, jika 0,6 ≤ rhitung &lt; 0,8; Sedang, jika 0,4 ≤ rhitung &lt; 0,6; Rendah, jika 0,2 ≤ rhitung &lt; 0,4; dan Sangat rendah, jika rhitung &lt; 0,2. Gunakan rumus: =if(__ &lt; 0,2,”Sangat rendah”,if(__&lt; 0,4,”Rendah”,if(__ &lt; 0,6,”Sedang”,if(__ &lt; 0,8,”Tinggi”,”Sangat tinggi”)))) </vt:lpstr>
      <vt:lpstr> 6) Jika masih ada butir pertanyaan yang tidak valid, maka harus dilakukan pengujian tahap ke-2 dengan cara membuang setiap pertanyaan yang tidak valid, kemudian ulangi langkah (1) sampai dengan (5).  7) Pengujian baru dihentikan stelah setiap butir pertanyaan valid.  </vt:lpstr>
      <vt:lpstr>Langkah-langkah uji reliabilitas dengan excel:   1) Uji reliabilitas biasanya dilakukan setelah uji validitas. Artinya uji reliabilitas dilakukan setelah semua butir soal/pertanyaan valid.   2) Uji reliabilitas instrument dapat dilakukan dengan menggunakan teknik belah dua (awal-akhir atau ganjil-genap) atau dengan menggunakan rumus Cronbach Alpha. Dalam contoh ini hanya akan digunakan teknik belah dua awal-akhir.   3) Dari data pada table 5 diketahui banyaknya pertanyaan ada 8 buah. Seandainya semua pertanyaan tersebut valid, maka banyaknya bagian awal ada 4 soal, yaitu soal nomor 1 sampai dengan 4 dan banyaknya bagian akhir juga ada 4 soal/pertanyaan, yaitu soal/pertanyaan nomor 5 smpai dengan nomor 8.  </vt:lpstr>
      <vt:lpstr> 4) Hitung jumlah skor untuk 4 pertanyaan awal, beri nama skor awal. Gunakan rumus: =sum(__:___)  Hitung jumlah skor untuk 4 pertanyaan akhir, beri nama skor akhir. Gunakan rumus: =sum(__:___)   5) Hitung koefisien reliabilitas belahan ( r11/22) dengan cara menghitung koefisien korelasi Pearson untuk skor awal dan skor akhir. Gunakan rumus: =pearson(__:__ ; ___:___)   6) Hitung Hitung koefisien reliabilitas belahan (r11/22 ) dengan cara menghitung koefisien korelasi Pearson untuk skor awal dan skor akhir. Gunakan rumus: =pearson(__:__ ; ___:___)  </vt:lpstr>
      <vt:lpstr> 7) Hitung reliabilitas keseluruhan tes dihitung menggunakan formula Spearman-Brown  8) Tentukan kategori instrument dengan cara membandingkan nilai r11 dengan nilai rtabel, jika nilai r11 &lt; rtabel maka instrument tidak reliable, jika nilai r11 ≥ rtabel maka instrument reliable.  </vt:lpstr>
      <vt:lpstr> 9) Di bawah baris Kategori, diisi dengan Kriteria dari Guilford yaitu sebagai berikut:  Sangat tinggi, jika rhitung ≥ 0,8; Tinggi, jika 0,6 ≤ rhitung &lt; 0,8; Sedang, jika 0,4 ≤ rhitung &lt; 0,6; Rendah, jika 0,2 ≤ rhitung &lt; 0,4; dan Sangat rendah, jika rhitung &lt; 0,2. Gunakan rumus: =if(__ &lt; 0,2,”Sangat rendah”,if(__&lt; 0,4,”Rendah”,if(__ &lt; 0,6,”Sedang”,if(__ &lt; 0,8,”Tinggi”,”Sangat tinggi”))))</vt:lpstr>
    </vt:vector>
  </TitlesOfParts>
  <Company>DELLNBX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 4</dc:title>
  <dc:creator>supriatna</dc:creator>
  <cp:lastModifiedBy>supriatna</cp:lastModifiedBy>
  <cp:revision>2</cp:revision>
  <dcterms:created xsi:type="dcterms:W3CDTF">2016-05-04T14:48:28Z</dcterms:created>
  <dcterms:modified xsi:type="dcterms:W3CDTF">2016-05-05T12:56:36Z</dcterms:modified>
</cp:coreProperties>
</file>