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1A379-1CF1-490E-A9E5-2287FFCE587E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64A0-F173-4FEA-BFF7-1FBA966039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1A379-1CF1-490E-A9E5-2287FFCE587E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64A0-F173-4FEA-BFF7-1FBA966039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1A379-1CF1-490E-A9E5-2287FFCE587E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64A0-F173-4FEA-BFF7-1FBA966039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1A379-1CF1-490E-A9E5-2287FFCE587E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64A0-F173-4FEA-BFF7-1FBA966039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1A379-1CF1-490E-A9E5-2287FFCE587E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64A0-F173-4FEA-BFF7-1FBA966039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1A379-1CF1-490E-A9E5-2287FFCE587E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64A0-F173-4FEA-BFF7-1FBA966039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1A379-1CF1-490E-A9E5-2287FFCE587E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64A0-F173-4FEA-BFF7-1FBA966039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1A379-1CF1-490E-A9E5-2287FFCE587E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64A0-F173-4FEA-BFF7-1FBA966039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1A379-1CF1-490E-A9E5-2287FFCE587E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64A0-F173-4FEA-BFF7-1FBA966039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1A379-1CF1-490E-A9E5-2287FFCE587E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64A0-F173-4FEA-BFF7-1FBA966039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1A379-1CF1-490E-A9E5-2287FFCE587E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64A0-F173-4FEA-BFF7-1FBA966039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1A379-1CF1-490E-A9E5-2287FFCE587E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064A0-F173-4FEA-BFF7-1FBA9660398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232247"/>
          </a:xfrm>
        </p:spPr>
        <p:txBody>
          <a:bodyPr/>
          <a:lstStyle/>
          <a:p>
            <a:r>
              <a:rPr lang="id-ID" dirty="0" smtClean="0"/>
              <a:t>PERTEMUAN 5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92896"/>
            <a:ext cx="6400800" cy="3145904"/>
          </a:xfrm>
        </p:spPr>
        <p:txBody>
          <a:bodyPr>
            <a:normAutofit/>
          </a:bodyPr>
          <a:lstStyle/>
          <a:p>
            <a:r>
              <a:rPr lang="id-ID" sz="4000" dirty="0" smtClean="0">
                <a:solidFill>
                  <a:schemeClr val="tx1"/>
                </a:solidFill>
              </a:rPr>
              <a:t>PENILAIAN RANAH KOGNITIF</a:t>
            </a:r>
            <a:endParaRPr lang="id-ID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584175"/>
          </a:xfrm>
        </p:spPr>
        <p:txBody>
          <a:bodyPr/>
          <a:lstStyle/>
          <a:p>
            <a:r>
              <a:rPr lang="id-ID" dirty="0" smtClean="0"/>
              <a:t>Mahasiswa dapat menjelaskan kembali: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348880"/>
            <a:ext cx="8136904" cy="3289920"/>
          </a:xfrm>
        </p:spPr>
        <p:txBody>
          <a:bodyPr>
            <a:noAutofit/>
          </a:bodyPr>
          <a:lstStyle/>
          <a:p>
            <a:pPr marL="1371600" lvl="2" indent="-457200" algn="l">
              <a:buAutoNum type="arabicPeriod"/>
            </a:pPr>
            <a:r>
              <a:rPr lang="id-ID" sz="3200" dirty="0" smtClean="0">
                <a:solidFill>
                  <a:schemeClr val="tx1"/>
                </a:solidFill>
              </a:rPr>
              <a:t>P</a:t>
            </a:r>
            <a:r>
              <a:rPr lang="en-US" sz="3200" dirty="0" err="1">
                <a:solidFill>
                  <a:schemeClr val="tx1"/>
                </a:solidFill>
              </a:rPr>
              <a:t>enilaian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hasil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belajar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ranah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kognitif</a:t>
            </a:r>
            <a:endParaRPr lang="id-ID" sz="3200" dirty="0" smtClean="0">
              <a:solidFill>
                <a:schemeClr val="tx1"/>
              </a:solidFill>
            </a:endParaRPr>
          </a:p>
          <a:p>
            <a:pPr marL="1371600" lvl="2" indent="-457200" algn="l">
              <a:buAutoNum type="arabicPeriod"/>
            </a:pPr>
            <a:r>
              <a:rPr lang="id-ID" sz="3200" dirty="0" smtClean="0">
                <a:solidFill>
                  <a:schemeClr val="tx1"/>
                </a:solidFill>
              </a:rPr>
              <a:t>P</a:t>
            </a:r>
            <a:r>
              <a:rPr lang="en-US" sz="3200" dirty="0" err="1">
                <a:solidFill>
                  <a:schemeClr val="tx1"/>
                </a:solidFill>
              </a:rPr>
              <a:t>rinsip-prinsip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dalam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menyusun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alat</a:t>
            </a:r>
            <a:r>
              <a:rPr lang="en-US" sz="3200" dirty="0">
                <a:solidFill>
                  <a:schemeClr val="tx1"/>
                </a:solidFill>
              </a:rPr>
              <a:t>  </a:t>
            </a:r>
            <a:r>
              <a:rPr lang="en-US" sz="3200" dirty="0" err="1">
                <a:solidFill>
                  <a:schemeClr val="tx1"/>
                </a:solidFill>
              </a:rPr>
              <a:t>penilaian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ranah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kognitif</a:t>
            </a:r>
            <a:endParaRPr lang="id-ID" sz="3200" dirty="0" smtClean="0">
              <a:solidFill>
                <a:schemeClr val="tx1"/>
              </a:solidFill>
            </a:endParaRPr>
          </a:p>
          <a:p>
            <a:pPr marL="1371600" lvl="2" indent="-457200" algn="l">
              <a:buAutoNum type="arabicPeriod"/>
            </a:pPr>
            <a:r>
              <a:rPr lang="id-ID" sz="3200" dirty="0" smtClean="0">
                <a:solidFill>
                  <a:schemeClr val="tx1"/>
                </a:solidFill>
              </a:rPr>
              <a:t>P</a:t>
            </a:r>
            <a:r>
              <a:rPr lang="en-US" sz="3200" dirty="0" err="1">
                <a:solidFill>
                  <a:schemeClr val="tx1"/>
                </a:solidFill>
              </a:rPr>
              <a:t>enilaian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hasil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belajar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ranah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kognitif</a:t>
            </a:r>
            <a:endParaRPr lang="id-ID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685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err="1" smtClean="0"/>
              <a:t>Prilaku</a:t>
            </a:r>
            <a:r>
              <a:rPr lang="en-US" sz="4000" dirty="0" smtClean="0"/>
              <a:t> </a:t>
            </a:r>
            <a:r>
              <a:rPr lang="en-US" sz="4000" dirty="0" err="1"/>
              <a:t>Kognitif</a:t>
            </a:r>
            <a:endParaRPr lang="en-US" sz="4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791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b="1" smtClean="0"/>
              <a:t>Ingatan(remember) ( C1)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Kemampuan untuk mengingat atau manghapal sesuatu yang pernah dipelajari berupa fakta, istilah, prinsip, teori, proses pola struktur ( menyebutkan, mencocokan, menyatakan kembali, dn melukiskan kembali.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b="1" smtClean="0"/>
              <a:t>Memahami (Understand) (C2)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Kemampuan mnterjemahkan dan mengorganisasikan bahan-bahan yang diterima ke dalam bahasanya sendiri (menjelaskan, merumuskan, menyimpulkan, memberi contoh)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b="1" smtClean="0"/>
              <a:t>Menerapkan (Apply) (C3)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Kemampuan untuk menggunakan teori-teori, prinsip-prinsip, rumus-rumus, atau abstraksi-abstraksi dalam situasi tertentu atau dalam situasi konkrit (menghitung, menggunakan, mengoperasikan, menghasilkan)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b="1" smtClean="0"/>
              <a:t>Menganalisis(Analyze) (C4)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Kemampuan untuk menguraikan suatu keseluruhan atau suatu sistem hubungan dalam unsur-unsur yang membentuknya, mengidentifikansikan hubungan antara unsur-unsur dan cara unsur-unsur tersebut diorganisasikan (menguraiakan, memisah-misahkan, memerinci, mengidentifikasi dan memilih)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b="1" smtClean="0"/>
              <a:t>Mengevaluasi(Evaluation) (C5)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Kemampuan untuk mempertimbangkan suatu ide, situasi, nilai, metode berdasarkan suatu aturan atau kriteria tertentu (membandingkan, menilai, mempertentangkan mempertentangkan)</a:t>
            </a:r>
            <a:endParaRPr lang="en-US" sz="1600" b="1" smtClean="0"/>
          </a:p>
          <a:p>
            <a:pPr eaLnBrk="1" hangingPunct="1">
              <a:lnSpc>
                <a:spcPct val="80000"/>
              </a:lnSpc>
            </a:pPr>
            <a:r>
              <a:rPr lang="en-US" sz="1800" b="1" smtClean="0"/>
              <a:t>Mencipta(Create) (C6)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b="1" smtClean="0"/>
              <a:t>Kemampuan mencipta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000" smtClean="0"/>
              <a:t>Mengeneralisasikan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000" smtClean="0"/>
              <a:t>Merencanakan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000" smtClean="0"/>
              <a:t>Menghasilkan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0413" y="503238"/>
            <a:ext cx="7699375" cy="4873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>
                <a:latin typeface="Trebuchet MS" pitchFamily="34" charset="0"/>
              </a:rPr>
              <a:t>Prosedur Test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200" b="1" smtClean="0"/>
              <a:t>Pre test (awal)/ placement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kesiapan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penempatan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Seleksi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Pre test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b="1" smtClean="0">
                <a:latin typeface="Trebuchet MS" pitchFamily="34" charset="0"/>
              </a:rPr>
              <a:t>Proces Test / Formatif test (proses)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smtClean="0"/>
              <a:t>    </a:t>
            </a:r>
            <a:r>
              <a:rPr lang="en-US" sz="2200" smtClean="0"/>
              <a:t>Tes untuk mengetahui tingkat keberhasilan pelaksanaan proses pembelajaran. Hasil tes ini dapat dijadikan masukan untuk memperbaiki strategi mengajar</a:t>
            </a:r>
            <a:r>
              <a:rPr lang="id-ID" sz="2200" smtClean="0"/>
              <a:t> </a:t>
            </a:r>
            <a:endParaRPr lang="en-US" sz="220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>
                <a:latin typeface="Trebuchet MS" pitchFamily="34" charset="0"/>
              </a:rPr>
              <a:t>Diagnostic Test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/>
              <a:t>T</a:t>
            </a:r>
            <a:r>
              <a:rPr lang="en-US" sz="2000" smtClean="0"/>
              <a:t>es digunakan untuk mendiagnosis kesukaran-kesukaran dalam belajar termasuk kesalahan pemahaman konsep</a:t>
            </a:r>
            <a:r>
              <a:rPr lang="id-ID" sz="2000" smtClean="0"/>
              <a:t> </a:t>
            </a: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200" b="1" smtClean="0">
                <a:latin typeface="Trebuchet MS" pitchFamily="34" charset="0"/>
              </a:rPr>
              <a:t>Postest /Sumatif Test (akhir)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smtClean="0"/>
              <a:t>    </a:t>
            </a:r>
            <a:r>
              <a:rPr lang="en-US" sz="2200" smtClean="0"/>
              <a:t>Tes untuk menentukan keberhasilan belajar atau kompetensi dasar yang dicapai oleh peserta didik.</a:t>
            </a:r>
            <a:r>
              <a:rPr lang="en-US" sz="2000" smtClean="0"/>
              <a:t> </a:t>
            </a:r>
            <a:endParaRPr lang="en-US" sz="2000" b="1" smtClean="0">
              <a:latin typeface="Trebuchet MS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172200" y="1600200"/>
            <a:ext cx="2133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id-ID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Bentuk Tes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Uraian (</a:t>
            </a:r>
            <a:r>
              <a:rPr lang="en-US" i="1" smtClean="0"/>
              <a:t>Essay Examination</a:t>
            </a:r>
            <a:r>
              <a:rPr lang="en-US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300" smtClean="0"/>
              <a:t>Uraian Bebas (</a:t>
            </a:r>
            <a:r>
              <a:rPr lang="en-US" sz="2300" i="1" smtClean="0"/>
              <a:t>Extended Response</a:t>
            </a:r>
            <a:r>
              <a:rPr lang="en-US" sz="230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Uraian Terbatas (</a:t>
            </a:r>
            <a:r>
              <a:rPr lang="en-US" sz="2200" i="1" smtClean="0"/>
              <a:t>Restricted Response</a:t>
            </a:r>
            <a:r>
              <a:rPr lang="en-US" sz="220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Objektif (</a:t>
            </a:r>
            <a:r>
              <a:rPr lang="en-US" i="1" smtClean="0"/>
              <a:t>objective</a:t>
            </a:r>
            <a:r>
              <a:rPr lang="en-US" smtClean="0"/>
              <a:t> )</a:t>
            </a:r>
          </a:p>
          <a:p>
            <a:pPr lvl="2" eaLnBrk="1" hangingPunct="1">
              <a:lnSpc>
                <a:spcPct val="90000"/>
              </a:lnSpc>
            </a:pPr>
            <a:r>
              <a:rPr lang="en-US" i="1" smtClean="0"/>
              <a:t>True False</a:t>
            </a:r>
          </a:p>
          <a:p>
            <a:pPr lvl="2" eaLnBrk="1" hangingPunct="1">
              <a:lnSpc>
                <a:spcPct val="90000"/>
              </a:lnSpc>
            </a:pPr>
            <a:r>
              <a:rPr lang="en-US" i="1" smtClean="0"/>
              <a:t>Matching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i="1" smtClean="0"/>
              <a:t>Complention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i="1" smtClean="0"/>
              <a:t>Multiple choice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i="1" smtClean="0"/>
              <a:t>Short Answer</a:t>
            </a:r>
          </a:p>
          <a:p>
            <a:pPr lvl="2" eaLnBrk="1" hangingPunct="1">
              <a:lnSpc>
                <a:spcPct val="90000"/>
              </a:lnSpc>
            </a:pPr>
            <a:endParaRPr lang="en-US" i="1" smtClean="0"/>
          </a:p>
          <a:p>
            <a:pPr eaLnBrk="1" hangingPunct="1">
              <a:lnSpc>
                <a:spcPct val="90000"/>
              </a:lnSpc>
            </a:pPr>
            <a:endParaRPr 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Menyusun</a:t>
            </a:r>
            <a:r>
              <a:rPr lang="en-US" dirty="0" smtClean="0"/>
              <a:t> Test </a:t>
            </a:r>
            <a:r>
              <a:rPr lang="en-US" dirty="0" err="1" smtClean="0"/>
              <a:t>Formatif</a:t>
            </a:r>
            <a:endParaRPr lang="en-US" dirty="0"/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381000" y="1143000"/>
            <a:ext cx="8234363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Kisi- Kisis Tes </a:t>
            </a:r>
          </a:p>
          <a:p>
            <a:endParaRPr lang="en-US" sz="900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Pelajaran		: …………………………………………………………………………………………………….</a:t>
            </a:r>
          </a:p>
          <a:p>
            <a:r>
              <a:rPr lang="en-US">
                <a:latin typeface="Calibri" pitchFamily="34" charset="0"/>
              </a:rPr>
              <a:t>Semester/Kelas	: …………………………………………………………………………………………………….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93700" y="2514600"/>
          <a:ext cx="8229600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110"/>
                <a:gridCol w="609600"/>
                <a:gridCol w="685800"/>
                <a:gridCol w="1295400"/>
                <a:gridCol w="990600"/>
                <a:gridCol w="1447800"/>
                <a:gridCol w="1219200"/>
                <a:gridCol w="146009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Indikator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Aspek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Bentuk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Soal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</a:t>
                      </a:r>
                      <a:r>
                        <a:rPr lang="en-US" dirty="0" err="1" smtClean="0"/>
                        <a:t>Butir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Jumlah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Essay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Essay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Angket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1,2,3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Lembar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Observasi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Skala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nilai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1,2,3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Essay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Essay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mtClean="0"/>
              <a:t>Butir Soal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Perintah</a:t>
            </a:r>
          </a:p>
          <a:p>
            <a:pPr eaLnBrk="1" hangingPunct="1"/>
            <a:r>
              <a:rPr lang="en-US" smtClean="0"/>
              <a:t>Butir Soal</a:t>
            </a:r>
          </a:p>
          <a:p>
            <a:pPr eaLnBrk="1" hangingPunct="1"/>
            <a:r>
              <a:rPr lang="en-US" smtClean="0"/>
              <a:t>Rubrik</a:t>
            </a:r>
          </a:p>
          <a:p>
            <a:pPr eaLnBrk="1" hangingPunct="1"/>
            <a:r>
              <a:rPr lang="en-US" smtClean="0"/>
              <a:t>Kunci Jawaban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2932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TES ( ASPEK KOGNITIF)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A. </a:t>
            </a:r>
            <a:r>
              <a:rPr lang="en-US" sz="2000" dirty="0" err="1" smtClean="0"/>
              <a:t>Jawablah</a:t>
            </a:r>
            <a:r>
              <a:rPr lang="en-US" sz="2000" dirty="0" smtClean="0"/>
              <a:t> </a:t>
            </a:r>
            <a:r>
              <a:rPr lang="en-US" sz="2000" dirty="0" err="1" smtClean="0"/>
              <a:t>pertanyaan</a:t>
            </a:r>
            <a:r>
              <a:rPr lang="en-US" sz="2000" dirty="0" smtClean="0"/>
              <a:t> di </a:t>
            </a:r>
            <a:r>
              <a:rPr lang="en-US" sz="2000" dirty="0" err="1" smtClean="0"/>
              <a:t>bawah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singkat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tepat</a:t>
            </a:r>
            <a:r>
              <a:rPr lang="en-US" sz="2000" dirty="0" smtClean="0"/>
              <a:t>!</a:t>
            </a:r>
          </a:p>
          <a:p>
            <a:pPr marL="514350" indent="-233363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000" dirty="0" smtClean="0"/>
              <a:t>……</a:t>
            </a:r>
          </a:p>
          <a:p>
            <a:pPr marL="514350" indent="-233363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000" dirty="0" smtClean="0"/>
              <a:t>…..</a:t>
            </a:r>
          </a:p>
          <a:p>
            <a:pPr marL="0" indent="39846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…….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B. </a:t>
            </a:r>
            <a:r>
              <a:rPr lang="en-US" sz="2000" dirty="0" err="1" smtClean="0"/>
              <a:t>Kunci</a:t>
            </a:r>
            <a:r>
              <a:rPr lang="en-US" sz="2000" dirty="0" smtClean="0"/>
              <a:t> </a:t>
            </a:r>
            <a:r>
              <a:rPr lang="en-US" sz="2000" dirty="0" err="1" smtClean="0"/>
              <a:t>Jawaban</a:t>
            </a:r>
            <a:endParaRPr lang="en-US" sz="20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     1. ……</a:t>
            </a:r>
            <a:endParaRPr lang="en-US" sz="20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C. </a:t>
            </a:r>
            <a:r>
              <a:rPr lang="en-US" sz="2000" dirty="0" err="1" smtClean="0"/>
              <a:t>Rubrik</a:t>
            </a:r>
            <a:r>
              <a:rPr lang="en-US" sz="2000" dirty="0" smtClean="0"/>
              <a:t> </a:t>
            </a:r>
            <a:r>
              <a:rPr lang="en-US" sz="2000" dirty="0" err="1" smtClean="0"/>
              <a:t>Penilaian</a:t>
            </a:r>
            <a:endParaRPr lang="en-US" sz="20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3784600"/>
          <a:ext cx="4495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"/>
                <a:gridCol w="40462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Jika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semua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jawaban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tepat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Jika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sebagian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besar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tepat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Jika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hanya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sebagian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kecil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yg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tepat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Jika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semua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jawaban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salah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Jika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tidak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menjawab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383" name="TextBox 4"/>
          <p:cNvSpPr txBox="1">
            <a:spLocks noChangeArrowheads="1"/>
          </p:cNvSpPr>
          <p:nvPr/>
        </p:nvSpPr>
        <p:spPr bwMode="auto">
          <a:xfrm>
            <a:off x="838200" y="5857875"/>
            <a:ext cx="37703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SKOR TOTAL = Jumlah Skor yg didapat/</a:t>
            </a:r>
          </a:p>
          <a:p>
            <a:r>
              <a:rPr lang="en-US">
                <a:latin typeface="Calibri" pitchFamily="34" charset="0"/>
              </a:rPr>
              <a:t>	         Jumlah skor maksimal</a:t>
            </a:r>
          </a:p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4163"/>
            <a:ext cx="8229600" cy="64008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Penil</a:t>
            </a:r>
            <a:r>
              <a:rPr lang="id-ID" sz="2400" dirty="0" smtClean="0"/>
              <a:t>a</a:t>
            </a:r>
            <a:r>
              <a:rPr lang="en-US" sz="2400" dirty="0" err="1" smtClean="0"/>
              <a:t>ian</a:t>
            </a:r>
            <a:r>
              <a:rPr lang="en-US" sz="2400" dirty="0" smtClean="0"/>
              <a:t> </a:t>
            </a:r>
            <a:r>
              <a:rPr lang="en-US" sz="2400" dirty="0" err="1" smtClean="0"/>
              <a:t>Soal</a:t>
            </a:r>
            <a:r>
              <a:rPr lang="en-US" sz="2400" dirty="0" smtClean="0"/>
              <a:t> </a:t>
            </a:r>
            <a:r>
              <a:rPr lang="en-US" sz="2400" dirty="0" err="1" smtClean="0"/>
              <a:t>Cerita</a:t>
            </a:r>
            <a:endParaRPr lang="en-US" sz="2400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400" dirty="0" err="1" smtClean="0"/>
              <a:t>Soal</a:t>
            </a:r>
            <a:r>
              <a:rPr lang="en-US" sz="2400" dirty="0" smtClean="0"/>
              <a:t> </a:t>
            </a:r>
            <a:r>
              <a:rPr lang="en-US" sz="2400" dirty="0" err="1" smtClean="0"/>
              <a:t>Cerita</a:t>
            </a:r>
            <a:endParaRPr lang="en-US" sz="2400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400" dirty="0" err="1" smtClean="0"/>
              <a:t>Lembar</a:t>
            </a:r>
            <a:r>
              <a:rPr lang="en-US" sz="2400" dirty="0" smtClean="0"/>
              <a:t> </a:t>
            </a:r>
            <a:r>
              <a:rPr lang="en-US" sz="2400" dirty="0" err="1" smtClean="0"/>
              <a:t>Jawaban</a:t>
            </a:r>
            <a:endParaRPr lang="en-US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/>
              <a:t>	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	:……………………………………………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/>
              <a:t>	</a:t>
            </a:r>
            <a:r>
              <a:rPr lang="en-US" sz="2400" dirty="0" err="1" smtClean="0"/>
              <a:t>Ditanyakan</a:t>
            </a:r>
            <a:r>
              <a:rPr lang="en-US" sz="2400" dirty="0" smtClean="0"/>
              <a:t>	: …………………………………………..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/>
              <a:t>	</a:t>
            </a:r>
            <a:r>
              <a:rPr lang="en-US" sz="2400" dirty="0" err="1" smtClean="0"/>
              <a:t>Jawab</a:t>
            </a:r>
            <a:r>
              <a:rPr lang="en-US" sz="2400" dirty="0" smtClean="0"/>
              <a:t>		: ……………………………………………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/>
              <a:t>	</a:t>
            </a:r>
            <a:r>
              <a:rPr lang="en-US" sz="2400" dirty="0" err="1" smtClean="0"/>
              <a:t>Kesimpulan</a:t>
            </a:r>
            <a:r>
              <a:rPr lang="en-US" sz="2400" dirty="0" smtClean="0"/>
              <a:t>	:…………………………………………….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3. </a:t>
            </a:r>
            <a:r>
              <a:rPr lang="en-US" sz="2400" dirty="0" err="1" smtClean="0"/>
              <a:t>Rubrik</a:t>
            </a:r>
            <a:r>
              <a:rPr lang="en-US" sz="2400" dirty="0" smtClean="0"/>
              <a:t> </a:t>
            </a:r>
            <a:r>
              <a:rPr lang="en-US" sz="2400" dirty="0" err="1" smtClean="0"/>
              <a:t>Penilaian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4114800"/>
          <a:ext cx="7620001" cy="119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3"/>
                <a:gridCol w="1166813"/>
                <a:gridCol w="1190625"/>
                <a:gridCol w="952500"/>
                <a:gridCol w="952500"/>
                <a:gridCol w="952500"/>
                <a:gridCol w="952500"/>
                <a:gridCol w="952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Nama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Pemahaman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Penyusunan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Strategi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Pelaksanaa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Strategi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Kesimpulan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Skor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Akhir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425" name="TextBox 4"/>
          <p:cNvSpPr txBox="1">
            <a:spLocks noChangeArrowheads="1"/>
          </p:cNvSpPr>
          <p:nvPr/>
        </p:nvSpPr>
        <p:spPr bwMode="auto">
          <a:xfrm>
            <a:off x="762000" y="5410200"/>
            <a:ext cx="1746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Ket:</a:t>
            </a:r>
          </a:p>
          <a:p>
            <a:r>
              <a:rPr lang="en-US">
                <a:latin typeface="Calibri" pitchFamily="34" charset="0"/>
              </a:rPr>
              <a:t>3 = Tapat</a:t>
            </a:r>
          </a:p>
          <a:p>
            <a:r>
              <a:rPr lang="en-US">
                <a:latin typeface="Calibri" pitchFamily="34" charset="0"/>
              </a:rPr>
              <a:t>2 = Kurang Tepat</a:t>
            </a:r>
          </a:p>
          <a:p>
            <a:r>
              <a:rPr lang="en-US">
                <a:latin typeface="Calibri" pitchFamily="34" charset="0"/>
              </a:rPr>
              <a:t>1 = Tidak Tepat</a:t>
            </a:r>
          </a:p>
        </p:txBody>
      </p:sp>
      <p:sp>
        <p:nvSpPr>
          <p:cNvPr id="16426" name="TextBox 5"/>
          <p:cNvSpPr txBox="1">
            <a:spLocks noChangeArrowheads="1"/>
          </p:cNvSpPr>
          <p:nvPr/>
        </p:nvSpPr>
        <p:spPr bwMode="auto">
          <a:xfrm>
            <a:off x="4191000" y="5724525"/>
            <a:ext cx="3794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SKOR AKHIR = Jumlah Skor yg Didapat/</a:t>
            </a:r>
          </a:p>
          <a:p>
            <a:r>
              <a:rPr lang="en-US">
                <a:latin typeface="Calibri" pitchFamily="34" charset="0"/>
              </a:rPr>
              <a:t>	        Jumlah Skor Maksimal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503</Words>
  <Application>Microsoft Office PowerPoint</Application>
  <PresentationFormat>On-screen Show (4:3)</PresentationFormat>
  <Paragraphs>151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PERTEMUAN 5</vt:lpstr>
      <vt:lpstr>Mahasiswa dapat menjelaskan kembali:</vt:lpstr>
      <vt:lpstr>Prilaku Kognitif</vt:lpstr>
      <vt:lpstr>Prosedur Test</vt:lpstr>
      <vt:lpstr>Bentuk Tes</vt:lpstr>
      <vt:lpstr>Menyusun Test Formatif</vt:lpstr>
      <vt:lpstr>Butir Soal</vt:lpstr>
      <vt:lpstr>Slide 8</vt:lpstr>
      <vt:lpstr>Slide 9</vt:lpstr>
    </vt:vector>
  </TitlesOfParts>
  <Company>DELLNBX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5</dc:title>
  <dc:creator>supriatna</dc:creator>
  <cp:lastModifiedBy>supriatna</cp:lastModifiedBy>
  <cp:revision>2</cp:revision>
  <dcterms:created xsi:type="dcterms:W3CDTF">2016-05-04T14:56:55Z</dcterms:created>
  <dcterms:modified xsi:type="dcterms:W3CDTF">2016-05-05T13:02:32Z</dcterms:modified>
</cp:coreProperties>
</file>