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7A86-85A1-4918-83AF-2C6BB84A2759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97B6-DDE2-4C43-801F-3A916AACA41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7A86-85A1-4918-83AF-2C6BB84A2759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97B6-DDE2-4C43-801F-3A916AACA41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7A86-85A1-4918-83AF-2C6BB84A2759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97B6-DDE2-4C43-801F-3A916AACA41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7A86-85A1-4918-83AF-2C6BB84A2759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97B6-DDE2-4C43-801F-3A916AACA41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7A86-85A1-4918-83AF-2C6BB84A2759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97B6-DDE2-4C43-801F-3A916AACA41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7A86-85A1-4918-83AF-2C6BB84A2759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97B6-DDE2-4C43-801F-3A916AACA41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7A86-85A1-4918-83AF-2C6BB84A2759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97B6-DDE2-4C43-801F-3A916AACA41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7A86-85A1-4918-83AF-2C6BB84A2759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97B6-DDE2-4C43-801F-3A916AACA41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7A86-85A1-4918-83AF-2C6BB84A2759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97B6-DDE2-4C43-801F-3A916AACA41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7A86-85A1-4918-83AF-2C6BB84A2759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97B6-DDE2-4C43-801F-3A916AACA41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7A86-85A1-4918-83AF-2C6BB84A2759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97B6-DDE2-4C43-801F-3A916AACA41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67A86-85A1-4918-83AF-2C6BB84A2759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97B6-DDE2-4C43-801F-3A916AACA41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800199"/>
          </a:xfrm>
        </p:spPr>
        <p:txBody>
          <a:bodyPr/>
          <a:lstStyle/>
          <a:p>
            <a:r>
              <a:rPr lang="id-ID" dirty="0" smtClean="0"/>
              <a:t>PERTEMUAN 6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chemeClr val="tx1"/>
                </a:solidFill>
              </a:rPr>
              <a:t>UJI COBA ALAT UKUR </a:t>
            </a:r>
          </a:p>
          <a:p>
            <a:r>
              <a:rPr lang="id-ID" sz="4400" dirty="0" smtClean="0">
                <a:solidFill>
                  <a:schemeClr val="tx1"/>
                </a:solidFill>
              </a:rPr>
              <a:t>RANAH KOGNITIF</a:t>
            </a:r>
            <a:endParaRPr lang="id-ID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Analisis Kuantitatif /Kalibrasi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Analisis Kuantitatif /Kalibrasi ( analisis hasil uji coba: </a:t>
            </a:r>
          </a:p>
          <a:p>
            <a:pPr lvl="1" eaLnBrk="1" hangingPunct="1"/>
            <a:r>
              <a:rPr lang="en-US" smtClean="0"/>
              <a:t>validitas, </a:t>
            </a:r>
          </a:p>
          <a:p>
            <a:pPr lvl="1" eaLnBrk="1" hangingPunct="1"/>
            <a:r>
              <a:rPr lang="en-US" smtClean="0"/>
              <a:t>reliabilitas, </a:t>
            </a:r>
          </a:p>
          <a:p>
            <a:pPr lvl="1" eaLnBrk="1" hangingPunct="1"/>
            <a:r>
              <a:rPr lang="en-US" smtClean="0"/>
              <a:t>Analisa item: daya beda, tingkat kesukaran, dan efektifitas distraktor/ pengecoh)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49" name="Group 45"/>
          <p:cNvGraphicFramePr>
            <a:graphicFrameLocks noGrp="1"/>
          </p:cNvGraphicFramePr>
          <p:nvPr/>
        </p:nvGraphicFramePr>
        <p:xfrm>
          <a:off x="609600" y="2590800"/>
          <a:ext cx="7924800" cy="2598103"/>
        </p:xfrm>
        <a:graphic>
          <a:graphicData uri="http://schemas.openxmlformats.org/drawingml/2006/table">
            <a:tbl>
              <a:tblPr/>
              <a:tblGrid>
                <a:gridCol w="739775"/>
                <a:gridCol w="1436688"/>
                <a:gridCol w="1438275"/>
                <a:gridCol w="1436687"/>
                <a:gridCol w="1436688"/>
                <a:gridCol w="1436687"/>
              </a:tblGrid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No. butir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Validitas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Daya beda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Tingkat kesukaran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Keterangan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Reliabilitas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Baik sekali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Sukar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Terpakai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 = 0,83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tinggi (butir yang terpakai saja)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Baik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Sedang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Terpakai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Gugur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Sedang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Sedang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Dibuang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jelek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mudah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Dibuang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931" name="Text Box 43"/>
          <p:cNvSpPr txBox="1">
            <a:spLocks noChangeArrowheads="1"/>
          </p:cNvSpPr>
          <p:nvPr/>
        </p:nvSpPr>
        <p:spPr bwMode="auto">
          <a:xfrm>
            <a:off x="762000" y="1905000"/>
            <a:ext cx="215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Contoh Penyortiran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Reproduksi</a:t>
            </a:r>
            <a:br>
              <a:rPr lang="en-US" sz="4000"/>
            </a:br>
            <a:r>
              <a:rPr lang="en-US" sz="4000"/>
              <a:t>dan pengadministrasian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sz="2700" smtClean="0"/>
              <a:t>Merakit kembali soal-soal setelah disortir yang siap dipakai kepada kelompok yang sesungguhnya.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700" smtClean="0"/>
              <a:t>Menggandakan sesuai kebutuhan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700" smtClean="0"/>
              <a:t>Memasukan ke bank soal dengan menyertakan karakteristik tiap butir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200" smtClean="0"/>
              <a:t>Validitas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200" smtClean="0"/>
              <a:t>Tingkat kesukaran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200" smtClean="0"/>
              <a:t>Daya beda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200" smtClean="0"/>
              <a:t>Siapa pembuatnya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200" smtClean="0"/>
              <a:t>Telah diujicobakan diamana dan kapan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936103"/>
          </a:xfrm>
        </p:spPr>
        <p:txBody>
          <a:bodyPr/>
          <a:lstStyle/>
          <a:p>
            <a:r>
              <a:rPr lang="id-ID" dirty="0" smtClean="0"/>
              <a:t>Mahasiswa dapat :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4154016"/>
          </a:xfrm>
        </p:spPr>
        <p:txBody>
          <a:bodyPr/>
          <a:lstStyle/>
          <a:p>
            <a:pPr marL="1657350" lvl="2" indent="-742950" algn="l">
              <a:buAutoNum type="arabicPeriod"/>
            </a:pPr>
            <a:r>
              <a:rPr lang="id-ID" sz="4000" dirty="0" smtClean="0">
                <a:solidFill>
                  <a:schemeClr val="tx1"/>
                </a:solidFill>
              </a:rPr>
              <a:t>U</a:t>
            </a:r>
            <a:r>
              <a:rPr lang="en-US" sz="4000" dirty="0" err="1">
                <a:solidFill>
                  <a:schemeClr val="tx1"/>
                </a:solidFill>
              </a:rPr>
              <a:t>ji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coba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alat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ukur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ranah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kognitif</a:t>
            </a:r>
            <a:endParaRPr lang="id-ID" sz="4000" dirty="0" smtClean="0">
              <a:solidFill>
                <a:schemeClr val="tx1"/>
              </a:solidFill>
            </a:endParaRPr>
          </a:p>
          <a:p>
            <a:pPr marL="1657350" lvl="2" indent="-742950" algn="l">
              <a:buAutoNum type="arabicPeriod"/>
            </a:pPr>
            <a:r>
              <a:rPr lang="id-ID" sz="4000" dirty="0" smtClean="0">
                <a:solidFill>
                  <a:schemeClr val="tx1"/>
                </a:solidFill>
              </a:rPr>
              <a:t>A</a:t>
            </a:r>
            <a:r>
              <a:rPr lang="fi-FI" sz="4000" dirty="0">
                <a:solidFill>
                  <a:schemeClr val="tx1"/>
                </a:solidFill>
              </a:rPr>
              <a:t>nalisis hasil uji </a:t>
            </a:r>
            <a:r>
              <a:rPr lang="fi-FI" sz="4000" dirty="0" smtClean="0">
                <a:solidFill>
                  <a:schemeClr val="tx1"/>
                </a:solidFill>
              </a:rPr>
              <a:t>coba</a:t>
            </a:r>
            <a:endParaRPr lang="id-ID" sz="4000" dirty="0" smtClean="0">
              <a:solidFill>
                <a:schemeClr val="tx1"/>
              </a:solidFill>
            </a:endParaRPr>
          </a:p>
          <a:p>
            <a:pPr marL="1657350" lvl="2" indent="-742950" algn="l">
              <a:buAutoNum type="arabicPeriod"/>
            </a:pPr>
            <a:r>
              <a:rPr lang="id-ID" sz="4000" dirty="0" smtClean="0">
                <a:solidFill>
                  <a:schemeClr val="tx1"/>
                </a:solidFill>
              </a:rPr>
              <a:t>Menyusun A</a:t>
            </a:r>
            <a:r>
              <a:rPr lang="en-US" sz="4000" dirty="0">
                <a:solidFill>
                  <a:schemeClr val="tx1"/>
                </a:solidFill>
              </a:rPr>
              <a:t>lat </a:t>
            </a:r>
            <a:r>
              <a:rPr lang="en-US" sz="4000" dirty="0" err="1">
                <a:solidFill>
                  <a:schemeClr val="tx1"/>
                </a:solidFill>
              </a:rPr>
              <a:t>ukur</a:t>
            </a:r>
            <a:r>
              <a:rPr lang="en-US" sz="4000" dirty="0">
                <a:solidFill>
                  <a:schemeClr val="tx1"/>
                </a:solidFill>
              </a:rPr>
              <a:t> final </a:t>
            </a:r>
            <a:r>
              <a:rPr lang="en-US" sz="4000" dirty="0" err="1">
                <a:solidFill>
                  <a:schemeClr val="tx1"/>
                </a:solidFill>
              </a:rPr>
              <a:t>ranah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kognitif</a:t>
            </a:r>
            <a:endParaRPr lang="id-ID" sz="4000" dirty="0">
              <a:solidFill>
                <a:schemeClr val="tx1"/>
              </a:solidFill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Menulis butir soal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eaLnBrk="1" hangingPunct="1"/>
            <a:endParaRPr lang="en-US" smtClean="0"/>
          </a:p>
          <a:p>
            <a:pPr marL="609600" indent="-609600" eaLnBrk="1" hangingPunct="1"/>
            <a:r>
              <a:rPr lang="en-US" smtClean="0"/>
              <a:t>Menulis butir soal harus memperhatikan:</a:t>
            </a:r>
          </a:p>
          <a:p>
            <a:pPr marL="990600" lvl="1" indent="-533400" eaLnBrk="1" hangingPunct="1"/>
            <a:r>
              <a:rPr lang="en-US" smtClean="0"/>
              <a:t>kesesuain dengan tujuan/ indikator</a:t>
            </a:r>
          </a:p>
          <a:p>
            <a:pPr marL="990600" lvl="1" indent="-533400" eaLnBrk="1" hangingPunct="1"/>
            <a:r>
              <a:rPr lang="en-US" smtClean="0"/>
              <a:t>kebenaran isi (conten )</a:t>
            </a:r>
          </a:p>
          <a:p>
            <a:pPr marL="990600" lvl="1" indent="-533400" eaLnBrk="1" hangingPunct="1"/>
            <a:r>
              <a:rPr lang="en-US" smtClean="0"/>
              <a:t>ketepatan konstruksi / kaidah</a:t>
            </a:r>
          </a:p>
          <a:p>
            <a:pPr marL="990600" lvl="1" indent="-533400" eaLnBrk="1" hangingPunct="1"/>
            <a:r>
              <a:rPr lang="en-US" smtClean="0"/>
              <a:t>ketertiban bahasa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Analisis Kualitatif (Validasi konten)</a:t>
            </a:r>
            <a:br>
              <a:rPr lang="en-US" sz="4000"/>
            </a:br>
            <a:endParaRPr lang="en-US" sz="40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/>
              <a:t>Untuk validasi konsep/ isi dilakukan dengan: </a:t>
            </a:r>
          </a:p>
          <a:p>
            <a:pPr marL="609600" indent="-609600" eaLnBrk="1" hangingPunct="1"/>
            <a:r>
              <a:rPr lang="en-US" smtClean="0"/>
              <a:t>penilaian ahli (expert judgement) justifikasi ahli atau </a:t>
            </a:r>
          </a:p>
          <a:p>
            <a:pPr marL="609600" indent="-609600" eaLnBrk="1" hangingPunct="1"/>
            <a:r>
              <a:rPr lang="en-US" smtClean="0"/>
              <a:t>dipanel</a:t>
            </a:r>
          </a:p>
          <a:p>
            <a:pPr marL="609600" indent="-60960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02" name="Group 94"/>
          <p:cNvGraphicFramePr>
            <a:graphicFrameLocks noGrp="1"/>
          </p:cNvGraphicFramePr>
          <p:nvPr/>
        </p:nvGraphicFramePr>
        <p:xfrm>
          <a:off x="381000" y="838200"/>
          <a:ext cx="8305800" cy="5791200"/>
        </p:xfrm>
        <a:graphic>
          <a:graphicData uri="http://schemas.openxmlformats.org/drawingml/2006/table">
            <a:tbl>
              <a:tblPr/>
              <a:tblGrid>
                <a:gridCol w="444500"/>
                <a:gridCol w="5167313"/>
                <a:gridCol w="539750"/>
                <a:gridCol w="538162"/>
                <a:gridCol w="538163"/>
                <a:gridCol w="539750"/>
                <a:gridCol w="538162"/>
              </a:tblGrid>
              <a:tr h="260350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JENIS PERSYARATAN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NOMOR SOAL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3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6035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a. Ranah Materi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Butir soal sesuai dengan indikator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Isi materi sesuai dengan tujuan penilaian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Isi materi yang ditanyakan sesuai dengan sesuai dengan jenjang, jenis sekolah dan tingkat kelas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 Ranah Kontruksi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Rumus kalimat dalam bentuk kalimat tanya atau perintah yang menuntut jawaban terurai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Ada petunjuk yang jelas cara mengerjakan/menyelesaikan soal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Butir soal tidak tergantung pada butir sebelumnya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Tabel, grafik, diagram, kasus, atau yang sejenisnya bermakna (jelas keterangannya atau ada hubungannya dengan masalah yang ditanyakan)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836" name="Text Box 92"/>
          <p:cNvSpPr txBox="1">
            <a:spLocks noChangeArrowheads="1"/>
          </p:cNvSpPr>
          <p:nvPr/>
        </p:nvSpPr>
        <p:spPr bwMode="auto">
          <a:xfrm>
            <a:off x="288925" y="265113"/>
            <a:ext cx="309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Analisis Kualitatif Tes Uraian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Group 2"/>
          <p:cNvGraphicFramePr>
            <a:graphicFrameLocks noGrp="1"/>
          </p:cNvGraphicFramePr>
          <p:nvPr/>
        </p:nvGraphicFramePr>
        <p:xfrm>
          <a:off x="381000" y="1066800"/>
          <a:ext cx="8305800" cy="3105150"/>
        </p:xfrm>
        <a:graphic>
          <a:graphicData uri="http://schemas.openxmlformats.org/drawingml/2006/table">
            <a:tbl>
              <a:tblPr/>
              <a:tblGrid>
                <a:gridCol w="444500"/>
                <a:gridCol w="5167313"/>
                <a:gridCol w="539750"/>
                <a:gridCol w="538162"/>
                <a:gridCol w="538163"/>
                <a:gridCol w="539750"/>
                <a:gridCol w="538162"/>
              </a:tblGrid>
              <a:tr h="517525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c. Ranah Bahasa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Rumusan kalimat komunikasi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Kalimat menggunakan bahasa yang baik, serta sesuai dengan ragam bahasanya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Rumusan kalimat tidak menimbulkan penafsiran ganda atau salah pengertian</a:t>
                      </a:r>
                      <a:endParaRPr kumimoji="0" 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Menggunakan bahasa/kata yang umum (bukan bahasa local)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Rumusan soal tidak mengandung kata-kata yang dapat menyinggung perasaan anak didik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27" name="Text Box 59"/>
          <p:cNvSpPr txBox="1">
            <a:spLocks noChangeArrowheads="1"/>
          </p:cNvSpPr>
          <p:nvPr/>
        </p:nvSpPr>
        <p:spPr bwMode="auto">
          <a:xfrm>
            <a:off x="365125" y="4608513"/>
            <a:ext cx="61150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Keterangan :</a:t>
            </a:r>
          </a:p>
          <a:p>
            <a:r>
              <a:rPr lang="en-US">
                <a:latin typeface="Calibri" pitchFamily="34" charset="0"/>
              </a:rPr>
              <a:t>soal nomor 1, perlu dirumuskan kembali</a:t>
            </a:r>
          </a:p>
          <a:p>
            <a:r>
              <a:rPr lang="en-US">
                <a:latin typeface="Calibri" pitchFamily="34" charset="0"/>
              </a:rPr>
              <a:t>soal nomor 2, sudah baik dan tidak memerlukan perbaikan</a:t>
            </a:r>
          </a:p>
          <a:p>
            <a:r>
              <a:rPr lang="en-US">
                <a:latin typeface="Calibri" pitchFamily="34" charset="0"/>
              </a:rPr>
              <a:t>soal nomor 3, perlu pebaikan</a:t>
            </a:r>
          </a:p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Group 2"/>
          <p:cNvGraphicFramePr>
            <a:graphicFrameLocks noGrp="1"/>
          </p:cNvGraphicFramePr>
          <p:nvPr/>
        </p:nvGraphicFramePr>
        <p:xfrm>
          <a:off x="609600" y="685800"/>
          <a:ext cx="7848600" cy="5791200"/>
        </p:xfrm>
        <a:graphic>
          <a:graphicData uri="http://schemas.openxmlformats.org/drawingml/2006/table">
            <a:tbl>
              <a:tblPr/>
              <a:tblGrid>
                <a:gridCol w="520700"/>
                <a:gridCol w="5313363"/>
                <a:gridCol w="401637"/>
                <a:gridCol w="403225"/>
                <a:gridCol w="404813"/>
                <a:gridCol w="401637"/>
                <a:gridCol w="403225"/>
              </a:tblGrid>
              <a:tr h="260350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JENIS PERSYARATAN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NOMOR SOAL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3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6035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a. Ranah Materi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Butir soal sesuai dengan indikator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Isi materi sesuai dengan tujuan penilaian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Hanya ada satu kunci atau jawaban yang benar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Isi materi yang ditanyakan sesuai dengan sesuai dengan jenjang, jenis sekolah dan tingkat kelas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Pilihan benar-benar berfungsi, jika pilihan merupakan hasil perhitungan maka pengecoh berupa pilihan yang salah rumus/salah hitung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 Ranah Kontruksi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Soal dirumuskan dengan jelas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Soal tidak memberi petunjuk/mengarah kepada pilihan jawaban yang benar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84" name="Text Box 92"/>
          <p:cNvSpPr txBox="1">
            <a:spLocks noChangeArrowheads="1"/>
          </p:cNvSpPr>
          <p:nvPr/>
        </p:nvSpPr>
        <p:spPr bwMode="auto">
          <a:xfrm>
            <a:off x="517525" y="188913"/>
            <a:ext cx="3702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Analisis Kualitatif tes pilihan ganda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Group 2"/>
          <p:cNvGraphicFramePr>
            <a:graphicFrameLocks noGrp="1"/>
          </p:cNvGraphicFramePr>
          <p:nvPr/>
        </p:nvGraphicFramePr>
        <p:xfrm>
          <a:off x="457200" y="457200"/>
          <a:ext cx="7848600" cy="5181600"/>
        </p:xfrm>
        <a:graphic>
          <a:graphicData uri="http://schemas.openxmlformats.org/drawingml/2006/table">
            <a:tbl>
              <a:tblPr/>
              <a:tblGrid>
                <a:gridCol w="520700"/>
                <a:gridCol w="5313363"/>
                <a:gridCol w="401637"/>
                <a:gridCol w="403225"/>
                <a:gridCol w="404813"/>
                <a:gridCol w="401637"/>
                <a:gridCol w="40322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Panjang alternatif/pilihan jawaban relatif sama, jangan ada yang sangat panjang dan ada yang sangat pendek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Pilihan jawaban dalam bentuk angka/waktu diurutkan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Wacana, gambar, atau grafik benar-benar berfungsi</a:t>
                      </a:r>
                      <a:endParaRPr kumimoji="0" 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Antar butir sol tidak tergantung satu sama lain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c. Ranah Bahasa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Rumusan kalimat komunikasi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Kalimat menggunakan bahasa yang baik, serta sesuai dengan ragam bahasanya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Rumusan kalimat tidak menimbulkan penafsiran ganda atau salah pengertian</a:t>
                      </a:r>
                      <a:endParaRPr kumimoji="0" 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Menggunakan bahasa/kata yang umum (bukan bahasa local)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Rumusan soal tidak mengandung kata-kata yang dapat menyinggung perasaan anak didik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08" name="Text Box 92"/>
          <p:cNvSpPr txBox="1">
            <a:spLocks noChangeArrowheads="1"/>
          </p:cNvSpPr>
          <p:nvPr/>
        </p:nvSpPr>
        <p:spPr bwMode="auto">
          <a:xfrm>
            <a:off x="457200" y="5788025"/>
            <a:ext cx="29051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Keterangan :</a:t>
            </a:r>
          </a:p>
          <a:p>
            <a:r>
              <a:rPr lang="en-US" sz="1600">
                <a:latin typeface="Calibri" pitchFamily="34" charset="0"/>
              </a:rPr>
              <a:t>Soal nomor 1, sudah baik</a:t>
            </a:r>
          </a:p>
          <a:p>
            <a:r>
              <a:rPr lang="en-US" sz="1600">
                <a:latin typeface="Calibri" pitchFamily="34" charset="0"/>
              </a:rPr>
              <a:t>Soal nomor 2, perlu perbaikan</a:t>
            </a:r>
          </a:p>
          <a:p>
            <a:endParaRPr lang="en-US" sz="1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Uji coba (try out)</a:t>
            </a:r>
            <a:br>
              <a:rPr lang="en-US" sz="4000"/>
            </a:br>
            <a:endParaRPr lang="en-US" sz="40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229600" cy="2895600"/>
          </a:xfrm>
        </p:spPr>
        <p:txBody>
          <a:bodyPr/>
          <a:lstStyle/>
          <a:p>
            <a:pPr marL="609600" indent="-609600" eaLnBrk="1" hangingPunct="1"/>
            <a:r>
              <a:rPr lang="en-US" smtClean="0"/>
              <a:t>Uji coba diberikan kepada kelompok yang ekivalen dengan kelompok sesungguhnya.</a:t>
            </a:r>
          </a:p>
          <a:p>
            <a:pPr marL="990600" lvl="1" indent="-533400" eaLnBrk="1" hangingPunct="1"/>
            <a:endParaRPr lang="en-US" smtClean="0"/>
          </a:p>
          <a:p>
            <a:pPr marL="609600" indent="-60960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680</Words>
  <Application>Microsoft Office PowerPoint</Application>
  <PresentationFormat>On-screen Show (4:3)</PresentationFormat>
  <Paragraphs>210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PERTEMUAN 6</vt:lpstr>
      <vt:lpstr>Mahasiswa dapat :</vt:lpstr>
      <vt:lpstr>Menulis butir soal</vt:lpstr>
      <vt:lpstr>Analisis Kualitatif (Validasi konten) </vt:lpstr>
      <vt:lpstr>Slide 5</vt:lpstr>
      <vt:lpstr>Slide 6</vt:lpstr>
      <vt:lpstr>Slide 7</vt:lpstr>
      <vt:lpstr>Slide 8</vt:lpstr>
      <vt:lpstr>Uji coba (try out) </vt:lpstr>
      <vt:lpstr>Analisis Kuantitatif /Kalibrasi</vt:lpstr>
      <vt:lpstr>Slide 11</vt:lpstr>
      <vt:lpstr>Reproduksi dan pengadministrasian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6</dc:title>
  <dc:creator>supriatna</dc:creator>
  <cp:lastModifiedBy>supriatna</cp:lastModifiedBy>
  <cp:revision>2</cp:revision>
  <dcterms:created xsi:type="dcterms:W3CDTF">2016-05-04T15:01:36Z</dcterms:created>
  <dcterms:modified xsi:type="dcterms:W3CDTF">2016-05-05T13:10:21Z</dcterms:modified>
</cp:coreProperties>
</file>