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C35B3D-D2EF-43C8-88D3-8AE70B845AAD}" type="doc">
      <dgm:prSet loTypeId="urn:microsoft.com/office/officeart/2005/8/layout/pyramid2" loCatId="list" qsTypeId="urn:microsoft.com/office/officeart/2005/8/quickstyle/simple1#2" qsCatId="simple" csTypeId="urn:microsoft.com/office/officeart/2005/8/colors/accent1_2#4" csCatId="accent1" phldr="1"/>
      <dgm:spPr/>
    </dgm:pt>
    <dgm:pt modelId="{9383214B-9404-4E68-9AF9-5C03CEE957B7}">
      <dgm:prSet phldrT="[Text]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Tes</a:t>
          </a:r>
          <a:r>
            <a:rPr lang="en-US" dirty="0" smtClean="0"/>
            <a:t> </a:t>
          </a:r>
          <a:r>
            <a:rPr lang="en-US" dirty="0" err="1" smtClean="0"/>
            <a:t>Praktik</a:t>
          </a:r>
          <a:endParaRPr lang="en-US" dirty="0"/>
        </a:p>
      </dgm:t>
    </dgm:pt>
    <dgm:pt modelId="{5F184BE6-68B7-404A-84C8-2687F3B827C8}" type="parTrans" cxnId="{E6364448-7B40-4E92-B8F0-EA8BA19A25A5}">
      <dgm:prSet/>
      <dgm:spPr/>
      <dgm:t>
        <a:bodyPr/>
        <a:lstStyle/>
        <a:p>
          <a:endParaRPr lang="en-US"/>
        </a:p>
      </dgm:t>
    </dgm:pt>
    <dgm:pt modelId="{585BF05A-B2DD-4667-853A-E0F70EAD8E23}" type="sibTrans" cxnId="{E6364448-7B40-4E92-B8F0-EA8BA19A25A5}">
      <dgm:prSet/>
      <dgm:spPr/>
      <dgm:t>
        <a:bodyPr/>
        <a:lstStyle/>
        <a:p>
          <a:endParaRPr lang="en-US"/>
        </a:p>
      </dgm:t>
    </dgm:pt>
    <dgm:pt modelId="{4DC7D0F1-8181-4477-A723-1B08EC85AD5B}">
      <dgm:prSet phldrT="[Text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/>
            <a:t>Proyek</a:t>
          </a:r>
          <a:endParaRPr lang="en-US" dirty="0"/>
        </a:p>
      </dgm:t>
    </dgm:pt>
    <dgm:pt modelId="{47C9FF11-8E8F-4F6C-AD19-C7BFFAE6DA15}" type="parTrans" cxnId="{DDDA42E9-1E2B-4BFA-8657-138D7F16EE84}">
      <dgm:prSet/>
      <dgm:spPr/>
      <dgm:t>
        <a:bodyPr/>
        <a:lstStyle/>
        <a:p>
          <a:endParaRPr lang="en-US"/>
        </a:p>
      </dgm:t>
    </dgm:pt>
    <dgm:pt modelId="{2AFBD191-0AB9-44E4-9094-7D02EC640BF7}" type="sibTrans" cxnId="{DDDA42E9-1E2B-4BFA-8657-138D7F16EE84}">
      <dgm:prSet/>
      <dgm:spPr/>
      <dgm:t>
        <a:bodyPr/>
        <a:lstStyle/>
        <a:p>
          <a:endParaRPr lang="en-US"/>
        </a:p>
      </dgm:t>
    </dgm:pt>
    <dgm:pt modelId="{5AA50ED2-A584-42CE-86A7-50B646CA9268}">
      <dgm:prSet phldrT="[Text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err="1" smtClean="0"/>
            <a:t>Portofolio</a:t>
          </a:r>
          <a:endParaRPr lang="en-US" dirty="0"/>
        </a:p>
      </dgm:t>
    </dgm:pt>
    <dgm:pt modelId="{77AC9CC9-4C3B-4D83-839D-B8E1D8F6DC30}" type="parTrans" cxnId="{49737459-94DC-4E3A-9807-1DB8B3C83B9D}">
      <dgm:prSet/>
      <dgm:spPr/>
      <dgm:t>
        <a:bodyPr/>
        <a:lstStyle/>
        <a:p>
          <a:endParaRPr lang="en-US"/>
        </a:p>
      </dgm:t>
    </dgm:pt>
    <dgm:pt modelId="{E6C59FFA-F121-49F6-A5F3-83B0F2A86AE0}" type="sibTrans" cxnId="{49737459-94DC-4E3A-9807-1DB8B3C83B9D}">
      <dgm:prSet/>
      <dgm:spPr/>
      <dgm:t>
        <a:bodyPr/>
        <a:lstStyle/>
        <a:p>
          <a:endParaRPr lang="en-US"/>
        </a:p>
      </dgm:t>
    </dgm:pt>
    <dgm:pt modelId="{6EEF4837-A34A-4D52-9D0D-A96125B947DA}" type="pres">
      <dgm:prSet presAssocID="{7AC35B3D-D2EF-43C8-88D3-8AE70B845AAD}" presName="compositeShape" presStyleCnt="0">
        <dgm:presLayoutVars>
          <dgm:dir/>
          <dgm:resizeHandles/>
        </dgm:presLayoutVars>
      </dgm:prSet>
      <dgm:spPr/>
    </dgm:pt>
    <dgm:pt modelId="{653C28FA-5220-43F5-A043-4032AC15B098}" type="pres">
      <dgm:prSet presAssocID="{7AC35B3D-D2EF-43C8-88D3-8AE70B845AAD}" presName="pyramid" presStyleLbl="node1" presStyleIdx="0" presStyleCnt="1" custLinFactNeighborX="-1365"/>
      <dgm:spPr/>
    </dgm:pt>
    <dgm:pt modelId="{02FA4B17-84BF-4397-84B8-A6BBD588C53D}" type="pres">
      <dgm:prSet presAssocID="{7AC35B3D-D2EF-43C8-88D3-8AE70B845AAD}" presName="theList" presStyleCnt="0"/>
      <dgm:spPr/>
    </dgm:pt>
    <dgm:pt modelId="{529F2EFE-E1E6-4DA6-9775-E21B63530460}" type="pres">
      <dgm:prSet presAssocID="{9383214B-9404-4E68-9AF9-5C03CEE957B7}" presName="aNode" presStyleLbl="fgAcc1" presStyleIdx="0" presStyleCnt="3" custLinFactNeighborX="-1399" custLinFactNeighborY="1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F6E9E-9F11-47C7-9ACA-6BF5FFFF7DE0}" type="pres">
      <dgm:prSet presAssocID="{9383214B-9404-4E68-9AF9-5C03CEE957B7}" presName="aSpace" presStyleCnt="0"/>
      <dgm:spPr/>
    </dgm:pt>
    <dgm:pt modelId="{C3A7F866-4781-42C0-B060-948E7146E024}" type="pres">
      <dgm:prSet presAssocID="{4DC7D0F1-8181-4477-A723-1B08EC85AD5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40FC8-2F2E-4607-880F-8CDE846B8526}" type="pres">
      <dgm:prSet presAssocID="{4DC7D0F1-8181-4477-A723-1B08EC85AD5B}" presName="aSpace" presStyleCnt="0"/>
      <dgm:spPr/>
    </dgm:pt>
    <dgm:pt modelId="{D9188D73-C9BE-4567-BC5B-36EAC001904D}" type="pres">
      <dgm:prSet presAssocID="{5AA50ED2-A584-42CE-86A7-50B646CA926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E97FA-3361-40C0-B6E2-97B6406727A5}" type="pres">
      <dgm:prSet presAssocID="{5AA50ED2-A584-42CE-86A7-50B646CA9268}" presName="aSpace" presStyleCnt="0"/>
      <dgm:spPr/>
    </dgm:pt>
  </dgm:ptLst>
  <dgm:cxnLst>
    <dgm:cxn modelId="{E6364448-7B40-4E92-B8F0-EA8BA19A25A5}" srcId="{7AC35B3D-D2EF-43C8-88D3-8AE70B845AAD}" destId="{9383214B-9404-4E68-9AF9-5C03CEE957B7}" srcOrd="0" destOrd="0" parTransId="{5F184BE6-68B7-404A-84C8-2687F3B827C8}" sibTransId="{585BF05A-B2DD-4667-853A-E0F70EAD8E23}"/>
    <dgm:cxn modelId="{6F9A4232-F5ED-46CF-BB63-AEADA45EB9F5}" type="presOf" srcId="{7AC35B3D-D2EF-43C8-88D3-8AE70B845AAD}" destId="{6EEF4837-A34A-4D52-9D0D-A96125B947DA}" srcOrd="0" destOrd="0" presId="urn:microsoft.com/office/officeart/2005/8/layout/pyramid2"/>
    <dgm:cxn modelId="{DDDA42E9-1E2B-4BFA-8657-138D7F16EE84}" srcId="{7AC35B3D-D2EF-43C8-88D3-8AE70B845AAD}" destId="{4DC7D0F1-8181-4477-A723-1B08EC85AD5B}" srcOrd="1" destOrd="0" parTransId="{47C9FF11-8E8F-4F6C-AD19-C7BFFAE6DA15}" sibTransId="{2AFBD191-0AB9-44E4-9094-7D02EC640BF7}"/>
    <dgm:cxn modelId="{3B48230F-F2D8-42BE-9F30-C69DBA022B19}" type="presOf" srcId="{4DC7D0F1-8181-4477-A723-1B08EC85AD5B}" destId="{C3A7F866-4781-42C0-B060-948E7146E024}" srcOrd="0" destOrd="0" presId="urn:microsoft.com/office/officeart/2005/8/layout/pyramid2"/>
    <dgm:cxn modelId="{49737459-94DC-4E3A-9807-1DB8B3C83B9D}" srcId="{7AC35B3D-D2EF-43C8-88D3-8AE70B845AAD}" destId="{5AA50ED2-A584-42CE-86A7-50B646CA9268}" srcOrd="2" destOrd="0" parTransId="{77AC9CC9-4C3B-4D83-839D-B8E1D8F6DC30}" sibTransId="{E6C59FFA-F121-49F6-A5F3-83B0F2A86AE0}"/>
    <dgm:cxn modelId="{CFFCB50F-41D2-4C10-B134-1881FD41B415}" type="presOf" srcId="{9383214B-9404-4E68-9AF9-5C03CEE957B7}" destId="{529F2EFE-E1E6-4DA6-9775-E21B63530460}" srcOrd="0" destOrd="0" presId="urn:microsoft.com/office/officeart/2005/8/layout/pyramid2"/>
    <dgm:cxn modelId="{BC05FF2E-3928-4517-9305-2B611D580D1A}" type="presOf" srcId="{5AA50ED2-A584-42CE-86A7-50B646CA9268}" destId="{D9188D73-C9BE-4567-BC5B-36EAC001904D}" srcOrd="0" destOrd="0" presId="urn:microsoft.com/office/officeart/2005/8/layout/pyramid2"/>
    <dgm:cxn modelId="{D4C19A69-90A1-4C03-91A5-7DF35A50F564}" type="presParOf" srcId="{6EEF4837-A34A-4D52-9D0D-A96125B947DA}" destId="{653C28FA-5220-43F5-A043-4032AC15B098}" srcOrd="0" destOrd="0" presId="urn:microsoft.com/office/officeart/2005/8/layout/pyramid2"/>
    <dgm:cxn modelId="{8AAE989F-849D-4200-9F40-A2FBAE518BAA}" type="presParOf" srcId="{6EEF4837-A34A-4D52-9D0D-A96125B947DA}" destId="{02FA4B17-84BF-4397-84B8-A6BBD588C53D}" srcOrd="1" destOrd="0" presId="urn:microsoft.com/office/officeart/2005/8/layout/pyramid2"/>
    <dgm:cxn modelId="{9D9FDDB7-A531-4F1E-92B4-FC37FFF94B6D}" type="presParOf" srcId="{02FA4B17-84BF-4397-84B8-A6BBD588C53D}" destId="{529F2EFE-E1E6-4DA6-9775-E21B63530460}" srcOrd="0" destOrd="0" presId="urn:microsoft.com/office/officeart/2005/8/layout/pyramid2"/>
    <dgm:cxn modelId="{59DFDC1D-DA45-4BA5-B63D-F7302717CC9F}" type="presParOf" srcId="{02FA4B17-84BF-4397-84B8-A6BBD588C53D}" destId="{76FF6E9E-9F11-47C7-9ACA-6BF5FFFF7DE0}" srcOrd="1" destOrd="0" presId="urn:microsoft.com/office/officeart/2005/8/layout/pyramid2"/>
    <dgm:cxn modelId="{D5536B34-9EB1-4D68-B100-D75F7DAAE5F9}" type="presParOf" srcId="{02FA4B17-84BF-4397-84B8-A6BBD588C53D}" destId="{C3A7F866-4781-42C0-B060-948E7146E024}" srcOrd="2" destOrd="0" presId="urn:microsoft.com/office/officeart/2005/8/layout/pyramid2"/>
    <dgm:cxn modelId="{91955D64-73FC-4A11-8826-C6E0E4D0E172}" type="presParOf" srcId="{02FA4B17-84BF-4397-84B8-A6BBD588C53D}" destId="{3CC40FC8-2F2E-4607-880F-8CDE846B8526}" srcOrd="3" destOrd="0" presId="urn:microsoft.com/office/officeart/2005/8/layout/pyramid2"/>
    <dgm:cxn modelId="{2CF11123-22BA-485D-B94F-C0D8F6605D07}" type="presParOf" srcId="{02FA4B17-84BF-4397-84B8-A6BBD588C53D}" destId="{D9188D73-C9BE-4567-BC5B-36EAC001904D}" srcOrd="4" destOrd="0" presId="urn:microsoft.com/office/officeart/2005/8/layout/pyramid2"/>
    <dgm:cxn modelId="{A72FFD24-A33D-45F8-9190-59B1FC1F0A60}" type="presParOf" srcId="{02FA4B17-84BF-4397-84B8-A6BBD588C53D}" destId="{C92E97FA-3361-40C0-B6E2-97B6406727A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3C28FA-5220-43F5-A043-4032AC15B098}">
      <dsp:nvSpPr>
        <dsp:cNvPr id="0" name=""/>
        <dsp:cNvSpPr/>
      </dsp:nvSpPr>
      <dsp:spPr>
        <a:xfrm>
          <a:off x="1447788" y="0"/>
          <a:ext cx="4530725" cy="45307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F2EFE-E1E6-4DA6-9775-E21B63530460}">
      <dsp:nvSpPr>
        <dsp:cNvPr id="0" name=""/>
        <dsp:cNvSpPr/>
      </dsp:nvSpPr>
      <dsp:spPr>
        <a:xfrm>
          <a:off x="3733795" y="457200"/>
          <a:ext cx="2944971" cy="1072507"/>
        </a:xfrm>
        <a:prstGeom prst="roundRect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/>
            <a:t>Tes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Praktik</a:t>
          </a:r>
          <a:endParaRPr lang="en-US" sz="4400" kern="1200" dirty="0"/>
        </a:p>
      </dsp:txBody>
      <dsp:txXfrm>
        <a:off x="3733795" y="457200"/>
        <a:ext cx="2944971" cy="1072507"/>
      </dsp:txXfrm>
    </dsp:sp>
    <dsp:sp modelId="{C3A7F866-4781-42C0-B060-948E7146E024}">
      <dsp:nvSpPr>
        <dsp:cNvPr id="0" name=""/>
        <dsp:cNvSpPr/>
      </dsp:nvSpPr>
      <dsp:spPr>
        <a:xfrm>
          <a:off x="3774995" y="1662076"/>
          <a:ext cx="2944971" cy="1072507"/>
        </a:xfrm>
        <a:prstGeom prst="round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/>
            <a:t>Proyek</a:t>
          </a:r>
          <a:endParaRPr lang="en-US" sz="4400" kern="1200" dirty="0"/>
        </a:p>
      </dsp:txBody>
      <dsp:txXfrm>
        <a:off x="3774995" y="1662076"/>
        <a:ext cx="2944971" cy="1072507"/>
      </dsp:txXfrm>
    </dsp:sp>
    <dsp:sp modelId="{D9188D73-C9BE-4567-BC5B-36EAC001904D}">
      <dsp:nvSpPr>
        <dsp:cNvPr id="0" name=""/>
        <dsp:cNvSpPr/>
      </dsp:nvSpPr>
      <dsp:spPr>
        <a:xfrm>
          <a:off x="3774995" y="2868648"/>
          <a:ext cx="2944971" cy="1072507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/>
            <a:t>Portofolio</a:t>
          </a:r>
          <a:endParaRPr lang="en-US" sz="4400" kern="1200" dirty="0"/>
        </a:p>
      </dsp:txBody>
      <dsp:txXfrm>
        <a:off x="3774995" y="2868648"/>
        <a:ext cx="2944971" cy="1072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57AF1-CD5E-4733-B10A-D66A45067BAB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91068-F0CA-471E-BF02-7D0DF6FAB43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C92B-0D20-478F-812B-680D359398CD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405BC-8ED0-472F-BA9F-742D1D77E49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PANDUAN%20PENILAIAN%20KOMPETENSI%20SIKAP%20201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656183"/>
          </a:xfrm>
        </p:spPr>
        <p:txBody>
          <a:bodyPr/>
          <a:lstStyle/>
          <a:p>
            <a:r>
              <a:rPr lang="id-ID" dirty="0" smtClean="0"/>
              <a:t>PERTEMUAN 8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ALAT UKUR </a:t>
            </a:r>
          </a:p>
          <a:p>
            <a:r>
              <a:rPr lang="id-ID" sz="4000" dirty="0" smtClean="0">
                <a:solidFill>
                  <a:schemeClr val="tx1"/>
                </a:solidFill>
              </a:rPr>
              <a:t>RANAH PSIKOMOTOR </a:t>
            </a:r>
          </a:p>
          <a:p>
            <a:r>
              <a:rPr lang="id-ID" sz="4000" dirty="0" smtClean="0">
                <a:solidFill>
                  <a:schemeClr val="tx1"/>
                </a:solidFill>
              </a:rPr>
              <a:t>DAN ANALISISNYA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7"/>
          <p:cNvSpPr>
            <a:spLocks noGrp="1"/>
          </p:cNvSpPr>
          <p:nvPr>
            <p:ph type="title"/>
          </p:nvPr>
        </p:nvSpPr>
        <p:spPr>
          <a:xfrm>
            <a:off x="1219200" y="123825"/>
            <a:ext cx="6858000" cy="762000"/>
          </a:xfrm>
        </p:spPr>
        <p:txBody>
          <a:bodyPr>
            <a:normAutofit fontScale="90000"/>
          </a:bodyPr>
          <a:lstStyle/>
          <a:p>
            <a:r>
              <a:rPr smtClean="0">
                <a:cs typeface="Arial" charset="0"/>
              </a:rPr>
              <a:t>Pengolaahan</a:t>
            </a:r>
            <a:r>
              <a:rPr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smtClean="0">
                <a:cs typeface="Arial" charset="0"/>
              </a:rPr>
              <a:t>Nilai</a:t>
            </a:r>
            <a:r>
              <a:rPr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smtClean="0">
                <a:cs typeface="Arial" charset="0"/>
              </a:rPr>
              <a:t>Keterampilan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800" dirty="0" err="1" smtClean="0">
                <a:latin typeface="Arial Rounded MT Bold" pitchFamily="34" charset="0"/>
              </a:rPr>
              <a:t>Pengolahan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nilai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dapat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menggunakan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bobot</a:t>
            </a:r>
            <a:r>
              <a:rPr lang="en-US" sz="2800" dirty="0" smtClean="0">
                <a:latin typeface="Arial Rounded MT Bold" pitchFamily="34" charset="0"/>
              </a:rPr>
              <a:t> yang </a:t>
            </a:r>
            <a:r>
              <a:rPr lang="en-US" sz="2800" dirty="0" err="1" smtClean="0">
                <a:latin typeface="Arial Rounded MT Bold" pitchFamily="34" charset="0"/>
              </a:rPr>
              <a:t>sama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atau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berbeda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untuk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teknik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penilaian</a:t>
            </a:r>
            <a:endParaRPr lang="en-US" sz="2800" dirty="0" smtClean="0">
              <a:latin typeface="Arial Rounded MT Bold" pitchFamily="34" charset="0"/>
            </a:endParaRPr>
          </a:p>
          <a:p>
            <a:pPr>
              <a:defRPr/>
            </a:pPr>
            <a:r>
              <a:rPr lang="en-US" sz="2800" dirty="0" err="1" smtClean="0">
                <a:latin typeface="Arial Rounded MT Bold" pitchFamily="34" charset="0"/>
              </a:rPr>
              <a:t>Rumus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pengolahan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nilai</a:t>
            </a:r>
            <a:endParaRPr lang="en-US" sz="2800" dirty="0" smtClean="0">
              <a:latin typeface="Arial Rounded MT Bold" pitchFamily="34" charset="0"/>
            </a:endParaRPr>
          </a:p>
          <a:p>
            <a:pPr>
              <a:defRPr/>
            </a:pP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64518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6452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886200"/>
            <a:ext cx="660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err="1" smtClean="0"/>
              <a:t>Contoh</a:t>
            </a:r>
            <a:r>
              <a:rPr smtClean="0"/>
              <a:t> </a:t>
            </a:r>
            <a:r>
              <a:rPr err="1" smtClean="0"/>
              <a:t>Pengolahan</a:t>
            </a:r>
            <a:r>
              <a:rPr smtClean="0"/>
              <a:t> </a:t>
            </a:r>
            <a:r>
              <a:rPr err="1" smtClean="0"/>
              <a:t>Nilai</a:t>
            </a:r>
            <a:r>
              <a:rPr smtClean="0"/>
              <a:t> </a:t>
            </a:r>
            <a:r>
              <a:rPr err="1" smtClean="0"/>
              <a:t>Rapor</a:t>
            </a:r>
            <a:endParaRPr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447800"/>
          <a:ext cx="7391400" cy="1682748"/>
        </p:xfrm>
        <a:graphic>
          <a:graphicData uri="http://schemas.openxmlformats.org/drawingml/2006/table">
            <a:tbl>
              <a:tblPr/>
              <a:tblGrid>
                <a:gridCol w="1337517"/>
                <a:gridCol w="1337517"/>
                <a:gridCol w="1026660"/>
                <a:gridCol w="1256345"/>
                <a:gridCol w="1256345"/>
                <a:gridCol w="1177016"/>
              </a:tblGrid>
              <a:tr h="2804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Skor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Skor Akhir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Tes Praktik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Projek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Portofolio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Skala 1 - 100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Skala 1 - 4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3.48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76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3.20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2.60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Rata-Rata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Akhir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3.09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583" name="TextBox 5"/>
          <p:cNvSpPr txBox="1">
            <a:spLocks noChangeArrowheads="1"/>
          </p:cNvSpPr>
          <p:nvPr/>
        </p:nvSpPr>
        <p:spPr bwMode="auto">
          <a:xfrm>
            <a:off x="914400" y="4770438"/>
            <a:ext cx="74676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Deskripsi Catatan :</a:t>
            </a:r>
          </a:p>
          <a:p>
            <a:r>
              <a:rPr lang="en-US">
                <a:latin typeface="Calibri" pitchFamily="34" charset="0"/>
              </a:rPr>
              <a:t>Memiliki kemampuan yang sangat baik dalam mengamati kebudayaan dan fikiran masyarakat Indonesia, perlu ditingkatkan dalam mengobservasi dan menyajikan bentuk-bentuk dinamika interaksi manusia</a:t>
            </a:r>
          </a:p>
        </p:txBody>
      </p:sp>
      <p:pic>
        <p:nvPicPr>
          <p:cNvPr id="65584" name="Picture 2" descr="http://t1.gstatic.com/images?q=tbn:ANd9GcRvc3czLbQt6DqLgQZTv8s_t3OdlXd0QpNtT-1c1cDNbmxxGcwEcNGPLrM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sp>
        <p:nvSpPr>
          <p:cNvPr id="65586" name="TextBox 9"/>
          <p:cNvSpPr txBox="1">
            <a:spLocks noChangeArrowheads="1"/>
          </p:cNvSpPr>
          <p:nvPr/>
        </p:nvSpPr>
        <p:spPr bwMode="auto">
          <a:xfrm>
            <a:off x="914400" y="3429000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Cara Konversi ke skala 1 - 4</a:t>
            </a:r>
          </a:p>
        </p:txBody>
      </p:sp>
      <p:pic>
        <p:nvPicPr>
          <p:cNvPr id="65587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88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3850" y="4038600"/>
            <a:ext cx="3155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Mahasiswa dapat menjelaskan kembali: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304856" cy="4824536"/>
          </a:xfrm>
        </p:spPr>
        <p:txBody>
          <a:bodyPr>
            <a:normAutofit/>
          </a:bodyPr>
          <a:lstStyle/>
          <a:p>
            <a:pPr marL="1428750" lvl="2" indent="-51435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P</a:t>
            </a:r>
            <a:r>
              <a:rPr lang="fi-FI" sz="3200" dirty="0">
                <a:solidFill>
                  <a:schemeClr val="tx1"/>
                </a:solidFill>
              </a:rPr>
              <a:t>enilaian hasil belajar </a:t>
            </a:r>
            <a:r>
              <a:rPr lang="fi-FI" sz="3200" dirty="0" smtClean="0">
                <a:solidFill>
                  <a:schemeClr val="tx1"/>
                </a:solidFill>
              </a:rPr>
              <a:t>ranah</a:t>
            </a:r>
            <a:r>
              <a:rPr lang="id-ID" sz="3200" dirty="0" smtClean="0">
                <a:solidFill>
                  <a:schemeClr val="tx1"/>
                </a:solidFill>
              </a:rPr>
              <a:t> </a:t>
            </a:r>
            <a:r>
              <a:rPr lang="fi-FI" sz="3200" dirty="0" smtClean="0">
                <a:solidFill>
                  <a:schemeClr val="tx1"/>
                </a:solidFill>
              </a:rPr>
              <a:t>psikomotor </a:t>
            </a:r>
            <a:r>
              <a:rPr lang="id-ID" sz="3200" dirty="0">
                <a:solidFill>
                  <a:schemeClr val="tx1"/>
                </a:solidFill>
              </a:rPr>
              <a:t>P</a:t>
            </a:r>
            <a:r>
              <a:rPr lang="en-US" sz="3200" dirty="0" err="1">
                <a:solidFill>
                  <a:schemeClr val="tx1"/>
                </a:solidFill>
              </a:rPr>
              <a:t>rinsip-prinsip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menyusun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alat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penilaian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ranah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psikomotor</a:t>
            </a:r>
            <a:endParaRPr lang="id-ID" sz="3200" dirty="0" smtClean="0">
              <a:solidFill>
                <a:schemeClr val="tx1"/>
              </a:solidFill>
            </a:endParaRPr>
          </a:p>
          <a:p>
            <a:pPr marL="1428750" lvl="2" indent="-51435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A</a:t>
            </a:r>
            <a:r>
              <a:rPr lang="en-US" sz="3200" dirty="0">
                <a:solidFill>
                  <a:schemeClr val="tx1"/>
                </a:solidFill>
              </a:rPr>
              <a:t>lat </a:t>
            </a:r>
            <a:r>
              <a:rPr lang="en-US" sz="3200" dirty="0" err="1">
                <a:solidFill>
                  <a:schemeClr val="tx1"/>
                </a:solidFill>
              </a:rPr>
              <a:t>penilaian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ranah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psikomotor</a:t>
            </a:r>
            <a:endParaRPr lang="id-ID" sz="3200" dirty="0" smtClean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ChangeArrowheads="1"/>
          </p:cNvSpPr>
          <p:nvPr/>
        </p:nvSpPr>
        <p:spPr bwMode="auto">
          <a:xfrm>
            <a:off x="6096000" y="6381750"/>
            <a:ext cx="611188" cy="47625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7347" name="Rectangle 10"/>
          <p:cNvSpPr>
            <a:spLocks noChangeArrowheads="1"/>
          </p:cNvSpPr>
          <p:nvPr/>
        </p:nvSpPr>
        <p:spPr bwMode="auto">
          <a:xfrm>
            <a:off x="6096000" y="6381750"/>
            <a:ext cx="611188" cy="47625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0" y="2641600"/>
            <a:ext cx="9144000" cy="1244600"/>
          </a:xfrm>
          <a:prstGeom prst="rect">
            <a:avLst/>
          </a:prstGeom>
          <a:solidFill>
            <a:srgbClr val="EEECE1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400" b="1">
                <a:solidFill>
                  <a:srgbClr val="376092"/>
                </a:solidFill>
                <a:latin typeface="Calibri" pitchFamily="34" charset="0"/>
                <a:cs typeface="Arial" charset="0"/>
              </a:rPr>
              <a:t>Penilaian</a:t>
            </a:r>
            <a:r>
              <a:rPr lang="id-ID" sz="4400" b="1">
                <a:solidFill>
                  <a:srgbClr val="376092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4400" b="1">
                <a:solidFill>
                  <a:srgbClr val="376092"/>
                </a:solidFill>
                <a:latin typeface="Calibri" pitchFamily="34" charset="0"/>
                <a:cs typeface="Arial" charset="0"/>
              </a:rPr>
              <a:t>Kompetensi </a:t>
            </a:r>
            <a:r>
              <a:rPr lang="en-US" sz="4400" b="1">
                <a:solidFill>
                  <a:srgbClr val="E46C0A"/>
                </a:solidFill>
                <a:latin typeface="Calibri" pitchFamily="34" charset="0"/>
                <a:cs typeface="Arial" charset="0"/>
              </a:rPr>
              <a:t>Keterampilan</a:t>
            </a:r>
            <a:endParaRPr lang="id-ID" sz="4400" b="1">
              <a:solidFill>
                <a:srgbClr val="E46C0A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7349" name="Rounded Rectangle 4"/>
          <p:cNvSpPr>
            <a:spLocks noChangeArrowheads="1"/>
          </p:cNvSpPr>
          <p:nvPr/>
        </p:nvSpPr>
        <p:spPr bwMode="auto">
          <a:xfrm>
            <a:off x="3962400" y="1524000"/>
            <a:ext cx="865188" cy="868363"/>
          </a:xfrm>
          <a:custGeom>
            <a:avLst/>
            <a:gdLst>
              <a:gd name="T0" fmla="*/ 432613 w 865186"/>
              <a:gd name="T1" fmla="*/ 0 h 867646"/>
              <a:gd name="T2" fmla="*/ 865226 w 865186"/>
              <a:gd name="T3" fmla="*/ 441046 h 867646"/>
              <a:gd name="T4" fmla="*/ 432613 w 865186"/>
              <a:gd name="T5" fmla="*/ 882093 h 867646"/>
              <a:gd name="T6" fmla="*/ 0 w 865186"/>
              <a:gd name="T7" fmla="*/ 441046 h 867646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42235 w 865186"/>
              <a:gd name="T13" fmla="*/ 42235 h 867646"/>
              <a:gd name="T14" fmla="*/ 822951 w 865186"/>
              <a:gd name="T15" fmla="*/ 825411 h 867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5186" h="867646">
                <a:moveTo>
                  <a:pt x="144198" y="0"/>
                </a:moveTo>
                <a:lnTo>
                  <a:pt x="144197" y="0"/>
                </a:lnTo>
                <a:cubicBezTo>
                  <a:pt x="64559" y="0"/>
                  <a:pt x="0" y="64559"/>
                  <a:pt x="0" y="144197"/>
                </a:cubicBezTo>
                <a:lnTo>
                  <a:pt x="0" y="723448"/>
                </a:lnTo>
                <a:cubicBezTo>
                  <a:pt x="0" y="803086"/>
                  <a:pt x="64559" y="867645"/>
                  <a:pt x="144197" y="867646"/>
                </a:cubicBezTo>
                <a:lnTo>
                  <a:pt x="720988" y="867646"/>
                </a:lnTo>
                <a:cubicBezTo>
                  <a:pt x="800626" y="867645"/>
                  <a:pt x="865186" y="803086"/>
                  <a:pt x="865186" y="723448"/>
                </a:cubicBezTo>
                <a:lnTo>
                  <a:pt x="865186" y="144198"/>
                </a:lnTo>
                <a:cubicBezTo>
                  <a:pt x="865186" y="64559"/>
                  <a:pt x="800626" y="0"/>
                  <a:pt x="720988" y="0"/>
                </a:cubicBezTo>
                <a:lnTo>
                  <a:pt x="144198" y="0"/>
                </a:lnTo>
                <a:close/>
              </a:path>
            </a:pathLst>
          </a:custGeom>
          <a:noFill/>
          <a:ln w="3172">
            <a:solidFill>
              <a:srgbClr val="948A54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400">
                <a:solidFill>
                  <a:srgbClr val="E46C0A"/>
                </a:solidFill>
                <a:latin typeface="Arial Rounded MT Bold" pitchFamily="34" charset="0"/>
              </a:rPr>
              <a:t>5</a:t>
            </a:r>
            <a:endParaRPr lang="id-ID" sz="4400">
              <a:solidFill>
                <a:srgbClr val="E46C0A"/>
              </a:solidFill>
              <a:latin typeface="Arial Rounded MT Bold" pitchFamily="34" charset="0"/>
            </a:endParaRPr>
          </a:p>
        </p:txBody>
      </p:sp>
      <p:pic>
        <p:nvPicPr>
          <p:cNvPr id="57350" name="Picture 2" descr="http://t1.gstatic.com/images?q=tbn:ANd9GcRvc3czLbQt6DqLgQZTv8s_t3OdlXd0QpNtT-1c1cDNbmxxGcwEcNGPLrM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6429375"/>
            <a:ext cx="3571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57352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>
          <a:xfrm>
            <a:off x="1219200" y="0"/>
            <a:ext cx="7010400" cy="868363"/>
          </a:xfrm>
        </p:spPr>
        <p:txBody>
          <a:bodyPr>
            <a:normAutofit fontScale="90000"/>
          </a:bodyPr>
          <a:lstStyle/>
          <a:p>
            <a:r>
              <a:rPr smtClean="0">
                <a:cs typeface="Arial" charset="0"/>
              </a:rPr>
              <a:t>Teknik dan Instrumen Penilaian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152400" y="1295400"/>
          <a:ext cx="8839200" cy="4043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  <a:gridCol w="1658470"/>
                <a:gridCol w="2599765"/>
                <a:gridCol w="2599765"/>
              </a:tblGrid>
              <a:tr h="980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Kompetensi</a:t>
                      </a:r>
                      <a:endParaRPr lang="en-US" sz="2000" b="1" dirty="0"/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Teknik</a:t>
                      </a:r>
                      <a:endParaRPr lang="en-US" sz="2000" b="1" dirty="0"/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Bentuk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Instrumen</a:t>
                      </a:r>
                      <a:endParaRPr lang="en-US" sz="2000" b="1" dirty="0"/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Contoh</a:t>
                      </a:r>
                      <a:endParaRPr lang="en-US" sz="2000" b="1" dirty="0"/>
                    </a:p>
                  </a:txBody>
                  <a:tcPr marT="45722" marB="45722" anchor="ctr"/>
                </a:tc>
              </a:tr>
              <a:tr h="1077454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Keterampilan</a:t>
                      </a:r>
                      <a:endParaRPr lang="en-US" sz="2000" dirty="0"/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Praktik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Daftar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cek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skala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penilaian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Bermain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peran</a:t>
                      </a:r>
                      <a:r>
                        <a:rPr lang="en-US" sz="2000" dirty="0" smtClean="0"/>
                        <a:t>, IPA,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Shalat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Olah</a:t>
                      </a:r>
                      <a:r>
                        <a:rPr lang="en-US" sz="2000" baseline="0" dirty="0" smtClean="0"/>
                        <a:t> raga, </a:t>
                      </a:r>
                      <a:r>
                        <a:rPr lang="en-US" sz="2000" baseline="0" dirty="0" err="1" smtClean="0"/>
                        <a:t>Membaca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Menyanyi</a:t>
                      </a:r>
                      <a:endParaRPr lang="en-US" sz="2000" dirty="0"/>
                    </a:p>
                  </a:txBody>
                  <a:tcPr marT="45722" marB="45722"/>
                </a:tc>
              </a:tr>
              <a:tr h="980017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Proyek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Daftar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cek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skala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penilaian</a:t>
                      </a:r>
                      <a:endParaRPr lang="en-US" sz="2000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Bakti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sosial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pentas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seni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Penghijauan</a:t>
                      </a:r>
                      <a:endParaRPr lang="en-US" sz="2000" dirty="0" smtClean="0"/>
                    </a:p>
                  </a:txBody>
                  <a:tcPr marT="45722" marB="45722"/>
                </a:tc>
              </a:tr>
              <a:tr h="1005875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Portofolio</a:t>
                      </a:r>
                      <a:endParaRPr lang="en-US" sz="20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Daftar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cek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skala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penilaian</a:t>
                      </a:r>
                      <a:endParaRPr lang="en-US" sz="2000" dirty="0" smtClean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Makalah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Piagam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Kumpulan </a:t>
                      </a:r>
                      <a:r>
                        <a:rPr lang="en-US" sz="2000" baseline="0" dirty="0" err="1" smtClean="0"/>
                        <a:t>Puisi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Laporan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Penelitian</a:t>
                      </a:r>
                      <a:endParaRPr lang="en-US" sz="2000" dirty="0" smtClean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58397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6"/>
          <p:cNvSpPr>
            <a:spLocks noGrp="1"/>
          </p:cNvSpPr>
          <p:nvPr>
            <p:ph type="title"/>
          </p:nvPr>
        </p:nvSpPr>
        <p:spPr>
          <a:xfrm>
            <a:off x="762000" y="123825"/>
            <a:ext cx="7772400" cy="762000"/>
          </a:xfrm>
        </p:spPr>
        <p:txBody>
          <a:bodyPr/>
          <a:lstStyle/>
          <a:p>
            <a:r>
              <a:rPr sz="3200" smtClean="0">
                <a:cs typeface="Arial" charset="0"/>
                <a:hlinkClick r:id="rId2" action="ppaction://hlinkfile"/>
              </a:rPr>
              <a:t>Contoh Instrumen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41475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59397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762000" y="123825"/>
            <a:ext cx="7772400" cy="762000"/>
          </a:xfrm>
        </p:spPr>
        <p:txBody>
          <a:bodyPr/>
          <a:lstStyle/>
          <a:p>
            <a:r>
              <a:rPr smtClean="0">
                <a:cs typeface="Arial" charset="0"/>
              </a:rPr>
              <a:t>Penilaian Proyek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smtClean="0">
                <a:cs typeface="Arial" charset="0"/>
              </a:rPr>
              <a:t>Penilaian mencakup :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smtClean="0">
                <a:cs typeface="Arial" charset="0"/>
              </a:rPr>
              <a:t>Penilaian Proses</a:t>
            </a:r>
          </a:p>
          <a:p>
            <a:pPr marL="1371600" lvl="2" indent="-457200">
              <a:buFont typeface="Calibri" pitchFamily="34" charset="0"/>
              <a:buAutoNum type="alphaLcPeriod"/>
            </a:pPr>
            <a:r>
              <a:rPr lang="en-US" smtClean="0">
                <a:cs typeface="Arial" charset="0"/>
              </a:rPr>
              <a:t>Perencanaan</a:t>
            </a:r>
          </a:p>
          <a:p>
            <a:pPr marL="1371600" lvl="2" indent="-457200">
              <a:buFont typeface="Calibri" pitchFamily="34" charset="0"/>
              <a:buAutoNum type="alphaLcPeriod"/>
            </a:pPr>
            <a:r>
              <a:rPr lang="en-US" smtClean="0">
                <a:cs typeface="Arial" charset="0"/>
              </a:rPr>
              <a:t>Pelaksanaan</a:t>
            </a:r>
          </a:p>
          <a:p>
            <a:pPr marL="1371600" lvl="2" indent="-457200">
              <a:buFont typeface="Calibri" pitchFamily="34" charset="0"/>
              <a:buAutoNum type="alphaLcPeriod"/>
            </a:pPr>
            <a:r>
              <a:rPr lang="en-US" smtClean="0">
                <a:cs typeface="Arial" charset="0"/>
              </a:rPr>
              <a:t>Penyajian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smtClean="0">
                <a:cs typeface="Arial" charset="0"/>
              </a:rPr>
              <a:t>Penilaian Hasil</a:t>
            </a:r>
          </a:p>
          <a:p>
            <a:pPr marL="1371600" lvl="2" indent="-457200">
              <a:buFont typeface="Calibri" pitchFamily="34" charset="0"/>
              <a:buAutoNum type="alphaLcPeriod"/>
            </a:pPr>
            <a:r>
              <a:rPr lang="en-US" smtClean="0">
                <a:cs typeface="Arial" charset="0"/>
              </a:rPr>
              <a:t>Isi laporan</a:t>
            </a:r>
          </a:p>
          <a:p>
            <a:pPr marL="1371600" lvl="2" indent="-457200">
              <a:buFont typeface="Calibri" pitchFamily="34" charset="0"/>
              <a:buAutoNum type="alphaLcPeriod"/>
            </a:pPr>
            <a:r>
              <a:rPr lang="en-US" smtClean="0">
                <a:cs typeface="Arial" charset="0"/>
              </a:rPr>
              <a:t>Bahasa</a:t>
            </a:r>
          </a:p>
          <a:p>
            <a:pPr marL="1371600" lvl="2" indent="-457200">
              <a:buFont typeface="Calibri" pitchFamily="34" charset="0"/>
              <a:buAutoNum type="alphaLcPeriod"/>
            </a:pPr>
            <a:r>
              <a:rPr lang="en-US" smtClean="0">
                <a:cs typeface="Arial" charset="0"/>
              </a:rPr>
              <a:t>Estetika</a:t>
            </a:r>
          </a:p>
          <a:p>
            <a:r>
              <a:rPr lang="en-US" smtClean="0">
                <a:cs typeface="Arial" charset="0"/>
              </a:rPr>
              <a:t>Instrumen: Pedoman Penskoran </a:t>
            </a:r>
          </a:p>
          <a:p>
            <a:endParaRPr lang="en-US" smtClean="0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2B8DCD-7516-4FEF-B853-ECADDC5E25B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905000"/>
          <a:ext cx="7543801" cy="1401954"/>
        </p:xfrm>
        <a:graphic>
          <a:graphicData uri="http://schemas.openxmlformats.org/drawingml/2006/table">
            <a:tbl>
              <a:tblPr/>
              <a:tblGrid>
                <a:gridCol w="1520259"/>
                <a:gridCol w="1806780"/>
                <a:gridCol w="1806780"/>
                <a:gridCol w="1335528"/>
                <a:gridCol w="1074454"/>
              </a:tblGrid>
              <a:tr h="2803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latin typeface="Calibri"/>
                          <a:ea typeface="Times New Roman"/>
                          <a:cs typeface="Tahoma"/>
                        </a:rPr>
                        <a:t>Nama 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latin typeface="Calibri"/>
                          <a:ea typeface="Times New Roman"/>
                          <a:cs typeface="Tahoma"/>
                        </a:rPr>
                        <a:t>Aspek Penilaian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latin typeface="Calibri"/>
                          <a:ea typeface="Times New Roman"/>
                          <a:cs typeface="Tahoma"/>
                        </a:rPr>
                        <a:t>Rata-Rata Nilai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latin typeface="Calibri"/>
                          <a:ea typeface="Times New Roman"/>
                          <a:cs typeface="Tahoma"/>
                        </a:rPr>
                        <a:t>Partisipasi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latin typeface="Calibri"/>
                          <a:ea typeface="Times New Roman"/>
                          <a:cs typeface="Tahoma"/>
                        </a:rPr>
                        <a:t>Penghayatan Peran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600" b="1" dirty="0">
                          <a:latin typeface="Calibri"/>
                          <a:ea typeface="Times New Roman"/>
                          <a:cs typeface="Tahoma"/>
                        </a:rPr>
                        <a:t>Kerjasama</a:t>
                      </a:r>
                      <a:endParaRPr lang="en-US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latin typeface="Calibri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886200"/>
          <a:ext cx="7543800" cy="2524125"/>
        </p:xfrm>
        <a:graphic>
          <a:graphicData uri="http://schemas.openxmlformats.org/drawingml/2006/table">
            <a:tbl>
              <a:tblPr/>
              <a:tblGrid>
                <a:gridCol w="1882775"/>
                <a:gridCol w="3887788"/>
                <a:gridCol w="1773237"/>
              </a:tblGrid>
              <a:tr h="315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Aspek Penilaian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36725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Deskripsi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Nilai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Partisipasi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Keterlibatan dalam bermain peran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Peran dari tokoh yang diperankan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60 – 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5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Penghayatan Peran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Penjiwaan terhadap tokoh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Kesesuaian kostum tokoh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Semangat bermain peran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60 – 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0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Kerjasama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Membantu teman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Tenggang rasa dengan teman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60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– 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98" name="Rectangle 1"/>
          <p:cNvSpPr>
            <a:spLocks noChangeArrowheads="1"/>
          </p:cNvSpPr>
          <p:nvPr/>
        </p:nvSpPr>
        <p:spPr bwMode="auto">
          <a:xfrm>
            <a:off x="609600" y="457200"/>
            <a:ext cx="8077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198563" algn="l"/>
              </a:tabLst>
            </a:pPr>
            <a:r>
              <a:rPr lang="en-US" sz="1100" b="1">
                <a:latin typeface="Calibri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id-ID" sz="2400" b="1">
                <a:latin typeface="Calibri" pitchFamily="34" charset="0"/>
                <a:ea typeface="Times New Roman" pitchFamily="18" charset="0"/>
                <a:cs typeface="Tahoma" pitchFamily="34" charset="0"/>
              </a:rPr>
              <a:t>Contoh Lembar Pengamatan Bermain Peran</a:t>
            </a:r>
            <a:endParaRPr lang="en-US" sz="1600" b="1"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algn="just" eaLnBrk="0" hangingPunct="0">
              <a:tabLst>
                <a:tab pos="1198563" algn="l"/>
              </a:tabLst>
            </a:pPr>
            <a:r>
              <a:rPr lang="sv-SE" sz="2000">
                <a:latin typeface="Calibri" pitchFamily="34" charset="0"/>
                <a:ea typeface="Times New Roman" pitchFamily="18" charset="0"/>
                <a:cs typeface="Tahoma" pitchFamily="34" charset="0"/>
              </a:rPr>
              <a:t>Kelas		: ............................</a:t>
            </a:r>
            <a:endParaRPr lang="en-US" sz="2000">
              <a:ea typeface="Times New Roman" pitchFamily="18" charset="0"/>
              <a:cs typeface="Arial" charset="0"/>
            </a:endParaRPr>
          </a:p>
          <a:p>
            <a:pPr algn="just" eaLnBrk="0" hangingPunct="0">
              <a:tabLst>
                <a:tab pos="1198563" algn="l"/>
              </a:tabLst>
            </a:pPr>
            <a:r>
              <a:rPr lang="sv-SE" sz="2000">
                <a:latin typeface="Calibri" pitchFamily="34" charset="0"/>
                <a:ea typeface="Times New Roman" pitchFamily="18" charset="0"/>
                <a:cs typeface="Arial" charset="0"/>
              </a:rPr>
              <a:t>Kegiatan		: Bermain peran</a:t>
            </a:r>
            <a:endParaRPr lang="en-US" sz="2000">
              <a:ea typeface="Times New Roman" pitchFamily="18" charset="0"/>
              <a:cs typeface="Arial" charset="0"/>
            </a:endParaRPr>
          </a:p>
          <a:p>
            <a:pPr algn="just" eaLnBrk="0" hangingPunct="0">
              <a:tabLst>
                <a:tab pos="1198563" algn="l"/>
              </a:tabLst>
            </a:pPr>
            <a:r>
              <a:rPr lang="sv-SE" sz="2000">
                <a:latin typeface="Calibri" pitchFamily="34" charset="0"/>
                <a:ea typeface="Times New Roman" pitchFamily="18" charset="0"/>
                <a:cs typeface="Arial" charset="0"/>
              </a:rPr>
              <a:t>Tema		: Proklamasi Kemerdekaan</a:t>
            </a:r>
            <a:endParaRPr lang="en-US" sz="2000">
              <a:ea typeface="Times New Roman" pitchFamily="18" charset="0"/>
              <a:cs typeface="Arial" charset="0"/>
            </a:endParaRPr>
          </a:p>
          <a:p>
            <a:pPr algn="just" eaLnBrk="0" hangingPunct="0">
              <a:tabLst>
                <a:tab pos="1198563" algn="l"/>
              </a:tabLst>
            </a:pPr>
            <a:r>
              <a:rPr lang="id-ID" sz="1600">
                <a:latin typeface="Calibri" pitchFamily="34" charset="0"/>
                <a:ea typeface="Times New Roman" pitchFamily="18" charset="0"/>
                <a:cs typeface="Arial" charset="0"/>
              </a:rPr>
              <a:t>	</a:t>
            </a:r>
            <a:endParaRPr lang="id-ID" sz="1600">
              <a:ea typeface="Times New Roman" pitchFamily="18" charset="0"/>
              <a:cs typeface="Arial" charset="0"/>
            </a:endParaRPr>
          </a:p>
        </p:txBody>
      </p:sp>
      <p:sp>
        <p:nvSpPr>
          <p:cNvPr id="61499" name="TextBox 7"/>
          <p:cNvSpPr txBox="1">
            <a:spLocks noChangeArrowheads="1"/>
          </p:cNvSpPr>
          <p:nvPr/>
        </p:nvSpPr>
        <p:spPr bwMode="auto">
          <a:xfrm>
            <a:off x="685800" y="3429000"/>
            <a:ext cx="373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Pedoman Penskoran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61501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rmAutofit fontScale="90000"/>
          </a:bodyPr>
          <a:lstStyle/>
          <a:p>
            <a:r>
              <a:rPr smtClean="0">
                <a:cs typeface="Arial" charset="0"/>
              </a:rPr>
              <a:t>Contoh Penilaian Projek</a:t>
            </a:r>
          </a:p>
        </p:txBody>
      </p:sp>
      <p:sp>
        <p:nvSpPr>
          <p:cNvPr id="62467" name="Content Placeholder 4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7924800" cy="914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1600" smtClean="0">
                <a:cs typeface="Arial" charset="0"/>
              </a:rPr>
              <a:t>Kelompok	     : ……………………..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cs typeface="Arial" charset="0"/>
              </a:rPr>
              <a:t>Kelas            : ……………………...</a:t>
            </a:r>
          </a:p>
          <a:p>
            <a:pPr>
              <a:buFont typeface="Wingdings" pitchFamily="2" charset="2"/>
              <a:buNone/>
            </a:pPr>
            <a:r>
              <a:rPr lang="en-US" sz="1600" smtClean="0">
                <a:cs typeface="Arial" charset="0"/>
              </a:rPr>
              <a:t>Tema           : Semangat dan komitmen pendiri negara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33400" y="2057400"/>
          <a:ext cx="7924800" cy="4195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352800"/>
                <a:gridCol w="3886200"/>
              </a:tblGrid>
              <a:tr h="3657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Aspek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Penilaian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Skor</a:t>
                      </a:r>
                      <a:endParaRPr lang="en-US" sz="1800" dirty="0"/>
                    </a:p>
                  </a:txBody>
                  <a:tcPr marT="45718" marB="45718"/>
                </a:tc>
              </a:tr>
              <a:tr h="11564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Perencanaan</a:t>
                      </a:r>
                      <a:r>
                        <a:rPr lang="en-US" sz="1600" dirty="0" smtClean="0"/>
                        <a:t> 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 err="1" smtClean="0"/>
                        <a:t>Kesesuaian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Tema</a:t>
                      </a:r>
                      <a:endParaRPr lang="en-US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 err="1" smtClean="0"/>
                        <a:t>Pembagian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Tugas</a:t>
                      </a:r>
                      <a:endParaRPr lang="en-US" sz="1600" baseline="0" dirty="0" smtClean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 err="1" smtClean="0"/>
                        <a:t>apabila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projek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kurang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sesuai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tema</a:t>
                      </a:r>
                      <a:endParaRPr lang="en-US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 err="1" smtClean="0"/>
                        <a:t>apabila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projek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cukup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sesuai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tema</a:t>
                      </a:r>
                      <a:endParaRPr lang="en-US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 err="1" smtClean="0"/>
                        <a:t>apabila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projek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sudah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sesuai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tema</a:t>
                      </a:r>
                      <a:endParaRPr lang="en-US" sz="1600" dirty="0"/>
                    </a:p>
                  </a:txBody>
                  <a:tcPr marT="45718" marB="45718"/>
                </a:tc>
              </a:tr>
              <a:tr h="11564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Pelaksanaan</a:t>
                      </a:r>
                      <a:r>
                        <a:rPr lang="en-US" sz="1600" baseline="0" dirty="0" smtClean="0"/>
                        <a:t> 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 err="1" smtClean="0"/>
                        <a:t>Kerjasama</a:t>
                      </a:r>
                      <a:endParaRPr lang="en-US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 err="1" smtClean="0"/>
                        <a:t>Kesesuaian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rencana</a:t>
                      </a:r>
                      <a:endParaRPr lang="en-US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 err="1" smtClean="0"/>
                        <a:t>Partisipasi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anggota</a:t>
                      </a:r>
                      <a:endParaRPr lang="en-US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Masing-masing</a:t>
                      </a:r>
                      <a:r>
                        <a:rPr lang="en-US" sz="1600" baseline="0" dirty="0" smtClean="0"/>
                        <a:t> sub </a:t>
                      </a:r>
                      <a:r>
                        <a:rPr lang="en-US" sz="1600" baseline="0" dirty="0" err="1" smtClean="0"/>
                        <a:t>aspek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menggunakan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skala</a:t>
                      </a:r>
                      <a:r>
                        <a:rPr lang="en-US" sz="1600" baseline="0" dirty="0" smtClean="0"/>
                        <a:t> 1 - 3</a:t>
                      </a:r>
                      <a:endParaRPr lang="en-US" sz="1600" dirty="0"/>
                    </a:p>
                  </a:txBody>
                  <a:tcPr marT="45718" marB="45718"/>
                </a:tc>
              </a:tr>
              <a:tr h="11564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Pelaporan</a:t>
                      </a:r>
                      <a:r>
                        <a:rPr lang="en-US" sz="1600" dirty="0" smtClean="0"/>
                        <a:t> :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 err="1" smtClean="0"/>
                        <a:t>Estetika</a:t>
                      </a:r>
                      <a:endParaRPr lang="en-US" sz="16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 err="1" smtClean="0"/>
                        <a:t>Bahasa</a:t>
                      </a:r>
                      <a:endParaRPr lang="en-US" sz="16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 err="1" smtClean="0"/>
                        <a:t>Isi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laporan</a:t>
                      </a:r>
                      <a:endParaRPr lang="en-US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Masing-masing</a:t>
                      </a:r>
                      <a:r>
                        <a:rPr lang="en-US" sz="1600" baseline="0" dirty="0" smtClean="0"/>
                        <a:t> sub </a:t>
                      </a:r>
                      <a:r>
                        <a:rPr lang="en-US" sz="1600" baseline="0" dirty="0" err="1" smtClean="0"/>
                        <a:t>aspek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menggunakan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skala</a:t>
                      </a:r>
                      <a:r>
                        <a:rPr lang="en-US" sz="1600" baseline="0" dirty="0" smtClean="0"/>
                        <a:t> 1 - 3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 marT="45718" marB="45718"/>
                </a:tc>
              </a:tr>
              <a:tr h="36076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Rata-Rata </a:t>
                      </a:r>
                      <a:r>
                        <a:rPr lang="en-US" sz="1600" dirty="0" err="1" smtClean="0"/>
                        <a:t>Skor</a:t>
                      </a:r>
                      <a:endParaRPr lang="en-US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18" marB="45718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62495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286000"/>
          <a:ext cx="7543800" cy="2524127"/>
        </p:xfrm>
        <a:graphic>
          <a:graphicData uri="http://schemas.openxmlformats.org/drawingml/2006/table">
            <a:tbl>
              <a:tblPr/>
              <a:tblGrid>
                <a:gridCol w="741363"/>
                <a:gridCol w="4078287"/>
                <a:gridCol w="1427163"/>
                <a:gridCol w="1296987"/>
              </a:tblGrid>
              <a:tr h="315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Aspek Penilaian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Skor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Catatan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Kebermaknaan Gagasan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Pemahaman pengetahuan pendukung gagasan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Argumentasi gagasan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Bahasa dan Penulisan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Estetika (penjilidan, kerapihan, dll)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ahoma" pitchFamily="34" charset="0"/>
                        </a:rPr>
                        <a:t>Jumlah Nilai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31" name="Rectangle 1"/>
          <p:cNvSpPr>
            <a:spLocks noChangeArrowheads="1"/>
          </p:cNvSpPr>
          <p:nvPr/>
        </p:nvSpPr>
        <p:spPr bwMode="auto">
          <a:xfrm>
            <a:off x="762000" y="838200"/>
            <a:ext cx="75438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1895475" algn="l"/>
              </a:tabLst>
            </a:pPr>
            <a:r>
              <a:rPr lang="id-ID" b="1">
                <a:latin typeface="Calibri" pitchFamily="34" charset="0"/>
                <a:ea typeface="Times New Roman" pitchFamily="18" charset="0"/>
                <a:cs typeface="Tahoma" pitchFamily="34" charset="0"/>
              </a:rPr>
              <a:t>Lembar Penilaian Gagasan Kreatif</a:t>
            </a:r>
            <a:endParaRPr lang="en-US">
              <a:ea typeface="Times New Roman" pitchFamily="18" charset="0"/>
              <a:cs typeface="Arial" charset="0"/>
            </a:endParaRPr>
          </a:p>
          <a:p>
            <a:pPr eaLnBrk="0" hangingPunct="0">
              <a:tabLst>
                <a:tab pos="1895475" algn="l"/>
              </a:tabLst>
            </a:pPr>
            <a:endParaRPr lang="en-US" sz="1400"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eaLnBrk="0" hangingPunct="0">
              <a:tabLst>
                <a:tab pos="1895475" algn="l"/>
              </a:tabLst>
            </a:pPr>
            <a:r>
              <a:rPr lang="id-ID" sz="1400">
                <a:latin typeface="Calibri" pitchFamily="34" charset="0"/>
                <a:ea typeface="Times New Roman" pitchFamily="18" charset="0"/>
                <a:cs typeface="Tahoma" pitchFamily="34" charset="0"/>
              </a:rPr>
              <a:t>Kelas</a:t>
            </a:r>
            <a:r>
              <a:rPr lang="en-US" sz="1400">
                <a:latin typeface="Calibri" pitchFamily="34" charset="0"/>
                <a:ea typeface="Times New Roman" pitchFamily="18" charset="0"/>
                <a:cs typeface="Tahoma" pitchFamily="34" charset="0"/>
              </a:rPr>
              <a:t>        </a:t>
            </a:r>
            <a:r>
              <a:rPr lang="id-ID" sz="1400">
                <a:latin typeface="Calibri" pitchFamily="34" charset="0"/>
                <a:ea typeface="Times New Roman" pitchFamily="18" charset="0"/>
                <a:cs typeface="Tahoma" pitchFamily="34" charset="0"/>
              </a:rPr>
              <a:t>: ............................</a:t>
            </a:r>
            <a:endParaRPr lang="en-US" sz="1400">
              <a:cs typeface="Arial" charset="0"/>
            </a:endParaRPr>
          </a:p>
          <a:p>
            <a:pPr eaLnBrk="0" hangingPunct="0">
              <a:tabLst>
                <a:tab pos="1895475" algn="l"/>
              </a:tabLst>
            </a:pPr>
            <a:r>
              <a:rPr lang="id-ID" sz="1400">
                <a:latin typeface="Calibri" pitchFamily="34" charset="0"/>
                <a:cs typeface="Times New Roman" pitchFamily="18" charset="0"/>
              </a:rPr>
              <a:t>Nama</a:t>
            </a:r>
            <a:r>
              <a:rPr lang="en-US" sz="1400">
                <a:latin typeface="Calibri" pitchFamily="34" charset="0"/>
                <a:cs typeface="Times New Roman" pitchFamily="18" charset="0"/>
              </a:rPr>
              <a:t>       </a:t>
            </a:r>
            <a:r>
              <a:rPr lang="id-ID" sz="1400">
                <a:latin typeface="Calibri" pitchFamily="34" charset="0"/>
                <a:cs typeface="Times New Roman" pitchFamily="18" charset="0"/>
              </a:rPr>
              <a:t>: ............................</a:t>
            </a:r>
            <a:endParaRPr lang="en-US" sz="1400">
              <a:cs typeface="Arial" charset="0"/>
            </a:endParaRPr>
          </a:p>
          <a:p>
            <a:pPr eaLnBrk="0" hangingPunct="0">
              <a:tabLst>
                <a:tab pos="1895475" algn="l"/>
              </a:tabLst>
            </a:pPr>
            <a:r>
              <a:rPr lang="id-ID" sz="1400">
                <a:latin typeface="Calibri" pitchFamily="34" charset="0"/>
                <a:cs typeface="Times New Roman" pitchFamily="18" charset="0"/>
              </a:rPr>
              <a:t>Topik</a:t>
            </a:r>
            <a:r>
              <a:rPr lang="en-US" sz="1400">
                <a:latin typeface="Calibri" pitchFamily="34" charset="0"/>
                <a:cs typeface="Times New Roman" pitchFamily="18" charset="0"/>
              </a:rPr>
              <a:t>        </a:t>
            </a:r>
            <a:r>
              <a:rPr lang="id-ID" sz="1400">
                <a:latin typeface="Calibri" pitchFamily="34" charset="0"/>
                <a:cs typeface="Times New Roman" pitchFamily="18" charset="0"/>
              </a:rPr>
              <a:t>: </a:t>
            </a:r>
            <a:r>
              <a:rPr lang="en-US" sz="1400">
                <a:latin typeface="Calibri" pitchFamily="34" charset="0"/>
                <a:cs typeface="Times New Roman" pitchFamily="18" charset="0"/>
              </a:rPr>
              <a:t>Energi Alternatif</a:t>
            </a:r>
            <a:endParaRPr lang="en-US" sz="1400">
              <a:cs typeface="Arial" charset="0"/>
            </a:endParaRPr>
          </a:p>
        </p:txBody>
      </p:sp>
      <p:sp>
        <p:nvSpPr>
          <p:cNvPr id="63532" name="TextBox 6"/>
          <p:cNvSpPr txBox="1">
            <a:spLocks noChangeArrowheads="1"/>
          </p:cNvSpPr>
          <p:nvPr/>
        </p:nvSpPr>
        <p:spPr bwMode="auto">
          <a:xfrm>
            <a:off x="838200" y="4926013"/>
            <a:ext cx="41910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895475" algn="l"/>
              </a:tabLst>
            </a:pPr>
            <a:r>
              <a:rPr lang="en-US" sz="1400">
                <a:latin typeface="Calibri" pitchFamily="34" charset="0"/>
                <a:ea typeface="Times New Roman" pitchFamily="18" charset="0"/>
                <a:cs typeface="Tahoma" pitchFamily="34" charset="0"/>
              </a:rPr>
              <a:t>Pedoman penskoran</a:t>
            </a:r>
          </a:p>
          <a:p>
            <a:pPr>
              <a:buFontTx/>
              <a:buChar char="•"/>
              <a:tabLst>
                <a:tab pos="1895475" algn="l"/>
              </a:tabLst>
            </a:pPr>
            <a:r>
              <a:rPr lang="id-ID" sz="1400">
                <a:latin typeface="Calibri" pitchFamily="34" charset="0"/>
                <a:ea typeface="Times New Roman" pitchFamily="18" charset="0"/>
                <a:cs typeface="Tahoma" pitchFamily="34" charset="0"/>
              </a:rPr>
              <a:t>5 = </a:t>
            </a:r>
            <a:r>
              <a:rPr lang="en-US" sz="1400">
                <a:latin typeface="Calibri" pitchFamily="34" charset="0"/>
                <a:ea typeface="Times New Roman" pitchFamily="18" charset="0"/>
                <a:cs typeface="Tahoma" pitchFamily="34" charset="0"/>
              </a:rPr>
              <a:t>sangat </a:t>
            </a:r>
            <a:r>
              <a:rPr lang="id-ID" sz="1400">
                <a:latin typeface="Calibri" pitchFamily="34" charset="0"/>
                <a:ea typeface="Times New Roman" pitchFamily="18" charset="0"/>
                <a:cs typeface="Tahoma" pitchFamily="34" charset="0"/>
              </a:rPr>
              <a:t>baik </a:t>
            </a:r>
            <a:endParaRPr lang="en-US" sz="1400">
              <a:ea typeface="Times New Roman" pitchFamily="18" charset="0"/>
              <a:cs typeface="Arial" charset="0"/>
            </a:endParaRPr>
          </a:p>
          <a:p>
            <a:pPr>
              <a:buFontTx/>
              <a:buChar char="•"/>
              <a:tabLst>
                <a:tab pos="1895475" algn="l"/>
              </a:tabLst>
            </a:pPr>
            <a:r>
              <a:rPr lang="id-ID" sz="1400">
                <a:latin typeface="Calibri" pitchFamily="34" charset="0"/>
                <a:ea typeface="Times New Roman" pitchFamily="18" charset="0"/>
                <a:cs typeface="Tahoma" pitchFamily="34" charset="0"/>
              </a:rPr>
              <a:t>4 = baik</a:t>
            </a:r>
            <a:endParaRPr lang="en-US" sz="1400">
              <a:cs typeface="Arial" charset="0"/>
            </a:endParaRPr>
          </a:p>
          <a:p>
            <a:pPr>
              <a:buFontTx/>
              <a:buChar char="•"/>
              <a:tabLst>
                <a:tab pos="1895475" algn="l"/>
              </a:tabLst>
            </a:pPr>
            <a:r>
              <a:rPr lang="id-ID" sz="1400">
                <a:latin typeface="Calibri" pitchFamily="34" charset="0"/>
                <a:cs typeface="Times New Roman" pitchFamily="18" charset="0"/>
              </a:rPr>
              <a:t>3 = cukup</a:t>
            </a:r>
            <a:endParaRPr lang="en-US" sz="1400">
              <a:cs typeface="Arial" charset="0"/>
            </a:endParaRPr>
          </a:p>
          <a:p>
            <a:pPr>
              <a:buFontTx/>
              <a:buChar char="•"/>
              <a:tabLst>
                <a:tab pos="1895475" algn="l"/>
              </a:tabLst>
            </a:pPr>
            <a:r>
              <a:rPr lang="id-ID" sz="1400">
                <a:latin typeface="Calibri" pitchFamily="34" charset="0"/>
                <a:cs typeface="Times New Roman" pitchFamily="18" charset="0"/>
              </a:rPr>
              <a:t>2 = kurang 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6477000"/>
            <a:ext cx="25908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/>
              <a:t>Penilaian</a:t>
            </a:r>
            <a:r>
              <a:rPr lang="en-US" sz="1100" i="1" dirty="0"/>
              <a:t> </a:t>
            </a:r>
            <a:r>
              <a:rPr lang="en-US" sz="1100" i="1" dirty="0" err="1"/>
              <a:t>Proses</a:t>
            </a:r>
            <a:r>
              <a:rPr lang="en-US" sz="1100" i="1" dirty="0"/>
              <a:t> </a:t>
            </a:r>
            <a:r>
              <a:rPr lang="en-US" sz="1100" i="1" dirty="0" err="1"/>
              <a:t>dan</a:t>
            </a:r>
            <a:r>
              <a:rPr lang="en-US" sz="1100" i="1" dirty="0"/>
              <a:t> </a:t>
            </a:r>
            <a:r>
              <a:rPr lang="en-US" sz="1100" i="1" dirty="0" err="1"/>
              <a:t>Hasil</a:t>
            </a:r>
            <a:r>
              <a:rPr lang="en-US" sz="1100" i="1" dirty="0"/>
              <a:t> </a:t>
            </a:r>
            <a:r>
              <a:rPr lang="en-US" sz="1100" i="1" dirty="0" err="1"/>
              <a:t>Belajar</a:t>
            </a:r>
            <a:endParaRPr lang="en-US" sz="1100" i="1" dirty="0"/>
          </a:p>
        </p:txBody>
      </p:sp>
      <p:pic>
        <p:nvPicPr>
          <p:cNvPr id="63534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425</Words>
  <Application>Microsoft Office PowerPoint</Application>
  <PresentationFormat>On-screen Show (4:3)</PresentationFormat>
  <Paragraphs>163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PERTEMUAN 8</vt:lpstr>
      <vt:lpstr>Mahasiswa dapat menjelaskan kembali:</vt:lpstr>
      <vt:lpstr>Slide 3</vt:lpstr>
      <vt:lpstr>Teknik dan Instrumen Penilaian</vt:lpstr>
      <vt:lpstr>Contoh Instrumen</vt:lpstr>
      <vt:lpstr>Penilaian Proyek</vt:lpstr>
      <vt:lpstr>Slide 7</vt:lpstr>
      <vt:lpstr>Contoh Penilaian Projek</vt:lpstr>
      <vt:lpstr>Slide 9</vt:lpstr>
      <vt:lpstr>Pengolaahan Nilai Keterampilan</vt:lpstr>
      <vt:lpstr>Contoh Pengolahan Nilai Rapor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supriatna</dc:creator>
  <cp:lastModifiedBy>supriatna</cp:lastModifiedBy>
  <cp:revision>3</cp:revision>
  <dcterms:created xsi:type="dcterms:W3CDTF">2016-05-04T15:09:38Z</dcterms:created>
  <dcterms:modified xsi:type="dcterms:W3CDTF">2016-05-05T13:23:16Z</dcterms:modified>
</cp:coreProperties>
</file>