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16" r:id="rId2"/>
    <p:sldId id="365" r:id="rId3"/>
    <p:sldId id="378" r:id="rId4"/>
    <p:sldId id="379" r:id="rId5"/>
    <p:sldId id="366" r:id="rId6"/>
    <p:sldId id="367" r:id="rId7"/>
    <p:sldId id="380" r:id="rId8"/>
    <p:sldId id="377" r:id="rId9"/>
    <p:sldId id="368" r:id="rId10"/>
    <p:sldId id="369" r:id="rId11"/>
    <p:sldId id="382" r:id="rId12"/>
    <p:sldId id="370" r:id="rId13"/>
    <p:sldId id="381" r:id="rId14"/>
    <p:sldId id="371" r:id="rId15"/>
    <p:sldId id="372" r:id="rId16"/>
    <p:sldId id="373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>
        <p:scale>
          <a:sx n="70" d="100"/>
          <a:sy n="70" d="100"/>
        </p:scale>
        <p:origin x="-2820" y="-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9B77E12-5DBC-4819-B0B4-9B04B651E361}" type="datetimeFigureOut">
              <a:rPr lang="id-ID"/>
              <a:pPr>
                <a:defRPr/>
              </a:pPr>
              <a:t>13/09/2018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813BF23-325F-41F1-8696-87D06E40F46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33207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4AECFE-3A11-49BA-A8EE-B566ED67F6E4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6ECAFC-C7BC-4D25-ABD7-0C64CF375073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6ECAFC-C7BC-4D25-ABD7-0C64CF375073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7D356F-E6BD-4689-B8F7-B23934F650BD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7D356F-E6BD-4689-B8F7-B23934F650BD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0082AE-2697-49B1-BCD2-6D9384F6BE51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2DD00B-B2DF-4F59-AD1B-3556BF51F7D2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FE5556-0512-4D39-817C-41F77B4557FE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BCAE45-88E7-4FEF-AB42-7A1AD95386AE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BCAE45-88E7-4FEF-AB42-7A1AD95386AE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BCAE45-88E7-4FEF-AB42-7A1AD95386AE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27A9ED-CC72-4EB8-9521-756D4BEA4D88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2F3BCF-BADB-4031-86EB-32817B314136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2F3BCF-BADB-4031-86EB-32817B314136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2F3BCF-BADB-4031-86EB-32817B314136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351A0F-2518-4EFE-BFE1-2C76FE073EA3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76EC3-AE3F-44C3-A47E-A9B8A54702D9}" type="datetime1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E0E21-EF54-418F-8D95-47F88E62E1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11A02-0E8B-4A0A-B9B1-51BB935DF033}" type="datetime1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F0574-E3C3-4453-B3DB-C80A9D738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DA584-F8CC-4E21-91B8-8DCAF0CD0345}" type="datetime1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7CD52-ADF0-479C-827C-8639F8E14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C419C-AAED-45FE-838B-F7DEE974646E}" type="datetime1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2B4B8-484A-4B2E-B71D-DABD56D51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62D44-6B83-45FF-8B2A-FE401734B6D8}" type="datetime1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48FC1-6A43-4516-8F96-222DE860A7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25F80-10A0-48F6-876E-8D17F2D751B1}" type="datetime1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A5E59-D3C6-4691-99FC-31B1F9009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E85C0-5097-4F60-9707-71435AFDAC2F}" type="datetime1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08C5A-911D-496E-85E0-CD9ABC5B5F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1122E-7CE9-41E8-B54F-C14485BB7C7E}" type="datetime1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9E867-FCB3-444E-8EE3-B6563D08B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C2A3D-DF90-44EB-945B-587749B1B305}" type="datetime1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1FE4C-56E6-4501-985B-EFB61CB8E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C2160-A2A1-4566-BE6A-A30AACAA4EC4}" type="datetime1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26B0A-F8AE-4A60-A57A-093438E96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2F513-DDBE-41CA-9318-6A76E1ED081A}" type="datetime1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59906-4D23-4281-8A5F-C20C18F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C8F160-B464-48C9-8F9C-307F2F71B2F7}" type="datetime1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23151FFB-9CCA-40C4-9565-44BEC05C1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BAHASA INGGRIS UNTUK GURU SD</a:t>
            </a:r>
          </a:p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Pertemuan</a:t>
            </a:r>
            <a:r>
              <a:rPr lang="en-US" b="1" dirty="0" smtClean="0">
                <a:solidFill>
                  <a:schemeClr val="bg1"/>
                </a:solidFill>
              </a:rPr>
              <a:t> 5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RIKA MUTIARA, </a:t>
            </a:r>
            <a:r>
              <a:rPr lang="en-US" b="1" dirty="0" err="1" smtClean="0">
                <a:solidFill>
                  <a:schemeClr val="bg1"/>
                </a:solidFill>
              </a:rPr>
              <a:t>S.Pd</a:t>
            </a:r>
            <a:r>
              <a:rPr lang="en-US" b="1" dirty="0" smtClean="0">
                <a:solidFill>
                  <a:schemeClr val="bg1"/>
                </a:solidFill>
              </a:rPr>
              <a:t>., </a:t>
            </a:r>
            <a:r>
              <a:rPr lang="en-US" b="1" dirty="0" err="1" smtClean="0">
                <a:solidFill>
                  <a:schemeClr val="bg1"/>
                </a:solidFill>
              </a:rPr>
              <a:t>M.Hum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FAKULTAS KEGURUAN DAN ILMU PENDIDIKAN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Techniques in speaking practices</a:t>
            </a: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>
                <a:latin typeface="Arial" charset="0"/>
                <a:cs typeface="Arial" charset="0"/>
              </a:rPr>
              <a:t>Guessing</a:t>
            </a:r>
          </a:p>
          <a:p>
            <a:pPr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The students/ teacher know some information. The others must ask questions to guess. </a:t>
            </a:r>
          </a:p>
          <a:p>
            <a:pPr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Example: </a:t>
            </a:r>
          </a:p>
          <a:p>
            <a:pPr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The teacher said, “ I have a pet.” </a:t>
            </a:r>
          </a:p>
          <a:p>
            <a:pPr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The students should guess what pet it is by asking questions. </a:t>
            </a:r>
          </a:p>
          <a:p>
            <a:pPr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The students might ask, “ Does the pet have four legs?”, “Does it have soft fur?”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Techniques in speaking practices</a:t>
            </a: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>
                <a:latin typeface="Arial" charset="0"/>
                <a:cs typeface="Arial" charset="0"/>
              </a:rPr>
              <a:t>Miming </a:t>
            </a:r>
            <a:endParaRPr lang="en-US" sz="28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The students mime feeling or actions. The other students guess the feeling. </a:t>
            </a:r>
            <a:endParaRPr lang="en-US" sz="2800" dirty="0" smtClean="0">
              <a:latin typeface="Arial" charset="0"/>
              <a:cs typeface="Arial" charset="0"/>
            </a:endParaRPr>
          </a:p>
          <a:p>
            <a:r>
              <a:rPr lang="en-US" sz="2800" dirty="0">
                <a:latin typeface="Arial" charset="0"/>
                <a:cs typeface="Arial" charset="0"/>
              </a:rPr>
              <a:t>Ordering</a:t>
            </a:r>
          </a:p>
          <a:p>
            <a:pPr>
              <a:buNone/>
            </a:pPr>
            <a:r>
              <a:rPr lang="en-US" sz="2800" dirty="0">
                <a:latin typeface="Arial" charset="0"/>
                <a:cs typeface="Arial" charset="0"/>
              </a:rPr>
              <a:t>	The students arrange themselves in particular order by asking the questions. </a:t>
            </a:r>
          </a:p>
          <a:p>
            <a:pPr>
              <a:buNone/>
            </a:pPr>
            <a:endParaRPr lang="en-US" sz="28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9635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Techniques in speaking activities</a:t>
            </a: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>
                <a:latin typeface="Arial" charset="0"/>
                <a:cs typeface="Arial" charset="0"/>
              </a:rPr>
              <a:t>Completing </a:t>
            </a:r>
            <a:r>
              <a:rPr lang="en-US" sz="2800" dirty="0" smtClean="0">
                <a:latin typeface="Arial" charset="0"/>
                <a:cs typeface="Arial" charset="0"/>
              </a:rPr>
              <a:t>a form</a:t>
            </a:r>
          </a:p>
          <a:p>
            <a:pPr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The students take turn to ask and answer to complete the questionnaire. 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Role play </a:t>
            </a:r>
          </a:p>
          <a:p>
            <a:pPr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The students act out and make the dialogue. 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Chant/songs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Puppet show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The students imitate what the characters said or pretend to be the characters. </a:t>
            </a:r>
          </a:p>
          <a:p>
            <a:pPr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Techniques in speaking activities</a:t>
            </a: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457200" indent="-457200"/>
            <a:r>
              <a:rPr lang="en-US" sz="2800" dirty="0">
                <a:latin typeface="Arial" charset="0"/>
                <a:cs typeface="Arial" charset="0"/>
              </a:rPr>
              <a:t>Discussion</a:t>
            </a:r>
          </a:p>
          <a:p>
            <a:pPr marL="457200" indent="-457200">
              <a:buNone/>
            </a:pPr>
            <a:r>
              <a:rPr lang="en-US" sz="2800" dirty="0">
                <a:latin typeface="Arial" charset="0"/>
                <a:cs typeface="Arial" charset="0"/>
              </a:rPr>
              <a:t>	The students work in groups to hear others’ ideas or opinion. </a:t>
            </a:r>
          </a:p>
          <a:p>
            <a:pPr marL="457200" indent="-457200">
              <a:buNone/>
            </a:pPr>
            <a:r>
              <a:rPr lang="en-US" sz="2800" dirty="0">
                <a:latin typeface="Arial" charset="0"/>
                <a:cs typeface="Arial" charset="0"/>
              </a:rPr>
              <a:t>	It can be done to solve particular problem. </a:t>
            </a:r>
          </a:p>
          <a:p>
            <a:pPr>
              <a:buNone/>
            </a:pPr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9124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Video observation 1</a:t>
            </a: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>
                <a:latin typeface="Arial" charset="0"/>
                <a:cs typeface="Arial" charset="0"/>
              </a:rPr>
              <a:t>https://www.youtube.com/watch?v=SKtDkjTG2CY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How </a:t>
            </a:r>
            <a:r>
              <a:rPr lang="en-US" sz="2800" dirty="0" smtClean="0">
                <a:latin typeface="Arial" charset="0"/>
                <a:cs typeface="Arial" charset="0"/>
              </a:rPr>
              <a:t>do the teacher present the language to the class? 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What do the teacher do to make the students speak? 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What </a:t>
            </a:r>
            <a:r>
              <a:rPr lang="en-US" sz="2800" dirty="0" smtClean="0">
                <a:latin typeface="Arial" charset="0"/>
                <a:cs typeface="Arial" charset="0"/>
              </a:rPr>
              <a:t>do the students do to practice speaking? </a:t>
            </a:r>
            <a:endParaRPr lang="en-US" sz="2800" dirty="0" smtClean="0">
              <a:latin typeface="Arial" charset="0"/>
              <a:cs typeface="Arial" charset="0"/>
            </a:endParaRPr>
          </a:p>
          <a:p>
            <a:r>
              <a:rPr lang="en-US" sz="2800" dirty="0" smtClean="0">
                <a:latin typeface="Arial" charset="0"/>
                <a:cs typeface="Arial" charset="0"/>
              </a:rPr>
              <a:t>Any ideas for a better lesson?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Video observation 2</a:t>
            </a: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>
                <a:latin typeface="Arial" charset="0"/>
                <a:cs typeface="Arial" charset="0"/>
              </a:rPr>
              <a:t>https://www.youtube.com/watch?v=di2oVPYTizY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How </a:t>
            </a:r>
            <a:r>
              <a:rPr lang="en-US" sz="2800" dirty="0" smtClean="0">
                <a:latin typeface="Arial" charset="0"/>
                <a:cs typeface="Arial" charset="0"/>
              </a:rPr>
              <a:t>do the teacher present the language to the class? 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What do the teacher do to make the students speak? 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Is </a:t>
            </a:r>
            <a:r>
              <a:rPr lang="en-US" sz="2800" dirty="0" smtClean="0">
                <a:latin typeface="Arial" charset="0"/>
                <a:cs typeface="Arial" charset="0"/>
              </a:rPr>
              <a:t>there a drilling or repetition?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Any ideas for a better lesson?</a:t>
            </a:r>
            <a:endParaRPr lang="id-ID" sz="2800" dirty="0" smtClean="0">
              <a:latin typeface="Arial" charset="0"/>
              <a:cs typeface="Arial" charset="0"/>
            </a:endParaRPr>
          </a:p>
          <a:p>
            <a:pPr marL="457200" indent="-457200"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References</a:t>
            </a: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>
                <a:latin typeface="Arial" charset="0"/>
                <a:cs typeface="Arial" charset="0"/>
              </a:rPr>
              <a:t>Hadfield, J. &amp; </a:t>
            </a:r>
            <a:r>
              <a:rPr lang="en-US" sz="2800" dirty="0" err="1" smtClean="0">
                <a:latin typeface="Arial" charset="0"/>
                <a:cs typeface="Arial" charset="0"/>
              </a:rPr>
              <a:t>hadfield</a:t>
            </a:r>
            <a:r>
              <a:rPr lang="en-US" sz="2800" dirty="0" smtClean="0">
                <a:latin typeface="Arial" charset="0"/>
                <a:cs typeface="Arial" charset="0"/>
              </a:rPr>
              <a:t>, C. (2000). Simple speaking activities. Oxford: Oxford University Press.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The objective of the lesson</a:t>
            </a: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At the end of the lesson, you will be able to present oral work for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children.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Speaking activities for young learners</a:t>
            </a: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>
                <a:latin typeface="Arial" charset="0"/>
                <a:cs typeface="Arial" charset="0"/>
              </a:rPr>
              <a:t>Speaking </a:t>
            </a:r>
            <a:r>
              <a:rPr lang="en-US" sz="2800" dirty="0" smtClean="0">
                <a:latin typeface="Arial" charset="0"/>
                <a:cs typeface="Arial" charset="0"/>
                <a:sym typeface="Wingdings" pitchFamily="2" charset="2"/>
              </a:rPr>
              <a:t> productive skill (the students produce language)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Repeating particular language elements: </a:t>
            </a:r>
          </a:p>
          <a:p>
            <a:pPr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a word(s)</a:t>
            </a:r>
          </a:p>
          <a:p>
            <a:pPr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a phrase(s)</a:t>
            </a:r>
          </a:p>
          <a:p>
            <a:pPr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a sentence(s)</a:t>
            </a:r>
          </a:p>
          <a:p>
            <a:pPr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a dialogue(s)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Teachers’ roles: </a:t>
            </a:r>
          </a:p>
          <a:p>
            <a:pPr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To give model</a:t>
            </a:r>
          </a:p>
          <a:p>
            <a:pPr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To elicit students’ language</a:t>
            </a:r>
          </a:p>
          <a:p>
            <a:pPr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To evaluate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Speaking activities for young learners</a:t>
            </a: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>
                <a:latin typeface="Arial" charset="0"/>
                <a:cs typeface="Arial" charset="0"/>
              </a:rPr>
              <a:t>Teachers</a:t>
            </a:r>
            <a:r>
              <a:rPr lang="en-US" sz="2800" dirty="0" smtClean="0">
                <a:latin typeface="Arial" charset="0"/>
                <a:cs typeface="Arial" charset="0"/>
              </a:rPr>
              <a:t>’ roles: </a:t>
            </a:r>
          </a:p>
          <a:p>
            <a:pPr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To give model</a:t>
            </a:r>
          </a:p>
          <a:p>
            <a:pPr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To elicit students’ language</a:t>
            </a:r>
          </a:p>
          <a:p>
            <a:pPr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To evaluate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83697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Stages in speaking activities: Setting up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>
                <a:latin typeface="Arial" charset="0"/>
                <a:cs typeface="Arial" charset="0"/>
                <a:sym typeface="Wingdings" pitchFamily="2" charset="2"/>
              </a:rPr>
              <a:t>Stages in speaking activities</a:t>
            </a:r>
            <a:endParaRPr lang="en-US" sz="2800" dirty="0" smtClean="0">
              <a:latin typeface="Arial" charset="0"/>
              <a:cs typeface="Arial" charset="0"/>
            </a:endParaRPr>
          </a:p>
          <a:p>
            <a:pPr marL="457200" indent="-457200"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Setting up</a:t>
            </a:r>
          </a:p>
          <a:p>
            <a:pPr marL="457200" indent="-457200"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	Introduce a new topic</a:t>
            </a:r>
          </a:p>
          <a:p>
            <a:pPr marL="457200" indent="-457200"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	Demonstrate to the class</a:t>
            </a:r>
          </a:p>
          <a:p>
            <a:pPr marL="457200" indent="-457200"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	Make sure everyone knows what to do</a:t>
            </a:r>
          </a:p>
          <a:p>
            <a:pPr marL="457200" indent="-457200"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	Practice pronunciation of difficult words or </a:t>
            </a:r>
            <a:r>
              <a:rPr lang="en-US" sz="2800" dirty="0" smtClean="0">
                <a:latin typeface="Arial" charset="0"/>
                <a:cs typeface="Arial" charset="0"/>
              </a:rPr>
              <a:t>	phrases</a:t>
            </a:r>
            <a:endParaRPr lang="en-US" sz="2800" dirty="0" smtClean="0">
              <a:latin typeface="Arial" charset="0"/>
              <a:cs typeface="Arial" charset="0"/>
            </a:endParaRPr>
          </a:p>
          <a:p>
            <a:pPr marL="457200" indent="-457200"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			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Stages in speaking activities: Speaking practice</a:t>
            </a: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>
                <a:latin typeface="Arial" charset="0"/>
                <a:cs typeface="Arial" charset="0"/>
              </a:rPr>
              <a:t>	Give practice opportunities for purposeful communication in meaningful situation.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	Purposeful communication </a:t>
            </a:r>
            <a:r>
              <a:rPr lang="en-US" sz="2800" dirty="0" smtClean="0">
                <a:latin typeface="Arial" charset="0"/>
                <a:cs typeface="Arial" charset="0"/>
                <a:sym typeface="Wingdings" pitchFamily="2" charset="2"/>
              </a:rPr>
              <a:t> the goal of the activities is to communicate</a:t>
            </a:r>
          </a:p>
          <a:p>
            <a:r>
              <a:rPr lang="en-US" sz="2800" dirty="0" smtClean="0">
                <a:latin typeface="Arial" charset="0"/>
                <a:cs typeface="Arial" charset="0"/>
                <a:sym typeface="Wingdings" pitchFamily="2" charset="2"/>
              </a:rPr>
              <a:t>	The speaking activities reflect the use of language in the real life.</a:t>
            </a:r>
            <a:endParaRPr lang="en-US" sz="2800" dirty="0" smtClean="0">
              <a:latin typeface="Arial" charset="0"/>
              <a:cs typeface="Arial" charset="0"/>
            </a:endParaRPr>
          </a:p>
          <a:p>
            <a:r>
              <a:rPr lang="en-US" sz="2800" dirty="0" smtClean="0">
                <a:latin typeface="Arial" charset="0"/>
                <a:cs typeface="Arial" charset="0"/>
              </a:rPr>
              <a:t>	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Stages in speaking activities: Speaking practice</a:t>
            </a: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>
                <a:latin typeface="Arial" charset="0"/>
                <a:cs typeface="Arial" charset="0"/>
              </a:rPr>
              <a:t>	Give practice opportunities for purposeful communication in meaningful situation.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	Purposeful communication </a:t>
            </a:r>
            <a:r>
              <a:rPr lang="en-US" sz="2800" dirty="0" smtClean="0">
                <a:latin typeface="Arial" charset="0"/>
                <a:cs typeface="Arial" charset="0"/>
                <a:sym typeface="Wingdings" pitchFamily="2" charset="2"/>
              </a:rPr>
              <a:t> the goal of the activities is to communicate</a:t>
            </a:r>
          </a:p>
          <a:p>
            <a:r>
              <a:rPr lang="en-US" sz="2800" dirty="0" smtClean="0">
                <a:latin typeface="Arial" charset="0"/>
                <a:cs typeface="Arial" charset="0"/>
                <a:sym typeface="Wingdings" pitchFamily="2" charset="2"/>
              </a:rPr>
              <a:t>	The speaking activities reflect the use of language in the real life.</a:t>
            </a:r>
            <a:endParaRPr lang="en-US" sz="2800" dirty="0" smtClean="0">
              <a:latin typeface="Arial" charset="0"/>
              <a:cs typeface="Arial" charset="0"/>
            </a:endParaRPr>
          </a:p>
          <a:p>
            <a:pPr marL="457200" indent="-457200"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85333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Stages in speaking activities: Feedback</a:t>
            </a: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457200" indent="-457200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	</a:t>
            </a:r>
            <a:r>
              <a:rPr lang="en-US" sz="2800" dirty="0" smtClean="0">
                <a:latin typeface="Arial" charset="0"/>
                <a:cs typeface="Arial" charset="0"/>
              </a:rPr>
              <a:t>Monitor the activities</a:t>
            </a:r>
          </a:p>
          <a:p>
            <a:pPr marL="457200" indent="-457200"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Give feedback on students’ performance whether individual performance or class performance. </a:t>
            </a:r>
          </a:p>
          <a:p>
            <a:pPr marL="457200" indent="-457200"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Find problems in learning. </a:t>
            </a:r>
          </a:p>
          <a:p>
            <a:pPr marL="457200" indent="-457200"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Decide whether the students need more teaching on the topic being learned or continue to another topic.</a:t>
            </a:r>
          </a:p>
          <a:p>
            <a:pPr marL="457200" indent="-457200"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Mistake of pronunciation: direct or indirect correction </a:t>
            </a:r>
          </a:p>
          <a:p>
            <a:pPr marL="457200" indent="-457200">
              <a:buNone/>
            </a:pP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Techniques in speaking practices</a:t>
            </a:r>
            <a:br>
              <a:rPr lang="en-US" sz="3200" dirty="0" smtClean="0">
                <a:latin typeface="Arial" charset="0"/>
                <a:cs typeface="Arial" charset="0"/>
              </a:rPr>
            </a:b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457200" indent="-457200"/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latin typeface="Arial" charset="0"/>
                <a:cs typeface="Arial" charset="0"/>
              </a:rPr>
              <a:t>Ask and answer</a:t>
            </a:r>
          </a:p>
          <a:p>
            <a:pPr marL="457200" indent="-457200"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The students are in pairs or groups to take turn to ask and answer.</a:t>
            </a:r>
          </a:p>
          <a:p>
            <a:pPr marL="457200" indent="-457200"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Let the students speak to answer the questions.</a:t>
            </a:r>
          </a:p>
          <a:p>
            <a:pPr marL="457200" indent="-457200"/>
            <a:r>
              <a:rPr lang="en-US" sz="2800" dirty="0" smtClean="0">
                <a:latin typeface="Arial" charset="0"/>
                <a:cs typeface="Arial" charset="0"/>
              </a:rPr>
              <a:t>Describe and draw</a:t>
            </a:r>
          </a:p>
          <a:p>
            <a:pPr marL="457200" indent="-457200"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The  students work in pairs and describe the picture orally. </a:t>
            </a:r>
          </a:p>
          <a:p>
            <a:pPr marL="457200" indent="-457200"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The other student draw based on what they listen. </a:t>
            </a:r>
          </a:p>
          <a:p>
            <a:pPr marL="457200" indent="-457200"/>
            <a:endParaRPr lang="en-US" sz="2200" dirty="0" smtClean="0">
              <a:latin typeface="Arial" charset="0"/>
              <a:cs typeface="Arial" charset="0"/>
            </a:endParaRP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1529</TotalTime>
  <Words>257</Words>
  <Application>Microsoft Office PowerPoint</Application>
  <PresentationFormat>On-screen Show (4:3)</PresentationFormat>
  <Paragraphs>107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The objective of the lesson</vt:lpstr>
      <vt:lpstr>Speaking activities for young learners</vt:lpstr>
      <vt:lpstr>Speaking activities for young learners</vt:lpstr>
      <vt:lpstr>Stages in speaking activities: Setting up</vt:lpstr>
      <vt:lpstr>Stages in speaking activities: Speaking practice</vt:lpstr>
      <vt:lpstr>Stages in speaking activities: Speaking practice</vt:lpstr>
      <vt:lpstr>Stages in speaking activities: Feedback</vt:lpstr>
      <vt:lpstr>Techniques in speaking practices </vt:lpstr>
      <vt:lpstr>Techniques in speaking practices</vt:lpstr>
      <vt:lpstr>Techniques in speaking practices</vt:lpstr>
      <vt:lpstr>Techniques in speaking activities</vt:lpstr>
      <vt:lpstr>Techniques in speaking activities</vt:lpstr>
      <vt:lpstr>Video observation 1</vt:lpstr>
      <vt:lpstr>Video observation 2</vt:lpstr>
      <vt:lpstr>References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BPISTI2008</cp:lastModifiedBy>
  <cp:revision>240</cp:revision>
  <dcterms:created xsi:type="dcterms:W3CDTF">2010-08-24T06:47:44Z</dcterms:created>
  <dcterms:modified xsi:type="dcterms:W3CDTF">2018-09-13T05:09:16Z</dcterms:modified>
</cp:coreProperties>
</file>