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6" r:id="rId2"/>
    <p:sldId id="365" r:id="rId3"/>
    <p:sldId id="378" r:id="rId4"/>
    <p:sldId id="366" r:id="rId5"/>
    <p:sldId id="367" r:id="rId6"/>
    <p:sldId id="377" r:id="rId7"/>
    <p:sldId id="368" r:id="rId8"/>
    <p:sldId id="369" r:id="rId9"/>
    <p:sldId id="370" r:id="rId10"/>
    <p:sldId id="380" r:id="rId11"/>
    <p:sldId id="371" r:id="rId12"/>
    <p:sldId id="372" r:id="rId13"/>
    <p:sldId id="381" r:id="rId14"/>
    <p:sldId id="38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70" d="100"/>
          <a:sy n="70" d="100"/>
        </p:scale>
        <p:origin x="-2820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9B77E12-5DBC-4819-B0B4-9B04B651E361}" type="datetimeFigureOut">
              <a:rPr lang="id-ID"/>
              <a:pPr>
                <a:defRPr/>
              </a:pPr>
              <a:t>13/09/2018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13BF23-325F-41F1-8696-87D06E40F46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0317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4AECFE-3A11-49BA-A8EE-B566ED67F6E4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7D356F-E6BD-4689-B8F7-B23934F650BD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0082AE-2697-49B1-BCD2-6D9384F6BE5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2DD00B-B2DF-4F59-AD1B-3556BF51F7D2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2DD00B-B2DF-4F59-AD1B-3556BF51F7D2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2DD00B-B2DF-4F59-AD1B-3556BF51F7D2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CAE45-88E7-4FEF-AB42-7A1AD95386AE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BCAE45-88E7-4FEF-AB42-7A1AD95386AE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27A9ED-CC72-4EB8-9521-756D4BEA4D8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2F3BCF-BADB-4031-86EB-32817B314136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2F3BCF-BADB-4031-86EB-32817B31413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351A0F-2518-4EFE-BFE1-2C76FE073EA3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6ECAFC-C7BC-4D25-ABD7-0C64CF375073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7D356F-E6BD-4689-B8F7-B23934F650BD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76EC3-AE3F-44C3-A47E-A9B8A54702D9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E0E21-EF54-418F-8D95-47F88E62E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11A02-0E8B-4A0A-B9B1-51BB935DF033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F0574-E3C3-4453-B3DB-C80A9D738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DA584-F8CC-4E21-91B8-8DCAF0CD0345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7CD52-ADF0-479C-827C-8639F8E14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C419C-AAED-45FE-838B-F7DEE974646E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2B4B8-484A-4B2E-B71D-DABD56D51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62D44-6B83-45FF-8B2A-FE401734B6D8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48FC1-6A43-4516-8F96-222DE860A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5F80-10A0-48F6-876E-8D17F2D751B1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A5E59-D3C6-4691-99FC-31B1F9009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E85C0-5097-4F60-9707-71435AFDAC2F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08C5A-911D-496E-85E0-CD9ABC5B5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1122E-7CE9-41E8-B54F-C14485BB7C7E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9E867-FCB3-444E-8EE3-B6563D08B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C2A3D-DF90-44EB-945B-587749B1B305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1FE4C-56E6-4501-985B-EFB61CB8E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C2160-A2A1-4566-BE6A-A30AACAA4EC4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26B0A-F8AE-4A60-A57A-093438E96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F513-DDBE-41CA-9318-6A76E1ED081A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59906-4D23-4281-8A5F-C20C18F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C8F160-B464-48C9-8F9C-307F2F71B2F7}" type="datetime1">
              <a:rPr lang="en-US"/>
              <a:pPr>
                <a:defRPr/>
              </a:pPr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3151FFB-9CCA-40C4-9565-44BEC05C1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vwDUorz6s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BAHASA INGGRIS UNTUK GURU SD</a:t>
            </a:r>
          </a:p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Pertemuan</a:t>
            </a:r>
            <a:r>
              <a:rPr lang="en-US" b="1" dirty="0" smtClean="0">
                <a:solidFill>
                  <a:schemeClr val="bg1"/>
                </a:solidFill>
              </a:rPr>
              <a:t> 7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Rika </a:t>
            </a:r>
            <a:r>
              <a:rPr lang="en-US" b="1" dirty="0" err="1" smtClean="0">
                <a:solidFill>
                  <a:schemeClr val="bg1"/>
                </a:solidFill>
              </a:rPr>
              <a:t>Mutiara</a:t>
            </a:r>
            <a:r>
              <a:rPr lang="en-US" b="1" dirty="0" smtClean="0">
                <a:solidFill>
                  <a:schemeClr val="bg1"/>
                </a:solidFill>
              </a:rPr>
              <a:t>, M. Hum.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GURU SEKOLAH DASAR, 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Approaches to reading: Language experience approach</a:t>
            </a:r>
            <a:br>
              <a:rPr lang="en-US" sz="3200" dirty="0" smtClean="0">
                <a:latin typeface="Arial" charset="0"/>
                <a:cs typeface="Arial" charset="0"/>
              </a:rPr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800" dirty="0" smtClean="0">
                <a:latin typeface="Arial" charset="0"/>
                <a:cs typeface="Arial" charset="0"/>
              </a:rPr>
              <a:t>Based on students’ oral production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The students tell stories and the teacher write on the board.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Students centre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Possible teaching aid is pictures.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Ask questions to elicit students’ response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Help the students if they do not have enough vocabulary</a:t>
            </a:r>
          </a:p>
          <a:p>
            <a:pPr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Decoding reading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What can be done to direct students’ attention for better reading 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Arial" charset="0"/>
                <a:cs typeface="Arial" charset="0"/>
              </a:rPr>
              <a:t>Punctuation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Arial" charset="0"/>
                <a:cs typeface="Arial" charset="0"/>
              </a:rPr>
              <a:t>Paragraph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Arial" charset="0"/>
                <a:cs typeface="Arial" charset="0"/>
              </a:rPr>
              <a:t>Use of special words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Arial" charset="0"/>
                <a:cs typeface="Arial" charset="0"/>
              </a:rPr>
              <a:t>References to things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Arial" charset="0"/>
                <a:cs typeface="Arial" charset="0"/>
              </a:rPr>
              <a:t>Hints to what can happen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Arial" charset="0"/>
                <a:cs typeface="Arial" charset="0"/>
              </a:rPr>
              <a:t>Visual clues</a:t>
            </a:r>
          </a:p>
          <a:p>
            <a:pPr marL="457200" indent="-457200">
              <a:buFont typeface="+mj-lt"/>
              <a:buAutoNum type="arabicPeriod"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Reading strategy: Reading aloud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Can be done individually or in a small group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	Teachers ask meaning, students’ opinions about the book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	Training and checking rhythm and pronunciati</a:t>
            </a:r>
            <a:r>
              <a:rPr lang="en-US" sz="2400" dirty="0" smtClean="0"/>
              <a:t>on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 marL="457200" indent="-45720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Reading strategy: Silent reading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Building positive attitudes to books and reading.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Reading for understanding and pleasure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Make students’ own book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English corner</a:t>
            </a:r>
          </a:p>
          <a:p>
            <a:pPr marL="457200" indent="-45720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Reading strategy: </a:t>
            </a:r>
            <a:r>
              <a:rPr lang="en-US" sz="3200" smtClean="0">
                <a:latin typeface="Arial" charset="0"/>
                <a:cs typeface="Arial" charset="0"/>
              </a:rPr>
              <a:t>Video observation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>
              <a:buNone/>
            </a:pPr>
            <a:r>
              <a:rPr lang="id-ID" sz="2200" dirty="0">
                <a:latin typeface="Arial" charset="0"/>
                <a:cs typeface="Arial" charset="0"/>
                <a:hlinkClick r:id="rId4"/>
              </a:rPr>
              <a:t>https://</a:t>
            </a:r>
            <a:r>
              <a:rPr lang="id-ID" sz="2200" dirty="0" smtClean="0">
                <a:latin typeface="Arial" charset="0"/>
                <a:cs typeface="Arial" charset="0"/>
                <a:hlinkClick r:id="rId4"/>
              </a:rPr>
              <a:t>www.youtube.com/watch?v=UvwDUorz6sw</a:t>
            </a:r>
            <a:endParaRPr lang="en-US" sz="2200" dirty="0">
              <a:latin typeface="Arial" charset="0"/>
              <a:cs typeface="Arial" charset="0"/>
            </a:endParaRPr>
          </a:p>
          <a:p>
            <a:pPr marL="457200" indent="-45720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What are the reading strategies employed?</a:t>
            </a:r>
          </a:p>
          <a:p>
            <a:pPr marL="457200" indent="-45720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Do you have ideas to make </a:t>
            </a:r>
            <a:r>
              <a:rPr lang="en-US" sz="2200" smtClean="0">
                <a:latin typeface="Arial" charset="0"/>
                <a:cs typeface="Arial" charset="0"/>
              </a:rPr>
              <a:t>it better? 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The objective of the lesson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Students are able to identify the principles of teaching reading for children.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Reading skill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600" dirty="0" smtClean="0">
                <a:latin typeface="Arial" charset="0"/>
                <a:cs typeface="Arial" charset="0"/>
              </a:rPr>
              <a:t>Reading skill is a part of receptive skill. </a:t>
            </a:r>
          </a:p>
          <a:p>
            <a:r>
              <a:rPr lang="en-US" sz="2600" dirty="0" smtClean="0">
                <a:latin typeface="Arial" charset="0"/>
                <a:cs typeface="Arial" charset="0"/>
              </a:rPr>
              <a:t>Reading as receptive skill means: </a:t>
            </a:r>
          </a:p>
          <a:p>
            <a:pPr>
              <a:buNone/>
            </a:pPr>
            <a:r>
              <a:rPr lang="en-US" sz="2600" dirty="0" smtClean="0">
                <a:latin typeface="Arial" charset="0"/>
                <a:cs typeface="Arial" charset="0"/>
              </a:rPr>
              <a:t>	1. internalize how the language works</a:t>
            </a:r>
          </a:p>
          <a:p>
            <a:pPr>
              <a:buNone/>
            </a:pPr>
            <a:r>
              <a:rPr lang="en-US" sz="2600" dirty="0" smtClean="0">
                <a:latin typeface="Arial" charset="0"/>
                <a:cs typeface="Arial" charset="0"/>
              </a:rPr>
              <a:t>	    spelling</a:t>
            </a:r>
          </a:p>
          <a:p>
            <a:pPr>
              <a:buNone/>
            </a:pPr>
            <a:r>
              <a:rPr lang="en-US" sz="2600" dirty="0" smtClean="0">
                <a:latin typeface="Arial" charset="0"/>
                <a:cs typeface="Arial" charset="0"/>
              </a:rPr>
              <a:t>	    grammar</a:t>
            </a:r>
          </a:p>
          <a:p>
            <a:pPr>
              <a:buNone/>
            </a:pPr>
            <a:r>
              <a:rPr lang="en-US" sz="2600" dirty="0" smtClean="0">
                <a:latin typeface="Arial" charset="0"/>
                <a:cs typeface="Arial" charset="0"/>
              </a:rPr>
              <a:t>	    structure of the text </a:t>
            </a:r>
          </a:p>
          <a:p>
            <a:pPr>
              <a:buNone/>
            </a:pPr>
            <a:r>
              <a:rPr lang="en-US" sz="2600" dirty="0" smtClean="0">
                <a:latin typeface="Arial" charset="0"/>
                <a:cs typeface="Arial" charset="0"/>
              </a:rPr>
              <a:t>	2. get the meanings from the text</a:t>
            </a:r>
          </a:p>
          <a:p>
            <a:r>
              <a:rPr lang="en-US" sz="2600" dirty="0" smtClean="0">
                <a:latin typeface="Arial" charset="0"/>
                <a:cs typeface="Arial" charset="0"/>
              </a:rPr>
              <a:t>The students should be able to read before they write. </a:t>
            </a:r>
          </a:p>
          <a:p>
            <a:r>
              <a:rPr lang="en-US" sz="2600" dirty="0" smtClean="0">
                <a:latin typeface="Arial" charset="0"/>
                <a:cs typeface="Arial" charset="0"/>
              </a:rPr>
              <a:t>Don’t force the students to write if they are not able to read. </a:t>
            </a:r>
          </a:p>
          <a:p>
            <a:pPr>
              <a:buNone/>
            </a:pPr>
            <a:endParaRPr lang="id-ID" sz="2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Reading skill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/>
            <a:r>
              <a:rPr lang="en-US" sz="2800" dirty="0" smtClean="0">
                <a:latin typeface="Arial" charset="0"/>
                <a:cs typeface="Arial" charset="0"/>
              </a:rPr>
              <a:t>Reading is a part of written language. </a:t>
            </a:r>
          </a:p>
          <a:p>
            <a:pPr marL="457200" indent="-457200"/>
            <a:r>
              <a:rPr lang="en-US" sz="2800" dirty="0" smtClean="0">
                <a:latin typeface="Arial" charset="0"/>
                <a:cs typeface="Arial" charset="0"/>
              </a:rPr>
              <a:t>Written language should be taught after spoken language.</a:t>
            </a:r>
          </a:p>
          <a:p>
            <a:pPr marL="457200" indent="-457200"/>
            <a:r>
              <a:rPr lang="en-US" sz="2800" dirty="0" smtClean="0">
                <a:latin typeface="Arial" charset="0"/>
                <a:cs typeface="Arial" charset="0"/>
              </a:rPr>
              <a:t>Reading should be taught after listening and speaking. </a:t>
            </a:r>
          </a:p>
          <a:p>
            <a:pPr marL="457200" indent="-457200"/>
            <a:r>
              <a:rPr lang="en-US" sz="2800" dirty="0" smtClean="0">
                <a:latin typeface="Arial" charset="0"/>
                <a:cs typeface="Arial" charset="0"/>
              </a:rPr>
              <a:t>Reading should be taught before writing.</a:t>
            </a:r>
          </a:p>
          <a:p>
            <a:pPr marL="457200" indent="-457200"/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Reading in foreign language 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/>
            <a:r>
              <a:rPr lang="en-US" sz="2800" dirty="0" smtClean="0">
                <a:latin typeface="Arial" charset="0"/>
                <a:cs typeface="Arial" charset="0"/>
              </a:rPr>
              <a:t>English is foreign language for most children in Indonesia.</a:t>
            </a:r>
          </a:p>
          <a:p>
            <a:pPr marL="457200" indent="-457200"/>
            <a:r>
              <a:rPr lang="en-US" sz="2800" dirty="0" smtClean="0">
                <a:latin typeface="Arial" charset="0"/>
                <a:cs typeface="Arial" charset="0"/>
              </a:rPr>
              <a:t>Make sure the students can read in their mother tongues before they read in English.</a:t>
            </a:r>
          </a:p>
          <a:p>
            <a:pPr marL="457200" indent="-457200"/>
            <a:r>
              <a:rPr lang="en-US" sz="2800" dirty="0" smtClean="0">
                <a:latin typeface="Arial" charset="0"/>
                <a:cs typeface="Arial" charset="0"/>
              </a:rPr>
              <a:t>What are the sources for reading in English? </a:t>
            </a:r>
          </a:p>
          <a:p>
            <a:pPr marL="457200" indent="-45720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Textbook </a:t>
            </a:r>
          </a:p>
          <a:p>
            <a:pPr marL="457200" indent="-45720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Storybook</a:t>
            </a:r>
          </a:p>
          <a:p>
            <a:pPr marL="457200" indent="-45720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Comic</a:t>
            </a:r>
          </a:p>
          <a:p>
            <a:pPr marL="457200" indent="-457200"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	Instruction (e.g. how to play games)</a:t>
            </a:r>
          </a:p>
          <a:p>
            <a:pPr marL="457200" indent="-45720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What do children read?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Words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Phrases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Sentences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Paragraphs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Stories</a:t>
            </a:r>
          </a:p>
          <a:p>
            <a:pPr marL="457200" indent="-45720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Approaches to reading: Phonics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/>
            <a:r>
              <a:rPr lang="en-US" sz="2800" dirty="0" smtClean="0">
                <a:latin typeface="Arial" charset="0"/>
                <a:cs typeface="Arial" charset="0"/>
              </a:rPr>
              <a:t>It is based on letters and sounds. </a:t>
            </a:r>
          </a:p>
          <a:p>
            <a:pPr marL="457200" indent="-457200"/>
            <a:r>
              <a:rPr lang="en-US" sz="2800" dirty="0" smtClean="0">
                <a:latin typeface="Arial" charset="0"/>
                <a:cs typeface="Arial" charset="0"/>
              </a:rPr>
              <a:t>Letters of the alphabet and combination of the letters and how they are pronounced</a:t>
            </a:r>
          </a:p>
          <a:p>
            <a:pPr marL="457200" indent="-457200"/>
            <a:r>
              <a:rPr lang="en-US" sz="2800" dirty="0" smtClean="0">
                <a:latin typeface="Arial" charset="0"/>
                <a:cs typeface="Arial" charset="0"/>
              </a:rPr>
              <a:t>Teaching pronunciation rules </a:t>
            </a:r>
            <a:r>
              <a:rPr lang="en-US" sz="2800" dirty="0" smtClean="0">
                <a:latin typeface="Arial" charset="0"/>
                <a:cs typeface="Arial" charset="0"/>
                <a:sym typeface="Wingdings" pitchFamily="2" charset="2"/>
              </a:rPr>
              <a:t> complicated</a:t>
            </a:r>
          </a:p>
          <a:p>
            <a:pPr marL="457200" indent="-457200"/>
            <a:r>
              <a:rPr lang="en-US" sz="2800" dirty="0" smtClean="0">
                <a:latin typeface="Arial" charset="0"/>
                <a:cs typeface="Arial" charset="0"/>
              </a:rPr>
              <a:t>It is good to teach languages for children whose mother tongues are not in Roman alphabet</a:t>
            </a:r>
          </a:p>
          <a:p>
            <a:pPr marL="457200" indent="-457200"/>
            <a:r>
              <a:rPr lang="en-US" sz="2800" dirty="0" smtClean="0">
                <a:latin typeface="Arial" charset="0"/>
                <a:cs typeface="Arial" charset="0"/>
              </a:rPr>
              <a:t>Indonesian uses Roman alphabet, therefore it is not suggested to apply Phonics approach to teach English in Indonesia  </a:t>
            </a:r>
          </a:p>
          <a:p>
            <a:pPr marL="457200" indent="-457200"/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/>
            <a:endParaRPr lang="en-US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Approaches to reading: Look and say 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Based on words and phrases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Use flashcards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Write the words in the flashcards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Pick words familiar to children’s lives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The teacher shows the flashcards to the children while pointing the objects. The children repeat.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Other possible activities: matching words and pictures and pointing the object on the flashcard</a:t>
            </a:r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990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/>
            </a:r>
            <a:br>
              <a:rPr lang="en-US" sz="3200" dirty="0" smtClean="0">
                <a:latin typeface="Arial" charset="0"/>
                <a:cs typeface="Arial" charset="0"/>
              </a:rPr>
            </a:br>
            <a:r>
              <a:rPr lang="en-US" sz="3200" dirty="0" smtClean="0">
                <a:latin typeface="Arial" charset="0"/>
                <a:cs typeface="Arial" charset="0"/>
              </a:rPr>
              <a:t>Approaches to reading: Whole sentence approach </a:t>
            </a:r>
            <a:br>
              <a:rPr lang="en-US" sz="3200" dirty="0" smtClean="0">
                <a:latin typeface="Arial" charset="0"/>
                <a:cs typeface="Arial" charset="0"/>
              </a:rPr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The students recognize the phrases and sentences.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They make meanings from phrases and sentences.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Make connections between the spoken and written forms.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Encourage the pupils to tell the stories by asking and answering. </a:t>
            </a:r>
          </a:p>
          <a:p>
            <a:pPr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459</Words>
  <Application>Microsoft Office PowerPoint</Application>
  <PresentationFormat>On-screen Show (4:3)</PresentationFormat>
  <Paragraphs>100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The objective of the lesson</vt:lpstr>
      <vt:lpstr>Reading skill</vt:lpstr>
      <vt:lpstr>Reading skill</vt:lpstr>
      <vt:lpstr>Reading in foreign language </vt:lpstr>
      <vt:lpstr>What do children read?</vt:lpstr>
      <vt:lpstr>Approaches to reading: Phonics</vt:lpstr>
      <vt:lpstr>Approaches to reading: Look and say </vt:lpstr>
      <vt:lpstr> Approaches to reading: Whole sentence approach  </vt:lpstr>
      <vt:lpstr>Approaches to reading: Language experience approach </vt:lpstr>
      <vt:lpstr>Decoding reading</vt:lpstr>
      <vt:lpstr>Reading strategy: Reading aloud</vt:lpstr>
      <vt:lpstr>Reading strategy: Silent reading</vt:lpstr>
      <vt:lpstr>Reading strategy: Video observation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260</cp:revision>
  <dcterms:created xsi:type="dcterms:W3CDTF">2010-08-24T06:47:44Z</dcterms:created>
  <dcterms:modified xsi:type="dcterms:W3CDTF">2018-09-13T05:48:35Z</dcterms:modified>
</cp:coreProperties>
</file>