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316" r:id="rId2"/>
    <p:sldId id="335" r:id="rId3"/>
    <p:sldId id="371" r:id="rId4"/>
    <p:sldId id="370" r:id="rId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3190" autoAdjust="0"/>
  </p:normalViewPr>
  <p:slideViewPr>
    <p:cSldViewPr>
      <p:cViewPr>
        <p:scale>
          <a:sx n="106" d="100"/>
          <a:sy n="106" d="100"/>
        </p:scale>
        <p:origin x="-960" y="3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A7ADBBEE-86F4-48BE-B416-BE541283A4A3}" type="datetimeFigureOut">
              <a:rPr lang="id-ID"/>
              <a:pPr>
                <a:defRPr/>
              </a:pPr>
              <a:t>21/11/2017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70A6F61-1179-4B62-B2D8-1C9E63E2E291}" type="slidenum">
              <a:rPr lang="id-ID"/>
              <a:pPr>
                <a:defRPr/>
              </a:pPr>
              <a:t>‹#›</a:t>
            </a:fld>
            <a:endParaRPr lang="id-ID"/>
          </a:p>
        </p:txBody>
      </p:sp>
    </p:spTree>
    <p:extLst>
      <p:ext uri="{BB962C8B-B14F-4D97-AF65-F5344CB8AC3E}">
        <p14:creationId xmlns:p14="http://schemas.microsoft.com/office/powerpoint/2010/main" val="1723428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C3DFCAE9-BE5D-48F0-AD74-6CC770A4C448}" type="slidenum">
              <a:rPr lang="id-ID" smtClean="0"/>
              <a:pPr>
                <a:defRPr/>
              </a:pPr>
              <a:t>2</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7D6C618E-6721-4BEF-8F69-5610DF0CBECF}" type="slidenum">
              <a:rPr lang="id-ID" smtClean="0"/>
              <a:pPr>
                <a:defRPr/>
              </a:pPr>
              <a:t>4</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5A656C9-CA2D-44AF-AD6A-C2D3D0BA4646}" type="datetime1">
              <a:rPr lang="en-US"/>
              <a:pPr>
                <a:defRPr/>
              </a:pPr>
              <a:t>11/21/2017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AD1A104-6F4D-46C8-AE0C-43A5677E39B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10225C5-328E-4D9E-81EB-9EE21A98C4BA}" type="datetime1">
              <a:rPr lang="en-US"/>
              <a:pPr>
                <a:defRPr/>
              </a:pPr>
              <a:t>11/21/2017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C6004C5-CA85-4A0F-9FF4-3B18EEC5769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21738BA-5E7A-4AC6-AF5A-2AA9E0948443}" type="datetime1">
              <a:rPr lang="en-US"/>
              <a:pPr>
                <a:defRPr/>
              </a:pPr>
              <a:t>11/21/2017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0FB7C1F-5093-4C5E-B88E-512A48BD5CB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70BE762-6883-4495-8767-99B85B7EB5D8}" type="datetime1">
              <a:rPr lang="en-US"/>
              <a:pPr>
                <a:defRPr/>
              </a:pPr>
              <a:t>11/21/2017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61BAC79-1115-4203-9C37-102FC5F9364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F01A296-73DA-4558-B4FA-EEBA17CBA90E}" type="datetime1">
              <a:rPr lang="en-US"/>
              <a:pPr>
                <a:defRPr/>
              </a:pPr>
              <a:t>11/21/2017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7383252-3148-4915-8CAF-4D2F69A50DA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5C7AB75-8BBC-435E-A2C1-A2A5CFC8DDB9}" type="datetime1">
              <a:rPr lang="en-US"/>
              <a:pPr>
                <a:defRPr/>
              </a:pPr>
              <a:t>11/21/2017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0CEB483-9346-4578-B98D-70A577DFE3C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BC43F0C-799F-4149-AACA-12E3CDABCA3A}" type="datetime1">
              <a:rPr lang="en-US"/>
              <a:pPr>
                <a:defRPr/>
              </a:pPr>
              <a:t>11/21/2017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106B52F-B01F-49DF-87A4-36ED1704406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88D1D59-23D3-4AB3-9759-A05767F6ACF0}" type="datetime1">
              <a:rPr lang="en-US"/>
              <a:pPr>
                <a:defRPr/>
              </a:pPr>
              <a:t>11/21/2017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3EDD669-F446-43D0-A753-C53708C3079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5809134-E64D-4FE7-B21B-3997FC95629D}" type="datetime1">
              <a:rPr lang="en-US"/>
              <a:pPr>
                <a:defRPr/>
              </a:pPr>
              <a:t>11/21/2017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E73541D-E1E2-41CE-9F45-F55BA57D780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61F6C18-3F33-43C8-A34F-7FF0E17FDADC}" type="datetime1">
              <a:rPr lang="en-US"/>
              <a:pPr>
                <a:defRPr/>
              </a:pPr>
              <a:t>11/21/2017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FE754C1-1383-4D11-9CF0-0031E67F855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31A99C2-447D-4EFC-86CD-ADC19DE34FC8}" type="datetime1">
              <a:rPr lang="en-US"/>
              <a:pPr>
                <a:defRPr/>
              </a:pPr>
              <a:t>11/21/2017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358C847-F13B-4E84-90BE-493CCDED06E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F2C19A7-6195-46D1-B51E-DD5AA5E5ECE8}" type="datetime1">
              <a:rPr lang="en-US"/>
              <a:pPr>
                <a:defRPr/>
              </a:pPr>
              <a:t>11/21/2017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D1439FD1-C228-426A-9EC4-B8E38FC5324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srcRect l="1051" r="800" b="504"/>
          <a:stretch>
            <a:fillRect/>
          </a:stretch>
        </p:blipFill>
        <p:spPr bwMode="auto">
          <a:xfrm>
            <a:off x="0" y="304800"/>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2819400" y="3657600"/>
            <a:ext cx="6477000" cy="1077218"/>
          </a:xfrm>
          <a:prstGeom prst="rect">
            <a:avLst/>
          </a:prstGeom>
          <a:noFill/>
          <a:ln w="9525">
            <a:noFill/>
            <a:miter lim="800000"/>
            <a:headEnd/>
            <a:tailEnd/>
          </a:ln>
        </p:spPr>
        <p:txBody>
          <a:bodyPr wrap="square">
            <a:spAutoFit/>
          </a:bodyPr>
          <a:lstStyle/>
          <a:p>
            <a:pPr algn="ctr"/>
            <a:r>
              <a:rPr lang="id-ID" sz="2400" b="1" dirty="0" smtClean="0">
                <a:solidFill>
                  <a:schemeClr val="bg1"/>
                </a:solidFill>
              </a:rPr>
              <a:t>Pendidikan Ketrampilan</a:t>
            </a:r>
          </a:p>
          <a:p>
            <a:pPr algn="ctr"/>
            <a:r>
              <a:rPr lang="id-ID" sz="2000" b="1" dirty="0" smtClean="0">
                <a:solidFill>
                  <a:schemeClr val="bg1"/>
                </a:solidFill>
              </a:rPr>
              <a:t>Pertemuan </a:t>
            </a:r>
            <a:r>
              <a:rPr lang="en-US" sz="2000" b="1" smtClean="0">
                <a:solidFill>
                  <a:schemeClr val="bg1"/>
                </a:solidFill>
              </a:rPr>
              <a:t>11</a:t>
            </a:r>
            <a:endParaRPr lang="id-ID" sz="2000" b="1" dirty="0" smtClean="0">
              <a:solidFill>
                <a:schemeClr val="bg1"/>
              </a:solidFill>
            </a:endParaRPr>
          </a:p>
          <a:p>
            <a:pPr algn="ctr"/>
            <a:r>
              <a:rPr lang="en-US" sz="2000" dirty="0" err="1" smtClean="0">
                <a:ln w="18415" cmpd="sng">
                  <a:solidFill>
                    <a:srgbClr val="FFFFFF"/>
                  </a:solidFill>
                  <a:prstDash val="solid"/>
                </a:ln>
                <a:solidFill>
                  <a:srgbClr val="FFFFFF"/>
                </a:solidFill>
                <a:latin typeface="Arial" pitchFamily="34" charset="0"/>
                <a:cs typeface="Arial" pitchFamily="34" charset="0"/>
              </a:rPr>
              <a:t>Penugasan</a:t>
            </a:r>
            <a:r>
              <a:rPr lang="en-US" sz="2000" dirty="0" smtClean="0">
                <a:ln w="18415" cmpd="sng">
                  <a:solidFill>
                    <a:srgbClr val="FFFFFF"/>
                  </a:solidFill>
                  <a:prstDash val="solid"/>
                </a:ln>
                <a:solidFill>
                  <a:srgbClr val="FFFFFF"/>
                </a:solidFill>
                <a:latin typeface="Arial" pitchFamily="34" charset="0"/>
                <a:cs typeface="Arial" pitchFamily="34" charset="0"/>
              </a:rPr>
              <a:t> </a:t>
            </a:r>
            <a:r>
              <a:rPr lang="en-US" sz="2000" dirty="0" err="1" smtClean="0">
                <a:ln w="18415" cmpd="sng">
                  <a:solidFill>
                    <a:srgbClr val="FFFFFF"/>
                  </a:solidFill>
                  <a:prstDash val="solid"/>
                </a:ln>
                <a:solidFill>
                  <a:srgbClr val="FFFFFF"/>
                </a:solidFill>
                <a:latin typeface="Arial" pitchFamily="34" charset="0"/>
                <a:cs typeface="Arial" pitchFamily="34" charset="0"/>
              </a:rPr>
              <a:t>ketrampilan</a:t>
            </a:r>
            <a:r>
              <a:rPr lang="en-US" sz="2000" dirty="0" smtClean="0">
                <a:ln w="18415" cmpd="sng">
                  <a:solidFill>
                    <a:srgbClr val="FFFFFF"/>
                  </a:solidFill>
                  <a:prstDash val="solid"/>
                </a:ln>
                <a:solidFill>
                  <a:srgbClr val="FFFFFF"/>
                </a:solidFill>
                <a:latin typeface="Arial" pitchFamily="34" charset="0"/>
                <a:cs typeface="Arial" pitchFamily="34" charset="0"/>
              </a:rPr>
              <a:t> 1</a:t>
            </a:r>
            <a:endParaRPr lang="en-US" sz="2000" b="1" dirty="0">
              <a:solidFill>
                <a:schemeClr val="bg1"/>
              </a:solidFill>
            </a:endParaRPr>
          </a:p>
        </p:txBody>
      </p:sp>
      <p:sp>
        <p:nvSpPr>
          <p:cNvPr id="4" name="TextBox 3"/>
          <p:cNvSpPr txBox="1"/>
          <p:nvPr/>
        </p:nvSpPr>
        <p:spPr>
          <a:xfrm>
            <a:off x="2971800" y="1524000"/>
            <a:ext cx="4228593" cy="369332"/>
          </a:xfrm>
          <a:prstGeom prst="rect">
            <a:avLst/>
          </a:prstGeom>
          <a:noFill/>
        </p:spPr>
        <p:txBody>
          <a:bodyPr wrap="none" rtlCol="0">
            <a:spAutoFit/>
          </a:bodyPr>
          <a:lstStyle/>
          <a:p>
            <a:r>
              <a:rPr lang="id-ID" dirty="0" smtClean="0">
                <a:solidFill>
                  <a:schemeClr val="bg1"/>
                </a:solidFill>
                <a:effectLst>
                  <a:outerShdw blurRad="38100" dist="38100" dir="2700000" algn="tl">
                    <a:srgbClr val="000000">
                      <a:alpha val="43137"/>
                    </a:srgbClr>
                  </a:outerShdw>
                </a:effectLst>
              </a:rPr>
              <a:t>INDRA G ROCHYAT, S.Sn., MA., M.Ds.</a:t>
            </a:r>
            <a:endParaRPr lang="id-ID" dirty="0">
              <a:solidFill>
                <a:schemeClr val="bg1"/>
              </a:solidFill>
              <a:effectLst>
                <a:outerShdw blurRad="38100" dist="38100" dir="2700000" algn="tl">
                  <a:srgbClr val="000000">
                    <a:alpha val="43137"/>
                  </a:srgbClr>
                </a:outerShdw>
              </a:effectLst>
            </a:endParaRPr>
          </a:p>
        </p:txBody>
      </p:sp>
      <p:pic>
        <p:nvPicPr>
          <p:cNvPr id="5" name="Picture 4" descr="429.JPG"/>
          <p:cNvPicPr>
            <a:picLocks noChangeAspect="1"/>
          </p:cNvPicPr>
          <p:nvPr/>
        </p:nvPicPr>
        <p:blipFill>
          <a:blip r:embed="rId3" cstate="print"/>
          <a:stretch>
            <a:fillRect/>
          </a:stretch>
        </p:blipFill>
        <p:spPr>
          <a:xfrm>
            <a:off x="76200" y="1524000"/>
            <a:ext cx="2819400" cy="2151894"/>
          </a:xfrm>
          <a:prstGeom prst="rect">
            <a:avLst/>
          </a:prstGeom>
        </p:spPr>
      </p:pic>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5123" name="Title 5"/>
          <p:cNvSpPr>
            <a:spLocks noGrp="1"/>
          </p:cNvSpPr>
          <p:nvPr>
            <p:ph type="title"/>
          </p:nvPr>
        </p:nvSpPr>
        <p:spPr>
          <a:xfrm>
            <a:off x="533400" y="685800"/>
            <a:ext cx="8229600" cy="685800"/>
          </a:xfrm>
        </p:spPr>
        <p:txBody>
          <a:bodyPr/>
          <a:lstStyle/>
          <a:p>
            <a:pPr>
              <a:spcBef>
                <a:spcPct val="50000"/>
              </a:spcBef>
            </a:pPr>
            <a:endParaRPr lang="id-ID" sz="3200" dirty="0" smtClean="0">
              <a:latin typeface="Arial" charset="0"/>
              <a:cs typeface="Arial" charset="0"/>
            </a:endParaRPr>
          </a:p>
        </p:txBody>
      </p:sp>
      <p:sp>
        <p:nvSpPr>
          <p:cNvPr id="2" name="Content Placeholder 1"/>
          <p:cNvSpPr>
            <a:spLocks noGrp="1"/>
          </p:cNvSpPr>
          <p:nvPr>
            <p:ph idx="1"/>
          </p:nvPr>
        </p:nvSpPr>
        <p:spPr/>
        <p:txBody>
          <a:bodyPr/>
          <a:lstStyle/>
          <a:p>
            <a:r>
              <a:rPr lang="id-ID" dirty="0"/>
              <a:t>Mata kuliah pendidikan keterampilan ini membahas secara teoritis dan praktis tentang konsep keterampilan di sekolah dasar. Implementasi dan pengembangan berbagai teknik maupun issu pendidikan guna menyiapkan mahasiswa pada aspek kognitif, psikomotor, dan afektif, sehingga mereka siap menghadapi ipteksi dan globalisasi.</a:t>
            </a:r>
            <a:endParaRPr lang="en-US" dirty="0"/>
          </a:p>
          <a:p>
            <a:endParaRPr lang="en-US" dirty="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b="1" dirty="0" err="1" smtClean="0"/>
              <a:t>Tugas</a:t>
            </a:r>
            <a:r>
              <a:rPr lang="en-US" b="1" dirty="0" smtClean="0"/>
              <a:t> </a:t>
            </a:r>
            <a:r>
              <a:rPr lang="en-US" b="1" dirty="0" err="1" smtClean="0"/>
              <a:t>berkarya</a:t>
            </a:r>
            <a:r>
              <a:rPr lang="en-US" b="1" dirty="0" smtClean="0"/>
              <a:t> </a:t>
            </a:r>
            <a:r>
              <a:rPr lang="en-US" b="1" dirty="0" err="1" smtClean="0"/>
              <a:t>dwimatra</a:t>
            </a:r>
            <a:endParaRPr lang="id-ID" dirty="0"/>
          </a:p>
        </p:txBody>
      </p:sp>
      <p:sp>
        <p:nvSpPr>
          <p:cNvPr id="4" name="Content Placeholder 3"/>
          <p:cNvSpPr>
            <a:spLocks noGrp="1"/>
          </p:cNvSpPr>
          <p:nvPr>
            <p:ph idx="1"/>
          </p:nvPr>
        </p:nvSpPr>
        <p:spPr/>
        <p:txBody>
          <a:bodyPr/>
          <a:lstStyle/>
          <a:p>
            <a:r>
              <a:rPr lang="en-US" dirty="0" smtClean="0"/>
              <a:t>Alas </a:t>
            </a:r>
            <a:r>
              <a:rPr lang="en-US" dirty="0" err="1" smtClean="0"/>
              <a:t>untuk</a:t>
            </a:r>
            <a:r>
              <a:rPr lang="en-US" dirty="0" smtClean="0"/>
              <a:t> </a:t>
            </a:r>
            <a:r>
              <a:rPr lang="en-US" dirty="0" err="1" smtClean="0"/>
              <a:t>meletakan</a:t>
            </a:r>
            <a:r>
              <a:rPr lang="en-US" dirty="0" smtClean="0"/>
              <a:t> </a:t>
            </a:r>
            <a:r>
              <a:rPr lang="en-US" dirty="0" err="1" smtClean="0"/>
              <a:t>karya</a:t>
            </a:r>
            <a:r>
              <a:rPr lang="en-US" dirty="0" smtClean="0"/>
              <a:t> </a:t>
            </a:r>
            <a:r>
              <a:rPr lang="en-US" dirty="0" err="1" smtClean="0"/>
              <a:t>berukuran</a:t>
            </a:r>
            <a:r>
              <a:rPr lang="en-US" dirty="0" smtClean="0"/>
              <a:t> 40x40 cm</a:t>
            </a:r>
          </a:p>
          <a:p>
            <a:r>
              <a:rPr lang="en-US" dirty="0" err="1" smtClean="0"/>
              <a:t>Berbahan</a:t>
            </a:r>
            <a:r>
              <a:rPr lang="en-US" dirty="0" smtClean="0"/>
              <a:t> </a:t>
            </a:r>
            <a:r>
              <a:rPr lang="en-US" dirty="0" err="1" smtClean="0"/>
              <a:t>plastik</a:t>
            </a:r>
            <a:r>
              <a:rPr lang="en-US" dirty="0" smtClean="0"/>
              <a:t> , </a:t>
            </a:r>
            <a:r>
              <a:rPr lang="en-US" dirty="0" err="1" smtClean="0"/>
              <a:t>kayu</a:t>
            </a:r>
            <a:r>
              <a:rPr lang="en-US" dirty="0" smtClean="0"/>
              <a:t> </a:t>
            </a:r>
            <a:r>
              <a:rPr lang="en-US" dirty="0" err="1" smtClean="0"/>
              <a:t>atau</a:t>
            </a:r>
            <a:r>
              <a:rPr lang="en-US" dirty="0" smtClean="0"/>
              <a:t> </a:t>
            </a:r>
            <a:r>
              <a:rPr lang="en-US" dirty="0" err="1" smtClean="0"/>
              <a:t>lainnya</a:t>
            </a:r>
            <a:endParaRPr lang="en-US" dirty="0" smtClean="0"/>
          </a:p>
          <a:p>
            <a:r>
              <a:rPr lang="en-US" dirty="0" err="1" smtClean="0"/>
              <a:t>Bidang</a:t>
            </a:r>
            <a:r>
              <a:rPr lang="en-US" dirty="0" smtClean="0"/>
              <a:t> </a:t>
            </a:r>
            <a:r>
              <a:rPr lang="en-US" dirty="0" err="1" smtClean="0"/>
              <a:t>Karya</a:t>
            </a:r>
            <a:r>
              <a:rPr lang="en-US" dirty="0" smtClean="0"/>
              <a:t> </a:t>
            </a:r>
            <a:r>
              <a:rPr lang="en-US" dirty="0" err="1" smtClean="0"/>
              <a:t>terletak</a:t>
            </a:r>
            <a:r>
              <a:rPr lang="en-US" dirty="0" smtClean="0"/>
              <a:t> </a:t>
            </a:r>
            <a:r>
              <a:rPr lang="en-US" dirty="0" err="1" smtClean="0"/>
              <a:t>pada</a:t>
            </a:r>
            <a:r>
              <a:rPr lang="en-US" dirty="0" smtClean="0"/>
              <a:t> </a:t>
            </a:r>
            <a:r>
              <a:rPr lang="en-US" dirty="0" err="1" smtClean="0"/>
              <a:t>kertas</a:t>
            </a:r>
            <a:r>
              <a:rPr lang="en-US" dirty="0" smtClean="0"/>
              <a:t> </a:t>
            </a:r>
            <a:r>
              <a:rPr lang="en-US" dirty="0" err="1" smtClean="0"/>
              <a:t>ukuran</a:t>
            </a:r>
            <a:r>
              <a:rPr lang="en-US" dirty="0" smtClean="0"/>
              <a:t> 30x30cm</a:t>
            </a:r>
          </a:p>
          <a:p>
            <a:r>
              <a:rPr lang="en-US" dirty="0" err="1" smtClean="0"/>
              <a:t>Karya</a:t>
            </a:r>
            <a:r>
              <a:rPr lang="en-US" dirty="0" smtClean="0"/>
              <a:t> </a:t>
            </a:r>
            <a:r>
              <a:rPr lang="en-US" dirty="0" err="1" smtClean="0"/>
              <a:t>dwimatra</a:t>
            </a:r>
            <a:r>
              <a:rPr lang="en-US" dirty="0" smtClean="0"/>
              <a:t> </a:t>
            </a:r>
            <a:r>
              <a:rPr lang="en-US" dirty="0" err="1" smtClean="0"/>
              <a:t>menggunakan</a:t>
            </a:r>
            <a:r>
              <a:rPr lang="en-US" dirty="0" smtClean="0"/>
              <a:t> </a:t>
            </a:r>
            <a:r>
              <a:rPr lang="en-US" dirty="0" err="1" smtClean="0"/>
              <a:t>alat</a:t>
            </a:r>
            <a:r>
              <a:rPr lang="en-US" dirty="0" smtClean="0"/>
              <a:t> </a:t>
            </a:r>
            <a:r>
              <a:rPr lang="en-US" dirty="0" err="1" smtClean="0"/>
              <a:t>tulis</a:t>
            </a:r>
            <a:r>
              <a:rPr lang="en-US" dirty="0" smtClean="0"/>
              <a:t> </a:t>
            </a:r>
            <a:r>
              <a:rPr lang="en-US" dirty="0" err="1" smtClean="0"/>
              <a:t>atau</a:t>
            </a:r>
            <a:r>
              <a:rPr lang="en-US" dirty="0" smtClean="0"/>
              <a:t> </a:t>
            </a:r>
            <a:r>
              <a:rPr lang="en-US" dirty="0" err="1" smtClean="0"/>
              <a:t>alat</a:t>
            </a:r>
            <a:r>
              <a:rPr lang="en-US" dirty="0" smtClean="0"/>
              <a:t> </a:t>
            </a:r>
            <a:r>
              <a:rPr lang="en-US" dirty="0" err="1" smtClean="0"/>
              <a:t>gambar</a:t>
            </a:r>
            <a:r>
              <a:rPr lang="en-US" dirty="0" smtClean="0"/>
              <a:t> </a:t>
            </a:r>
            <a:r>
              <a:rPr lang="en-US" dirty="0" err="1" smtClean="0"/>
              <a:t>lainnya</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1267"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Pustaka </a:t>
            </a:r>
          </a:p>
        </p:txBody>
      </p:sp>
      <p:sp>
        <p:nvSpPr>
          <p:cNvPr id="11268" name="Content Placeholder 5"/>
          <p:cNvSpPr>
            <a:spLocks noGrp="1"/>
          </p:cNvSpPr>
          <p:nvPr>
            <p:ph idx="1"/>
          </p:nvPr>
        </p:nvSpPr>
        <p:spPr>
          <a:xfrm>
            <a:off x="457200" y="1524000"/>
            <a:ext cx="8229600" cy="4602163"/>
          </a:xfrm>
        </p:spPr>
        <p:txBody>
          <a:bodyPr/>
          <a:lstStyle/>
          <a:p>
            <a:pPr lvl="0"/>
            <a:r>
              <a:rPr lang="id-ID" sz="2000" dirty="0" smtClean="0"/>
              <a:t>Kamtini, Tanjung H. W. (2006). </a:t>
            </a:r>
            <a:r>
              <a:rPr lang="id-ID" sz="2000" i="1" dirty="0" smtClean="0"/>
              <a:t>Berkreativitas Melalui Kerajinan Tangan dan Kesenian di Sekolah Dasar</a:t>
            </a:r>
            <a:r>
              <a:rPr lang="id-ID" sz="2000" dirty="0" smtClean="0"/>
              <a:t>. (Jakarta: Depdiknas Ditjen Dikti Direktorat Ketenagaan). </a:t>
            </a:r>
          </a:p>
          <a:p>
            <a:r>
              <a:rPr lang="en-US" sz="2000" dirty="0" err="1" smtClean="0"/>
              <a:t>Tumurang</a:t>
            </a:r>
            <a:r>
              <a:rPr lang="en-US" sz="2000" dirty="0" smtClean="0"/>
              <a:t>, H. T. (2006). </a:t>
            </a:r>
            <a:r>
              <a:rPr lang="en-US" sz="2000" dirty="0" err="1" smtClean="0"/>
              <a:t>Pembelajaran</a:t>
            </a:r>
            <a:r>
              <a:rPr lang="en-US" sz="2000" dirty="0" smtClean="0"/>
              <a:t> </a:t>
            </a:r>
            <a:r>
              <a:rPr lang="en-US" sz="2000" dirty="0" err="1" smtClean="0"/>
              <a:t>Kreativitas</a:t>
            </a:r>
            <a:r>
              <a:rPr lang="en-US" sz="2000" dirty="0" smtClean="0"/>
              <a:t> </a:t>
            </a:r>
            <a:r>
              <a:rPr lang="en-US" sz="2000" dirty="0" err="1" smtClean="0"/>
              <a:t>Seni</a:t>
            </a:r>
            <a:r>
              <a:rPr lang="en-US" sz="2000" dirty="0" smtClean="0"/>
              <a:t> </a:t>
            </a:r>
            <a:r>
              <a:rPr lang="en-US" sz="2000" dirty="0" err="1" smtClean="0"/>
              <a:t>anak</a:t>
            </a:r>
            <a:r>
              <a:rPr lang="en-US" sz="2000" dirty="0" smtClean="0"/>
              <a:t> </a:t>
            </a:r>
            <a:r>
              <a:rPr lang="en-US" sz="2000" dirty="0" err="1" smtClean="0"/>
              <a:t>Sekolah</a:t>
            </a:r>
            <a:r>
              <a:rPr lang="en-US" sz="2000" dirty="0" smtClean="0"/>
              <a:t> </a:t>
            </a:r>
            <a:r>
              <a:rPr lang="en-US" sz="2000" dirty="0" err="1" smtClean="0"/>
              <a:t>Dasar</a:t>
            </a:r>
            <a:r>
              <a:rPr lang="en-US" sz="2000" dirty="0" smtClean="0"/>
              <a:t>. (Jakarta: </a:t>
            </a:r>
            <a:r>
              <a:rPr lang="en-US" sz="2000" dirty="0" err="1" smtClean="0"/>
              <a:t>Depdiknas</a:t>
            </a:r>
            <a:r>
              <a:rPr lang="en-US" sz="2000" dirty="0" smtClean="0"/>
              <a:t> </a:t>
            </a:r>
            <a:r>
              <a:rPr lang="en-US" sz="2000" dirty="0" err="1" smtClean="0"/>
              <a:t>Ditjen</a:t>
            </a:r>
            <a:r>
              <a:rPr lang="en-US" sz="2000" dirty="0" smtClean="0"/>
              <a:t> </a:t>
            </a:r>
            <a:r>
              <a:rPr lang="en-US" sz="2000" dirty="0" err="1" smtClean="0"/>
              <a:t>Dikti</a:t>
            </a:r>
            <a:r>
              <a:rPr lang="en-US" sz="2000" dirty="0" smtClean="0"/>
              <a:t> </a:t>
            </a:r>
            <a:r>
              <a:rPr lang="en-US" sz="2000" dirty="0" err="1" smtClean="0"/>
              <a:t>Direktorat</a:t>
            </a:r>
            <a:r>
              <a:rPr lang="en-US" sz="2000" dirty="0" smtClean="0"/>
              <a:t> </a:t>
            </a:r>
            <a:r>
              <a:rPr lang="en-US" sz="2000" dirty="0" err="1" smtClean="0"/>
              <a:t>Ketenagaan</a:t>
            </a:r>
            <a:r>
              <a:rPr lang="en-US" sz="2000" dirty="0" smtClean="0"/>
              <a:t>). </a:t>
            </a:r>
            <a:endParaRPr lang="en-US" sz="2000" dirty="0" smtClean="0"/>
          </a:p>
          <a:p>
            <a:pPr lvl="0"/>
            <a:r>
              <a:rPr lang="id-ID" sz="2000" dirty="0"/>
              <a:t>Fisher, E. F. (1978). Aesthetic Awareness and the Child. Illionis: F. E. Peaccock Publishers, Inc.</a:t>
            </a:r>
            <a:endParaRPr lang="en-US" sz="2000" dirty="0"/>
          </a:p>
          <a:p>
            <a:pPr lvl="0"/>
            <a:r>
              <a:rPr lang="id-ID" sz="2000" dirty="0"/>
              <a:t>Gaitskell, C. D. and Al Hurwitz. (1958). Children An Their Art, Methods for the Elementary School. New York: Harcourt Brace Jovanovich Inc.</a:t>
            </a:r>
            <a:endParaRPr lang="en-US" sz="2000" dirty="0"/>
          </a:p>
          <a:p>
            <a:pPr lvl="0"/>
            <a:r>
              <a:rPr lang="id-ID" sz="2000" dirty="0"/>
              <a:t>Kamaril, C. Dkk. (1999). Pendidikan Seni Rupa/Kerajinan Tangan. Jakarta: Universitas Terbuka.</a:t>
            </a:r>
            <a:endParaRPr lang="en-US" sz="2000" dirty="0"/>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1614</TotalTime>
  <Words>228</Words>
  <Application>Microsoft Office PowerPoint</Application>
  <PresentationFormat>On-screen Show (4:3)</PresentationFormat>
  <Paragraphs>18</Paragraphs>
  <Slides>4</Slides>
  <Notes>2</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Tugas berkarya dwimatra</vt:lpstr>
      <vt:lpstr>Pustaka </vt:lpstr>
    </vt:vector>
  </TitlesOfParts>
  <Company>signDesign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Indra Gunara</cp:lastModifiedBy>
  <cp:revision>214</cp:revision>
  <dcterms:created xsi:type="dcterms:W3CDTF">2010-08-24T06:47:44Z</dcterms:created>
  <dcterms:modified xsi:type="dcterms:W3CDTF">2017-11-21T11:35:54Z</dcterms:modified>
</cp:coreProperties>
</file>