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316" r:id="rId2"/>
    <p:sldId id="335" r:id="rId3"/>
    <p:sldId id="371" r:id="rId4"/>
    <p:sldId id="370" r:id="rId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2" autoAdjust="0"/>
    <p:restoredTop sz="93190" autoAdjust="0"/>
  </p:normalViewPr>
  <p:slideViewPr>
    <p:cSldViewPr>
      <p:cViewPr>
        <p:scale>
          <a:sx n="106" d="100"/>
          <a:sy n="106" d="100"/>
        </p:scale>
        <p:origin x="-960" y="3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7ADBBEE-86F4-48BE-B416-BE541283A4A3}" type="datetimeFigureOut">
              <a:rPr lang="id-ID"/>
              <a:pPr>
                <a:defRPr/>
              </a:pPr>
              <a:t>21/11/2017</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70A6F61-1179-4B62-B2D8-1C9E63E2E291}" type="slidenum">
              <a:rPr lang="id-ID"/>
              <a:pPr>
                <a:defRPr/>
              </a:pPr>
              <a:t>‹#›</a:t>
            </a:fld>
            <a:endParaRPr lang="id-ID"/>
          </a:p>
        </p:txBody>
      </p:sp>
    </p:spTree>
    <p:extLst>
      <p:ext uri="{BB962C8B-B14F-4D97-AF65-F5344CB8AC3E}">
        <p14:creationId xmlns:p14="http://schemas.microsoft.com/office/powerpoint/2010/main" val="1723428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3DFCAE9-BE5D-48F0-AD74-6CC770A4C448}" type="slidenum">
              <a:rPr lang="id-ID" smtClean="0"/>
              <a:pPr>
                <a:defRPr/>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D6C618E-6721-4BEF-8F69-5610DF0CBECF}" type="slidenum">
              <a:rPr lang="id-ID" smtClean="0"/>
              <a:pPr>
                <a:defRPr/>
              </a:pPr>
              <a:t>4</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5A656C9-CA2D-44AF-AD6A-C2D3D0BA4646}"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D1A104-6F4D-46C8-AE0C-43A5677E39B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10225C5-328E-4D9E-81EB-9EE21A98C4BA}"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6004C5-CA85-4A0F-9FF4-3B18EEC5769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21738BA-5E7A-4AC6-AF5A-2AA9E0948443}"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FB7C1F-5093-4C5E-B88E-512A48BD5CB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0BE762-6883-4495-8767-99B85B7EB5D8}"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1BAC79-1115-4203-9C37-102FC5F936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F01A296-73DA-4558-B4FA-EEBA17CBA90E}" type="datetime1">
              <a:rPr lang="en-US"/>
              <a:pPr>
                <a:defRPr/>
              </a:pPr>
              <a:t>11/21/2017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83252-3148-4915-8CAF-4D2F69A50DA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5C7AB75-8BBC-435E-A2C1-A2A5CFC8DDB9}" type="datetime1">
              <a:rPr lang="en-US"/>
              <a:pPr>
                <a:defRPr/>
              </a:pPr>
              <a:t>11/21/2017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CEB483-9346-4578-B98D-70A577DFE3C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BC43F0C-799F-4149-AACA-12E3CDABCA3A}" type="datetime1">
              <a:rPr lang="en-US"/>
              <a:pPr>
                <a:defRPr/>
              </a:pPr>
              <a:t>11/21/2017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106B52F-B01F-49DF-87A4-36ED1704406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88D1D59-23D3-4AB3-9759-A05767F6ACF0}" type="datetime1">
              <a:rPr lang="en-US"/>
              <a:pPr>
                <a:defRPr/>
              </a:pPr>
              <a:t>11/21/2017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3EDD669-F446-43D0-A753-C53708C3079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809134-E64D-4FE7-B21B-3997FC95629D}" type="datetime1">
              <a:rPr lang="en-US"/>
              <a:pPr>
                <a:defRPr/>
              </a:pPr>
              <a:t>11/21/2017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E73541D-E1E2-41CE-9F45-F55BA57D780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1F6C18-3F33-43C8-A34F-7FF0E17FDADC}" type="datetime1">
              <a:rPr lang="en-US"/>
              <a:pPr>
                <a:defRPr/>
              </a:pPr>
              <a:t>11/21/2017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E754C1-1383-4D11-9CF0-0031E67F855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1A99C2-447D-4EFC-86CD-ADC19DE34FC8}" type="datetime1">
              <a:rPr lang="en-US"/>
              <a:pPr>
                <a:defRPr/>
              </a:pPr>
              <a:t>11/21/2017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58C847-F13B-4E84-90BE-493CCDED06E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F2C19A7-6195-46D1-B51E-DD5AA5E5ECE8}" type="datetime1">
              <a:rPr lang="en-US"/>
              <a:pPr>
                <a:defRPr/>
              </a:pPr>
              <a:t>11/21/2017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D1439FD1-C228-426A-9EC4-B8E38FC5324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2819400" y="3657600"/>
            <a:ext cx="6477000" cy="1077218"/>
          </a:xfrm>
          <a:prstGeom prst="rect">
            <a:avLst/>
          </a:prstGeom>
          <a:noFill/>
          <a:ln w="9525">
            <a:noFill/>
            <a:miter lim="800000"/>
            <a:headEnd/>
            <a:tailEnd/>
          </a:ln>
        </p:spPr>
        <p:txBody>
          <a:bodyPr wrap="square">
            <a:spAutoFit/>
          </a:bodyPr>
          <a:lstStyle/>
          <a:p>
            <a:pPr algn="ctr"/>
            <a:r>
              <a:rPr lang="id-ID" sz="2400" b="1" dirty="0" smtClean="0">
                <a:solidFill>
                  <a:schemeClr val="bg1"/>
                </a:solidFill>
              </a:rPr>
              <a:t>Pendidikan Ketrampilan</a:t>
            </a:r>
          </a:p>
          <a:p>
            <a:pPr algn="ctr"/>
            <a:r>
              <a:rPr lang="id-ID" sz="2000" b="1" dirty="0" smtClean="0">
                <a:solidFill>
                  <a:schemeClr val="bg1"/>
                </a:solidFill>
              </a:rPr>
              <a:t>Pertemuan </a:t>
            </a:r>
            <a:r>
              <a:rPr lang="en-US" sz="2000" b="1" dirty="0" smtClean="0">
                <a:solidFill>
                  <a:schemeClr val="bg1"/>
                </a:solidFill>
              </a:rPr>
              <a:t>14</a:t>
            </a:r>
            <a:endParaRPr lang="id-ID" sz="2000" b="1" dirty="0" smtClean="0">
              <a:solidFill>
                <a:schemeClr val="bg1"/>
              </a:solidFill>
            </a:endParaRPr>
          </a:p>
          <a:p>
            <a:pPr algn="ctr"/>
            <a:r>
              <a:rPr lang="en-US" sz="2000" dirty="0" err="1" smtClean="0">
                <a:ln w="18415" cmpd="sng">
                  <a:solidFill>
                    <a:srgbClr val="FFFFFF"/>
                  </a:solidFill>
                  <a:prstDash val="solid"/>
                </a:ln>
                <a:solidFill>
                  <a:srgbClr val="FFFFFF"/>
                </a:solidFill>
                <a:latin typeface="Arial" pitchFamily="34" charset="0"/>
                <a:cs typeface="Arial" pitchFamily="34" charset="0"/>
              </a:rPr>
              <a:t>Penugasan</a:t>
            </a:r>
            <a:r>
              <a:rPr lang="en-US" sz="2000" dirty="0" smtClean="0">
                <a:ln w="18415" cmpd="sng">
                  <a:solidFill>
                    <a:srgbClr val="FFFFFF"/>
                  </a:solidFill>
                  <a:prstDash val="solid"/>
                </a:ln>
                <a:solidFill>
                  <a:srgbClr val="FFFFFF"/>
                </a:solidFill>
                <a:latin typeface="Arial" pitchFamily="34" charset="0"/>
                <a:cs typeface="Arial" pitchFamily="34" charset="0"/>
              </a:rPr>
              <a:t> </a:t>
            </a:r>
            <a:r>
              <a:rPr lang="en-US" sz="2000" dirty="0" err="1" smtClean="0">
                <a:ln w="18415" cmpd="sng">
                  <a:solidFill>
                    <a:srgbClr val="FFFFFF"/>
                  </a:solidFill>
                  <a:prstDash val="solid"/>
                </a:ln>
                <a:solidFill>
                  <a:srgbClr val="FFFFFF"/>
                </a:solidFill>
                <a:latin typeface="Arial" pitchFamily="34" charset="0"/>
                <a:cs typeface="Arial" pitchFamily="34" charset="0"/>
              </a:rPr>
              <a:t>ketrampilan</a:t>
            </a:r>
            <a:r>
              <a:rPr lang="en-US" sz="2000" dirty="0" smtClean="0">
                <a:ln w="18415" cmpd="sng">
                  <a:solidFill>
                    <a:srgbClr val="FFFFFF"/>
                  </a:solidFill>
                  <a:prstDash val="solid"/>
                </a:ln>
                <a:solidFill>
                  <a:srgbClr val="FFFFFF"/>
                </a:solidFill>
                <a:latin typeface="Arial" pitchFamily="34" charset="0"/>
                <a:cs typeface="Arial" pitchFamily="34" charset="0"/>
              </a:rPr>
              <a:t> 2</a:t>
            </a:r>
            <a:endParaRPr lang="en-US" sz="2000" b="1" dirty="0">
              <a:solidFill>
                <a:schemeClr val="bg1"/>
              </a:solidFill>
            </a:endParaRPr>
          </a:p>
        </p:txBody>
      </p:sp>
      <p:sp>
        <p:nvSpPr>
          <p:cNvPr id="4" name="TextBox 3"/>
          <p:cNvSpPr txBox="1"/>
          <p:nvPr/>
        </p:nvSpPr>
        <p:spPr>
          <a:xfrm>
            <a:off x="2971800" y="1524000"/>
            <a:ext cx="4228593" cy="369332"/>
          </a:xfrm>
          <a:prstGeom prst="rect">
            <a:avLst/>
          </a:prstGeom>
          <a:noFill/>
        </p:spPr>
        <p:txBody>
          <a:bodyPr wrap="none" rtlCol="0">
            <a:spAutoFit/>
          </a:bodyPr>
          <a:lstStyle/>
          <a:p>
            <a:r>
              <a:rPr lang="id-ID" dirty="0" smtClean="0">
                <a:solidFill>
                  <a:schemeClr val="bg1"/>
                </a:solidFill>
                <a:effectLst>
                  <a:outerShdw blurRad="38100" dist="38100" dir="2700000" algn="tl">
                    <a:srgbClr val="000000">
                      <a:alpha val="43137"/>
                    </a:srgbClr>
                  </a:outerShdw>
                </a:effectLst>
              </a:rPr>
              <a:t>INDRA G ROCHYAT, S.Sn., MA., M.Ds.</a:t>
            </a:r>
            <a:endParaRPr lang="id-ID" dirty="0">
              <a:solidFill>
                <a:schemeClr val="bg1"/>
              </a:solidFill>
              <a:effectLst>
                <a:outerShdw blurRad="38100" dist="38100" dir="2700000" algn="tl">
                  <a:srgbClr val="000000">
                    <a:alpha val="43137"/>
                  </a:srgbClr>
                </a:outerShdw>
              </a:effectLst>
            </a:endParaRPr>
          </a:p>
        </p:txBody>
      </p:sp>
      <p:pic>
        <p:nvPicPr>
          <p:cNvPr id="5" name="Picture 4" descr="429.JPG"/>
          <p:cNvPicPr>
            <a:picLocks noChangeAspect="1"/>
          </p:cNvPicPr>
          <p:nvPr/>
        </p:nvPicPr>
        <p:blipFill>
          <a:blip r:embed="rId3" cstate="print"/>
          <a:stretch>
            <a:fillRect/>
          </a:stretch>
        </p:blipFill>
        <p:spPr>
          <a:xfrm>
            <a:off x="76200" y="1524000"/>
            <a:ext cx="2819400" cy="2151894"/>
          </a:xfrm>
          <a:prstGeom prst="rect">
            <a:avLst/>
          </a:prstGeom>
        </p:spPr>
      </p:pic>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2" name="Content Placeholder 1"/>
          <p:cNvSpPr>
            <a:spLocks noGrp="1"/>
          </p:cNvSpPr>
          <p:nvPr>
            <p:ph idx="1"/>
          </p:nvPr>
        </p:nvSpPr>
        <p:spPr/>
        <p:txBody>
          <a:bodyPr/>
          <a:lstStyle/>
          <a:p>
            <a:r>
              <a:rPr lang="id-ID" dirty="0"/>
              <a:t>Mata kuliah pendidikan keterampilan ini membahas secara teoritis dan praktis tentang konsep keterampilan di sekolah dasar. Implementasi dan pengembangan berbagai teknik maupun issu pendidikan guna menyiapkan mahasiswa pada aspek kognitif, psikomotor, dan afektif, sehingga mereka siap menghadapi ipteksi dan globalisasi.</a:t>
            </a:r>
            <a:endParaRPr lang="en-US" dirty="0"/>
          </a:p>
          <a:p>
            <a:endParaRPr lang="en-US"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lstStyle/>
          <a:p>
            <a:r>
              <a:rPr lang="en-US" b="1" dirty="0" err="1" smtClean="0"/>
              <a:t>Tugas</a:t>
            </a:r>
            <a:r>
              <a:rPr lang="en-US" b="1" dirty="0" smtClean="0"/>
              <a:t> </a:t>
            </a:r>
            <a:r>
              <a:rPr lang="en-US" b="1" dirty="0" err="1" smtClean="0"/>
              <a:t>berkarya</a:t>
            </a:r>
            <a:r>
              <a:rPr lang="en-US" b="1" dirty="0" smtClean="0"/>
              <a:t> </a:t>
            </a:r>
            <a:r>
              <a:rPr lang="en-US" b="1" dirty="0" err="1" smtClean="0"/>
              <a:t>triimatra</a:t>
            </a:r>
            <a:endParaRPr lang="id-ID" dirty="0"/>
          </a:p>
        </p:txBody>
      </p:sp>
      <p:sp>
        <p:nvSpPr>
          <p:cNvPr id="4" name="Content Placeholder 3"/>
          <p:cNvSpPr>
            <a:spLocks noGrp="1"/>
          </p:cNvSpPr>
          <p:nvPr>
            <p:ph idx="1"/>
          </p:nvPr>
        </p:nvSpPr>
        <p:spPr/>
        <p:txBody>
          <a:bodyPr/>
          <a:lstStyle/>
          <a:p>
            <a:r>
              <a:rPr lang="en-US" dirty="0" smtClean="0"/>
              <a:t>Alas </a:t>
            </a:r>
            <a:r>
              <a:rPr lang="en-US" dirty="0" err="1" smtClean="0"/>
              <a:t>untuk</a:t>
            </a:r>
            <a:r>
              <a:rPr lang="en-US" dirty="0" smtClean="0"/>
              <a:t> </a:t>
            </a:r>
            <a:r>
              <a:rPr lang="en-US" dirty="0" err="1" smtClean="0"/>
              <a:t>meletakan</a:t>
            </a:r>
            <a:r>
              <a:rPr lang="en-US" dirty="0" smtClean="0"/>
              <a:t> </a:t>
            </a:r>
            <a:r>
              <a:rPr lang="en-US" dirty="0" err="1" smtClean="0"/>
              <a:t>karya</a:t>
            </a:r>
            <a:r>
              <a:rPr lang="en-US" dirty="0" smtClean="0"/>
              <a:t> </a:t>
            </a:r>
            <a:r>
              <a:rPr lang="en-US" dirty="0" err="1" smtClean="0"/>
              <a:t>berukuran</a:t>
            </a:r>
            <a:r>
              <a:rPr lang="en-US" dirty="0" smtClean="0"/>
              <a:t> 40x40 cm</a:t>
            </a:r>
          </a:p>
          <a:p>
            <a:r>
              <a:rPr lang="en-US" dirty="0" err="1" smtClean="0"/>
              <a:t>Berbahan</a:t>
            </a:r>
            <a:r>
              <a:rPr lang="en-US" dirty="0" smtClean="0"/>
              <a:t> </a:t>
            </a:r>
            <a:r>
              <a:rPr lang="en-US" dirty="0" err="1" smtClean="0"/>
              <a:t>plastik</a:t>
            </a:r>
            <a:r>
              <a:rPr lang="en-US" dirty="0" smtClean="0"/>
              <a:t> , </a:t>
            </a:r>
            <a:r>
              <a:rPr lang="en-US" dirty="0" err="1" smtClean="0"/>
              <a:t>kayu</a:t>
            </a:r>
            <a:r>
              <a:rPr lang="en-US" dirty="0" smtClean="0"/>
              <a:t> </a:t>
            </a:r>
            <a:r>
              <a:rPr lang="en-US" dirty="0" err="1" smtClean="0"/>
              <a:t>atau</a:t>
            </a:r>
            <a:r>
              <a:rPr lang="en-US" dirty="0" smtClean="0"/>
              <a:t> </a:t>
            </a:r>
            <a:r>
              <a:rPr lang="en-US" dirty="0" err="1" smtClean="0"/>
              <a:t>lainnya</a:t>
            </a:r>
            <a:endParaRPr lang="en-US" dirty="0" smtClean="0"/>
          </a:p>
          <a:p>
            <a:r>
              <a:rPr lang="en-US" dirty="0" err="1" smtClean="0"/>
              <a:t>Bidang</a:t>
            </a:r>
            <a:r>
              <a:rPr lang="en-US" dirty="0" smtClean="0"/>
              <a:t> </a:t>
            </a:r>
            <a:r>
              <a:rPr lang="en-US" dirty="0" err="1" smtClean="0"/>
              <a:t>Karya</a:t>
            </a:r>
            <a:r>
              <a:rPr lang="en-US" dirty="0" smtClean="0"/>
              <a:t> </a:t>
            </a:r>
            <a:r>
              <a:rPr lang="en-US" dirty="0" err="1" smtClean="0"/>
              <a:t>terletak</a:t>
            </a:r>
            <a:r>
              <a:rPr lang="en-US" dirty="0" smtClean="0"/>
              <a:t> </a:t>
            </a:r>
            <a:r>
              <a:rPr lang="en-US" dirty="0" err="1" smtClean="0"/>
              <a:t>pada</a:t>
            </a:r>
            <a:r>
              <a:rPr lang="en-US" dirty="0" smtClean="0"/>
              <a:t> </a:t>
            </a:r>
            <a:r>
              <a:rPr lang="en-US" dirty="0" err="1" smtClean="0"/>
              <a:t>kertas</a:t>
            </a:r>
            <a:r>
              <a:rPr lang="en-US" dirty="0" smtClean="0"/>
              <a:t> </a:t>
            </a:r>
            <a:r>
              <a:rPr lang="en-US" dirty="0" err="1" smtClean="0"/>
              <a:t>ukuran</a:t>
            </a:r>
            <a:r>
              <a:rPr lang="en-US" dirty="0" smtClean="0"/>
              <a:t> 30x30cm</a:t>
            </a:r>
          </a:p>
          <a:p>
            <a:r>
              <a:rPr lang="en-US" dirty="0" err="1" smtClean="0"/>
              <a:t>Karya</a:t>
            </a:r>
            <a:r>
              <a:rPr lang="en-US" dirty="0" smtClean="0"/>
              <a:t> </a:t>
            </a:r>
            <a:r>
              <a:rPr lang="en-US" dirty="0" err="1" smtClean="0"/>
              <a:t>dwimatra</a:t>
            </a:r>
            <a:r>
              <a:rPr lang="en-US" dirty="0" smtClean="0"/>
              <a:t> </a:t>
            </a:r>
            <a:r>
              <a:rPr lang="en-US" dirty="0" err="1" smtClean="0"/>
              <a:t>menggunakan</a:t>
            </a:r>
            <a:r>
              <a:rPr lang="en-US" dirty="0" smtClean="0"/>
              <a:t> </a:t>
            </a:r>
            <a:r>
              <a:rPr lang="en-US" dirty="0" err="1" smtClean="0"/>
              <a:t>bahan</a:t>
            </a:r>
            <a:r>
              <a:rPr lang="en-US" dirty="0" smtClean="0"/>
              <a:t> </a:t>
            </a:r>
            <a:r>
              <a:rPr lang="en-US" dirty="0" err="1" smtClean="0"/>
              <a:t>dari</a:t>
            </a:r>
            <a:r>
              <a:rPr lang="en-US" dirty="0" smtClean="0"/>
              <a:t> </a:t>
            </a:r>
            <a:r>
              <a:rPr lang="en-US" dirty="0" err="1" smtClean="0"/>
              <a:t>kayu</a:t>
            </a:r>
            <a:r>
              <a:rPr lang="en-US" dirty="0" smtClean="0"/>
              <a:t>, </a:t>
            </a:r>
            <a:r>
              <a:rPr lang="en-US" dirty="0" err="1" smtClean="0"/>
              <a:t>plastik</a:t>
            </a:r>
            <a:r>
              <a:rPr lang="en-US" dirty="0" smtClean="0"/>
              <a:t> </a:t>
            </a:r>
            <a:r>
              <a:rPr lang="en-US" dirty="0" err="1" smtClean="0"/>
              <a:t>atau</a:t>
            </a:r>
            <a:r>
              <a:rPr lang="en-US" dirty="0" smtClean="0"/>
              <a:t> </a:t>
            </a:r>
            <a:r>
              <a:rPr lang="en-US" dirty="0" err="1" smtClean="0"/>
              <a:t>bahan</a:t>
            </a:r>
            <a:r>
              <a:rPr lang="en-US" dirty="0" smtClean="0"/>
              <a:t> </a:t>
            </a:r>
            <a:r>
              <a:rPr lang="en-US" dirty="0" err="1" smtClean="0"/>
              <a:t>daur</a:t>
            </a:r>
            <a:r>
              <a:rPr lang="en-US" dirty="0" smtClean="0"/>
              <a:t> </a:t>
            </a:r>
            <a:r>
              <a:rPr lang="en-US" dirty="0" err="1" smtClean="0"/>
              <a:t>ulang</a:t>
            </a:r>
            <a:r>
              <a:rPr lang="en-US" dirty="0" smtClean="0"/>
              <a:t> </a:t>
            </a:r>
            <a:r>
              <a:rPr lang="en-US" dirty="0" err="1" smtClean="0"/>
              <a:t>lainnya</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1267"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Pustaka </a:t>
            </a:r>
          </a:p>
        </p:txBody>
      </p:sp>
      <p:sp>
        <p:nvSpPr>
          <p:cNvPr id="11268" name="Content Placeholder 5"/>
          <p:cNvSpPr>
            <a:spLocks noGrp="1"/>
          </p:cNvSpPr>
          <p:nvPr>
            <p:ph idx="1"/>
          </p:nvPr>
        </p:nvSpPr>
        <p:spPr>
          <a:xfrm>
            <a:off x="457200" y="1524000"/>
            <a:ext cx="8229600" cy="4602163"/>
          </a:xfrm>
        </p:spPr>
        <p:txBody>
          <a:bodyPr/>
          <a:lstStyle/>
          <a:p>
            <a:pPr lvl="0"/>
            <a:r>
              <a:rPr lang="id-ID" sz="2000" dirty="0" smtClean="0"/>
              <a:t>Kamtini, Tanjung H. W. (2006). </a:t>
            </a:r>
            <a:r>
              <a:rPr lang="id-ID" sz="2000" i="1" dirty="0" smtClean="0"/>
              <a:t>Berkreativitas Melalui Kerajinan Tangan dan Kesenian di Sekolah Dasar</a:t>
            </a:r>
            <a:r>
              <a:rPr lang="id-ID" sz="2000" dirty="0" smtClean="0"/>
              <a:t>. (Jakarta: Depdiknas Ditjen Dikti Direktorat Ketenagaan). </a:t>
            </a:r>
          </a:p>
          <a:p>
            <a:r>
              <a:rPr lang="en-US" sz="2000" dirty="0" err="1" smtClean="0"/>
              <a:t>Tumurang</a:t>
            </a:r>
            <a:r>
              <a:rPr lang="en-US" sz="2000" dirty="0" smtClean="0"/>
              <a:t>, H. T. (2006). </a:t>
            </a:r>
            <a:r>
              <a:rPr lang="en-US" sz="2000" dirty="0" err="1" smtClean="0"/>
              <a:t>Pembelajaran</a:t>
            </a:r>
            <a:r>
              <a:rPr lang="en-US" sz="2000" dirty="0" smtClean="0"/>
              <a:t> </a:t>
            </a:r>
            <a:r>
              <a:rPr lang="en-US" sz="2000" dirty="0" err="1" smtClean="0"/>
              <a:t>Kreativitas</a:t>
            </a:r>
            <a:r>
              <a:rPr lang="en-US" sz="2000" dirty="0" smtClean="0"/>
              <a:t> </a:t>
            </a:r>
            <a:r>
              <a:rPr lang="en-US" sz="2000" dirty="0" err="1" smtClean="0"/>
              <a:t>Seni</a:t>
            </a:r>
            <a:r>
              <a:rPr lang="en-US" sz="2000" dirty="0" smtClean="0"/>
              <a:t> </a:t>
            </a:r>
            <a:r>
              <a:rPr lang="en-US" sz="2000" dirty="0" err="1" smtClean="0"/>
              <a:t>anak</a:t>
            </a:r>
            <a:r>
              <a:rPr lang="en-US" sz="2000" dirty="0" smtClean="0"/>
              <a:t> </a:t>
            </a:r>
            <a:r>
              <a:rPr lang="en-US" sz="2000" dirty="0" err="1" smtClean="0"/>
              <a:t>Sekolah</a:t>
            </a:r>
            <a:r>
              <a:rPr lang="en-US" sz="2000" dirty="0" smtClean="0"/>
              <a:t> </a:t>
            </a:r>
            <a:r>
              <a:rPr lang="en-US" sz="2000" dirty="0" err="1" smtClean="0"/>
              <a:t>Dasar</a:t>
            </a:r>
            <a:r>
              <a:rPr lang="en-US" sz="2000" dirty="0" smtClean="0"/>
              <a:t>. (Jakarta: </a:t>
            </a:r>
            <a:r>
              <a:rPr lang="en-US" sz="2000" dirty="0" err="1" smtClean="0"/>
              <a:t>Depdiknas</a:t>
            </a:r>
            <a:r>
              <a:rPr lang="en-US" sz="2000" dirty="0" smtClean="0"/>
              <a:t> </a:t>
            </a:r>
            <a:r>
              <a:rPr lang="en-US" sz="2000" dirty="0" err="1" smtClean="0"/>
              <a:t>Ditjen</a:t>
            </a:r>
            <a:r>
              <a:rPr lang="en-US" sz="2000" dirty="0" smtClean="0"/>
              <a:t> </a:t>
            </a:r>
            <a:r>
              <a:rPr lang="en-US" sz="2000" dirty="0" err="1" smtClean="0"/>
              <a:t>Dikti</a:t>
            </a:r>
            <a:r>
              <a:rPr lang="en-US" sz="2000" dirty="0" smtClean="0"/>
              <a:t> </a:t>
            </a:r>
            <a:r>
              <a:rPr lang="en-US" sz="2000" dirty="0" err="1" smtClean="0"/>
              <a:t>Direktorat</a:t>
            </a:r>
            <a:r>
              <a:rPr lang="en-US" sz="2000" dirty="0" smtClean="0"/>
              <a:t> </a:t>
            </a:r>
            <a:r>
              <a:rPr lang="en-US" sz="2000" dirty="0" err="1" smtClean="0"/>
              <a:t>Ketenagaan</a:t>
            </a:r>
            <a:r>
              <a:rPr lang="en-US" sz="2000" dirty="0" smtClean="0"/>
              <a:t>). </a:t>
            </a:r>
            <a:endParaRPr lang="en-US" sz="2000" dirty="0" smtClean="0"/>
          </a:p>
          <a:p>
            <a:pPr lvl="0"/>
            <a:r>
              <a:rPr lang="id-ID" sz="2000" dirty="0"/>
              <a:t>Fisher, E. F. (1978). Aesthetic Awareness and the Child. Illionis: F. E. Peaccock Publishers, Inc.</a:t>
            </a:r>
            <a:endParaRPr lang="en-US" sz="2000" dirty="0"/>
          </a:p>
          <a:p>
            <a:pPr lvl="0"/>
            <a:r>
              <a:rPr lang="id-ID" sz="2000" dirty="0"/>
              <a:t>Gaitskell, C. D. and Al Hurwitz. (1958). Children An Their Art, Methods for the Elementary School. New York: Harcourt Brace Jovanovich Inc.</a:t>
            </a:r>
            <a:endParaRPr lang="en-US" sz="2000" dirty="0"/>
          </a:p>
          <a:p>
            <a:pPr lvl="0"/>
            <a:r>
              <a:rPr lang="id-ID" sz="2000" dirty="0"/>
              <a:t>Kamaril, C. Dkk. (1999). Pendidikan Seni Rupa/Kerajinan Tangan. Jakarta: Universitas Terbuka.</a:t>
            </a:r>
            <a:endParaRPr lang="en-US" sz="2000" dirty="0"/>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1616</TotalTime>
  <Words>232</Words>
  <Application>Microsoft Office PowerPoint</Application>
  <PresentationFormat>On-screen Show (4:3)</PresentationFormat>
  <Paragraphs>18</Paragraphs>
  <Slides>4</Slides>
  <Notes>2</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PowerPoint Presentation</vt:lpstr>
      <vt:lpstr>PowerPoint Presentation</vt:lpstr>
      <vt:lpstr>Tugas berkarya triimatra</vt:lpstr>
      <vt:lpstr>Pustaka </vt:lpstr>
    </vt:vector>
  </TitlesOfParts>
  <Company>signDesign Communications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Indra Gunara</cp:lastModifiedBy>
  <cp:revision>220</cp:revision>
  <dcterms:created xsi:type="dcterms:W3CDTF">2010-08-24T06:47:44Z</dcterms:created>
  <dcterms:modified xsi:type="dcterms:W3CDTF">2017-11-21T11:37:51Z</dcterms:modified>
</cp:coreProperties>
</file>