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16" r:id="rId3"/>
    <p:sldId id="335" r:id="rId4"/>
    <p:sldId id="379" r:id="rId5"/>
    <p:sldId id="380" r:id="rId6"/>
    <p:sldId id="336" r:id="rId7"/>
    <p:sldId id="377" r:id="rId8"/>
    <p:sldId id="365" r:id="rId9"/>
    <p:sldId id="378" r:id="rId10"/>
    <p:sldId id="25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DC51C-8D9D-4D0B-A81F-051FAA027785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265D1-14EC-4F1D-8A42-8191B7C7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8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8B59D155-96A3-4DDB-B816-B623B2B4C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xmlns="" id="{0EED9482-F210-4EAE-9212-F0520F1E1A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61070ECC-2856-4DFB-B1B3-A289BB0C8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8E8B-5429-42A0-BF59-FDDE74803D45}" type="slidenum">
              <a:rPr lang="id-ID" altLang="en-US" smtClean="0"/>
              <a:pPr>
                <a:spcBef>
                  <a:spcPct val="0"/>
                </a:spcBef>
              </a:pPr>
              <a:t>2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6D63E-8121-48CD-8ED3-DE299A5E0FE9}" type="slidenum">
              <a:rPr lang="id-ID" altLang="en-US" smtClean="0">
                <a:latin typeface="Calibri" pitchFamily="34" charset="0"/>
              </a:rPr>
              <a:pPr/>
              <a:t>3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CE18E-8DBD-489A-BD95-A611953C9F0E}" type="slidenum">
              <a:rPr lang="id-ID" altLang="en-US" smtClean="0">
                <a:latin typeface="Calibri" pitchFamily="34" charset="0"/>
              </a:rPr>
              <a:pPr/>
              <a:t>4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85D36D05-74C3-4081-84EF-9FEC417A63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23453B9A-1A5D-4F65-BB00-3D6FF885D8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579F101F-4641-43C0-ACCB-D5C8958C4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043AA5-BF67-4E2F-81CE-5DEF2165AA09}" type="slidenum">
              <a:rPr lang="id-ID" altLang="en-US" smtClean="0"/>
              <a:pPr>
                <a:spcBef>
                  <a:spcPct val="0"/>
                </a:spcBef>
              </a:pPr>
              <a:t>5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E0F06F1D-6A32-47F2-A56D-8959C7B952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932242C5-34C2-41B5-AB99-1A1E54AC99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4063F1DE-52C5-4819-B003-805167C0F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06EF57-21F6-4ABE-9EA5-FC77808D3EF6}" type="slidenum">
              <a:rPr lang="id-ID" altLang="en-US" smtClean="0"/>
              <a:pPr>
                <a:spcBef>
                  <a:spcPct val="0"/>
                </a:spcBef>
              </a:pPr>
              <a:t>6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EEFFB675-5993-4CBA-A481-623210312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412C9B2C-3CFB-45B0-A255-A5E56839E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C43AB98A-F229-40F3-AF8B-52964B699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52DD4-9A04-4F7D-831D-481D9C6DD381}" type="slidenum">
              <a:rPr lang="id-ID" altLang="en-US" smtClean="0"/>
              <a:pPr>
                <a:spcBef>
                  <a:spcPct val="0"/>
                </a:spcBef>
              </a:pPr>
              <a:t>7</a:t>
            </a:fld>
            <a:endParaRPr lang="id-ID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5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5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2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47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57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26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9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7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60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1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7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6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9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2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3EAC8-8BBF-432D-9107-3683ECFAD007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2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FE69DBA-1FDC-401C-B948-C4CA268121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>
            <a:extLst>
              <a:ext uri="{FF2B5EF4-FFF2-40B4-BE49-F238E27FC236}">
                <a16:creationId xmlns:a16="http://schemas.microsoft.com/office/drawing/2014/main" xmlns="" id="{CBBEDEE2-8E6A-4307-B667-596B3230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xmlns="" id="{26C08B34-7ADE-4EAA-BAF6-5070EDBA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057400"/>
            <a:ext cx="5638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Pemantapan</a:t>
            </a:r>
            <a:r>
              <a:rPr lang="en-US" alt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Kemampuan </a:t>
            </a:r>
            <a:r>
              <a:rPr lang="en-US" altLang="en-US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Profesional</a:t>
            </a:r>
            <a:endParaRPr lang="en-US" altLang="en-US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Pertemuan</a:t>
            </a:r>
            <a:r>
              <a:rPr lang="en-US" alt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Pertama</a:t>
            </a:r>
            <a:endParaRPr lang="en-US" altLang="en-US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Noni Agustina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PGSD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FKIP </a:t>
            </a:r>
            <a:r>
              <a:rPr lang="en-US" altLang="en-US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Universitas</a:t>
            </a:r>
            <a:r>
              <a:rPr lang="en-US" alt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Esa</a:t>
            </a:r>
            <a:r>
              <a:rPr lang="en-US" alt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Unggul</a:t>
            </a:r>
            <a:endParaRPr lang="en-US" altLang="en-US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xmlns="" id="{2FB36239-3197-4AA9-8416-77B5DE2F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PUSTAKA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Priansa</a:t>
            </a:r>
            <a:r>
              <a:rPr lang="en-US" dirty="0"/>
              <a:t>, </a:t>
            </a:r>
            <a:r>
              <a:rPr lang="en-US" dirty="0" err="1"/>
              <a:t>Donni</a:t>
            </a:r>
            <a:r>
              <a:rPr lang="en-US" dirty="0"/>
              <a:t> </a:t>
            </a:r>
            <a:r>
              <a:rPr lang="en-US" dirty="0" err="1"/>
              <a:t>Juni</a:t>
            </a:r>
            <a:r>
              <a:rPr lang="en-US" dirty="0"/>
              <a:t>. 2014.</a:t>
            </a:r>
            <a:r>
              <a:rPr lang="en-US" i="1" dirty="0"/>
              <a:t>Kinerja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profesionalisme</a:t>
            </a:r>
            <a:r>
              <a:rPr lang="en-US" i="1" dirty="0"/>
              <a:t>  guru</a:t>
            </a:r>
            <a:r>
              <a:rPr lang="en-US" dirty="0"/>
              <a:t>. Bandung: </a:t>
            </a:r>
            <a:r>
              <a:rPr lang="en-US" dirty="0" err="1"/>
              <a:t>Alfabeta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Zahro</a:t>
            </a:r>
            <a:r>
              <a:rPr lang="en-US" dirty="0"/>
              <a:t>, </a:t>
            </a:r>
            <a:r>
              <a:rPr lang="en-US" dirty="0" err="1"/>
              <a:t>Aminatul</a:t>
            </a:r>
            <a:r>
              <a:rPr lang="en-US" dirty="0"/>
              <a:t>. 2015. </a:t>
            </a:r>
            <a:r>
              <a:rPr lang="en-US" i="1" dirty="0" err="1"/>
              <a:t>Membangun</a:t>
            </a:r>
            <a:r>
              <a:rPr lang="en-US" i="1" dirty="0"/>
              <a:t> </a:t>
            </a:r>
            <a:r>
              <a:rPr lang="en-US" i="1" dirty="0" err="1"/>
              <a:t>kualitas</a:t>
            </a:r>
            <a:r>
              <a:rPr lang="en-US" i="1" dirty="0"/>
              <a:t> </a:t>
            </a:r>
            <a:r>
              <a:rPr lang="en-US" i="1" dirty="0" err="1"/>
              <a:t>pembelajaran</a:t>
            </a:r>
            <a:r>
              <a:rPr lang="en-US" i="1" dirty="0"/>
              <a:t> </a:t>
            </a:r>
            <a:r>
              <a:rPr lang="en-US" i="1" dirty="0" err="1"/>
              <a:t>melalui</a:t>
            </a:r>
            <a:r>
              <a:rPr lang="en-US" i="1" dirty="0"/>
              <a:t> </a:t>
            </a:r>
            <a:r>
              <a:rPr lang="en-US" i="1" dirty="0" err="1"/>
              <a:t>dimensi</a:t>
            </a:r>
            <a:r>
              <a:rPr lang="en-US" i="1" dirty="0"/>
              <a:t> </a:t>
            </a:r>
            <a:r>
              <a:rPr lang="en-US" i="1" dirty="0" err="1"/>
              <a:t>profesionalisme</a:t>
            </a:r>
            <a:r>
              <a:rPr lang="en-US" i="1" dirty="0"/>
              <a:t>  guru</a:t>
            </a:r>
            <a:r>
              <a:rPr lang="en-US" dirty="0"/>
              <a:t>. Bandung: </a:t>
            </a:r>
            <a:r>
              <a:rPr lang="en-US" dirty="0" err="1"/>
              <a:t>Yrama</a:t>
            </a:r>
            <a:r>
              <a:rPr lang="en-US" dirty="0"/>
              <a:t> </a:t>
            </a:r>
            <a:r>
              <a:rPr lang="en-US" dirty="0" err="1"/>
              <a:t>Widya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>
            <a:extLst>
              <a:ext uri="{FF2B5EF4-FFF2-40B4-BE49-F238E27FC236}">
                <a16:creationId xmlns:a16="http://schemas.microsoft.com/office/drawing/2014/main" xmlns="" id="{B353389C-1941-4208-AD8F-5FE9F37C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0DDBC5-3CE1-45EE-9D02-0433874CC653}"/>
              </a:ext>
            </a:extLst>
          </p:cNvPr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4102" name="Content Placeholder 7">
            <a:extLst>
              <a:ext uri="{FF2B5EF4-FFF2-40B4-BE49-F238E27FC236}">
                <a16:creationId xmlns:a16="http://schemas.microsoft.com/office/drawing/2014/main" xmlns="" id="{FAB58298-124C-4753-A0E9-194C1A00EB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299"/>
          <a:stretch>
            <a:fillRect/>
          </a:stretch>
        </p:blipFill>
        <p:spPr bwMode="auto">
          <a:xfrm>
            <a:off x="420688" y="1600200"/>
            <a:ext cx="8037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546"/>
          <a:stretch>
            <a:fillRect/>
          </a:stretch>
        </p:blipFill>
        <p:spPr bwMode="auto">
          <a:xfrm>
            <a:off x="452438" y="3429000"/>
            <a:ext cx="823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VISI FKIP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" y="2895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MISI FKIP</a:t>
            </a:r>
          </a:p>
        </p:txBody>
      </p:sp>
    </p:spTree>
    <p:extLst>
      <p:ext uri="{BB962C8B-B14F-4D97-AF65-F5344CB8AC3E}">
        <p14:creationId xmlns:p14="http://schemas.microsoft.com/office/powerpoint/2010/main" val="99840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8929" r="291" b="10715"/>
          <a:stretch>
            <a:fillRect/>
          </a:stretch>
        </p:blipFill>
        <p:spPr bwMode="auto">
          <a:xfrm>
            <a:off x="223838" y="1714500"/>
            <a:ext cx="8696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TUJUAN FKIP</a:t>
            </a:r>
          </a:p>
        </p:txBody>
      </p:sp>
    </p:spTree>
    <p:extLst>
      <p:ext uri="{BB962C8B-B14F-4D97-AF65-F5344CB8AC3E}">
        <p14:creationId xmlns:p14="http://schemas.microsoft.com/office/powerpoint/2010/main" val="3412944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>
            <a:extLst>
              <a:ext uri="{FF2B5EF4-FFF2-40B4-BE49-F238E27FC236}">
                <a16:creationId xmlns:a16="http://schemas.microsoft.com/office/drawing/2014/main" xmlns="" id="{47CCA33B-B379-46CC-A861-72F664C16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-1825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18236C-9EE1-4BE6-8FD1-C535FFEEC746}"/>
              </a:ext>
            </a:extLst>
          </p:cNvPr>
          <p:cNvSpPr/>
          <p:nvPr/>
        </p:nvSpPr>
        <p:spPr>
          <a:xfrm>
            <a:off x="3170238" y="2225675"/>
            <a:ext cx="3238500" cy="5238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  <a:t>Material Coverage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31B070-40F4-464E-A055-DB7A847657CB}"/>
              </a:ext>
            </a:extLst>
          </p:cNvPr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6151" name="TextBox 1">
            <a:extLst>
              <a:ext uri="{FF2B5EF4-FFF2-40B4-BE49-F238E27FC236}">
                <a16:creationId xmlns:a16="http://schemas.microsoft.com/office/drawing/2014/main" xmlns="" id="{07FB24A8-94A1-4BC6-9356-FF0BE6A0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194" y="2754466"/>
            <a:ext cx="533241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en-US" sz="1800" b="1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Pengantar </a:t>
            </a:r>
            <a:r>
              <a:rPr lang="en-US" alt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mata</a:t>
            </a:r>
            <a:r>
              <a:rPr lang="en-US" alt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alt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kuliah</a:t>
            </a:r>
            <a:r>
              <a:rPr lang="en-US" alt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alt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Pemantapan</a:t>
            </a:r>
            <a:r>
              <a:rPr lang="en-US" alt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Kemampuan </a:t>
            </a:r>
            <a:r>
              <a:rPr lang="en-US" alt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Profesional</a:t>
            </a:r>
            <a:endParaRPr lang="en-US" altLang="en-US" sz="1800" dirty="0">
              <a:latin typeface="Tw Cen MT" panose="020B0602020104020603" pitchFamily="34" charset="0"/>
              <a:cs typeface="Adobe Hebrew" panose="02040503050201020203" pitchFamily="18" charset="-79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800" dirty="0">
              <a:latin typeface="Tw Cen MT" panose="020B0602020104020603" pitchFamily="34" charset="0"/>
              <a:cs typeface="Adobe Hebrew" panose="02040503050201020203" pitchFamily="18" charset="-79"/>
            </a:endParaRPr>
          </a:p>
          <a:p>
            <a:pPr marL="398463" indent="-398463">
              <a:spcBef>
                <a:spcPct val="0"/>
              </a:spcBef>
              <a:buNone/>
              <a:defRPr/>
            </a:pP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2-4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Isu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terkini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terkait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dengan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pemantapan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kemampuan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profesional</a:t>
            </a:r>
            <a:endParaRPr lang="en-US" sz="1800" dirty="0">
              <a:latin typeface="Tw Cen MT" panose="020B0602020104020603" pitchFamily="34" charset="0"/>
              <a:cs typeface="Adobe Hebrew" panose="02040503050201020203" pitchFamily="18" charset="-79"/>
            </a:endParaRPr>
          </a:p>
          <a:p>
            <a:pPr marL="398463" indent="-398463">
              <a:spcBef>
                <a:spcPct val="0"/>
              </a:spcBef>
              <a:buNone/>
              <a:defRPr/>
            </a:pPr>
            <a:endParaRPr lang="en-US" sz="1800" dirty="0">
              <a:latin typeface="Tw Cen MT" panose="020B0602020104020603" pitchFamily="34" charset="0"/>
              <a:cs typeface="Adobe Hebrew" panose="02040503050201020203" pitchFamily="18" charset="-79"/>
            </a:endParaRPr>
          </a:p>
          <a:p>
            <a:pPr marL="398463" indent="-398463">
              <a:spcBef>
                <a:spcPct val="0"/>
              </a:spcBef>
              <a:buNone/>
              <a:defRPr/>
            </a:pP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5. model-model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pengembangan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profesionalisme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guru</a:t>
            </a:r>
          </a:p>
          <a:p>
            <a:pPr marL="398463" indent="-398463">
              <a:spcBef>
                <a:spcPct val="0"/>
              </a:spcBef>
              <a:buNone/>
              <a:defRPr/>
            </a:pP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</a:p>
          <a:p>
            <a:pPr marL="236538" indent="-236538">
              <a:spcBef>
                <a:spcPct val="0"/>
              </a:spcBef>
              <a:buNone/>
              <a:defRPr/>
            </a:pP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6.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pengembangan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profesional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keguruan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melalui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model </a:t>
            </a:r>
            <a:r>
              <a:rPr lang="en-US" sz="1800" i="1" dirty="0">
                <a:latin typeface="Tw Cen MT" panose="020B0602020104020603" pitchFamily="34" charset="0"/>
                <a:cs typeface="Adobe Hebrew" panose="02040503050201020203" pitchFamily="18" charset="-79"/>
              </a:rPr>
              <a:t>reflective microteaching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dan co-teaching</a:t>
            </a:r>
          </a:p>
          <a:p>
            <a:pPr marL="236538" indent="-236538">
              <a:spcBef>
                <a:spcPct val="0"/>
              </a:spcBef>
              <a:buNone/>
              <a:defRPr/>
            </a:pPr>
            <a:endParaRPr lang="en-US" sz="1800" dirty="0">
              <a:latin typeface="Tw Cen MT" panose="020B0602020104020603" pitchFamily="34" charset="0"/>
              <a:cs typeface="Adobe Hebrew" panose="02040503050201020203" pitchFamily="18" charset="-79"/>
            </a:endParaRPr>
          </a:p>
          <a:p>
            <a:pPr marL="280988" indent="-280988">
              <a:spcBef>
                <a:spcPct val="0"/>
              </a:spcBef>
              <a:buNone/>
              <a:defRPr/>
            </a:pP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7.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pengembangan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profesional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guru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dalam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penerapan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model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penelitian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tindakan</a:t>
            </a:r>
            <a:r>
              <a:rPr lang="en-US" sz="1800" dirty="0">
                <a:latin typeface="Tw Cen MT" panose="020B0602020104020603" pitchFamily="34" charset="0"/>
                <a:cs typeface="Adobe Hebrew" panose="02040503050201020203" pitchFamily="18" charset="-79"/>
              </a:rPr>
              <a:t> </a:t>
            </a:r>
            <a:r>
              <a:rPr lang="en-US" sz="1800" dirty="0" err="1">
                <a:latin typeface="Tw Cen MT" panose="020B0602020104020603" pitchFamily="34" charset="0"/>
                <a:cs typeface="Adobe Hebrew" panose="02040503050201020203" pitchFamily="18" charset="-79"/>
              </a:rPr>
              <a:t>kelas</a:t>
            </a:r>
            <a:endParaRPr lang="en-US" sz="1800" dirty="0">
              <a:latin typeface="Tw Cen MT" panose="020B0602020104020603" pitchFamily="34" charset="0"/>
              <a:cs typeface="Adobe Hebrew" panose="02040503050201020203" pitchFamily="18" charset="-79"/>
            </a:endParaRPr>
          </a:p>
          <a:p>
            <a:pPr marL="398463" indent="-398463">
              <a:spcBef>
                <a:spcPct val="0"/>
              </a:spcBef>
              <a:buNone/>
              <a:defRPr/>
            </a:pPr>
            <a:endParaRPr lang="en-US" sz="1800" b="1" dirty="0">
              <a:latin typeface="Tw Cen MT" panose="020B0602020104020603" pitchFamily="34" charset="0"/>
              <a:cs typeface="Adobe Hebrew" panose="02040503050201020203" pitchFamily="18" charset="-79"/>
            </a:endParaRPr>
          </a:p>
          <a:p>
            <a:pPr marL="398463" indent="-398463">
              <a:spcBef>
                <a:spcPct val="0"/>
              </a:spcBef>
              <a:buNone/>
              <a:defRPr/>
            </a:pPr>
            <a:endParaRPr lang="en-US" sz="1800" b="1" dirty="0">
              <a:latin typeface="Tw Cen MT" panose="020B0602020104020603" pitchFamily="34" charset="0"/>
              <a:cs typeface="Adobe Hebrew" panose="02040503050201020203" pitchFamily="18" charset="-79"/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US" sz="1800" b="1" dirty="0">
              <a:latin typeface="Tw Cen MT" panose="020B0602020104020603" pitchFamily="34" charset="0"/>
              <a:cs typeface="Adobe Hebrew" panose="02040503050201020203" pitchFamily="18" charset="-79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SUB#LIST copy.jpg">
            <a:extLst>
              <a:ext uri="{FF2B5EF4-FFF2-40B4-BE49-F238E27FC236}">
                <a16:creationId xmlns:a16="http://schemas.microsoft.com/office/drawing/2014/main" xmlns="" id="{7227E059-3BFD-49DC-8921-AB48A21D6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18236C-9EE1-4BE6-8FD1-C535FFEEC746}"/>
              </a:ext>
            </a:extLst>
          </p:cNvPr>
          <p:cNvSpPr/>
          <p:nvPr/>
        </p:nvSpPr>
        <p:spPr>
          <a:xfrm>
            <a:off x="3170238" y="2225675"/>
            <a:ext cx="3238500" cy="5238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  <a:t>Materi</a:t>
            </a:r>
            <a:r>
              <a:rPr lang="en-US" sz="28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  <a:t>Setelah</a:t>
            </a:r>
            <a:r>
              <a:rPr lang="en-US" sz="28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31B070-40F4-464E-A055-DB7A847657CB}"/>
              </a:ext>
            </a:extLst>
          </p:cNvPr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C0077A-2353-4631-A1F5-D87928F42A86}"/>
              </a:ext>
            </a:extLst>
          </p:cNvPr>
          <p:cNvSpPr txBox="1"/>
          <p:nvPr/>
        </p:nvSpPr>
        <p:spPr>
          <a:xfrm>
            <a:off x="3733800" y="3276600"/>
            <a:ext cx="561498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5138" indent="-465138">
              <a:defRPr/>
            </a:pPr>
            <a:r>
              <a:rPr lang="en-US" dirty="0">
                <a:latin typeface="Tw Cen MT" panose="020B0602020104020603" pitchFamily="34" charset="0"/>
              </a:rPr>
              <a:t>9-11 </a:t>
            </a:r>
            <a:r>
              <a:rPr lang="en-US" dirty="0" err="1"/>
              <a:t>memaparkan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IGI (</a:t>
            </a:r>
            <a:r>
              <a:rPr lang="en-US" dirty="0" err="1"/>
              <a:t>Ikatan</a:t>
            </a:r>
            <a:r>
              <a:rPr lang="en-US" dirty="0"/>
              <a:t> Guru Indonesia) Jakarta Barat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4 </a:t>
            </a:r>
            <a:r>
              <a:rPr lang="en-US" dirty="0" err="1"/>
              <a:t>bulan</a:t>
            </a:r>
            <a:endParaRPr lang="en-US" dirty="0"/>
          </a:p>
          <a:p>
            <a:pPr marL="465138" indent="-465138">
              <a:defRPr/>
            </a:pPr>
            <a:endParaRPr lang="en-US" dirty="0"/>
          </a:p>
          <a:p>
            <a:pPr marL="465138" indent="-465138">
              <a:defRPr/>
            </a:pPr>
            <a:r>
              <a:rPr lang="en-US" dirty="0">
                <a:latin typeface="Tw Cen MT" panose="020B0602020104020603" pitchFamily="34" charset="0"/>
              </a:rPr>
              <a:t>12-14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(</a:t>
            </a:r>
            <a:r>
              <a:rPr lang="en-US" i="1" dirty="0"/>
              <a:t>mini research</a:t>
            </a:r>
            <a:r>
              <a:rPr lang="en-US" dirty="0"/>
              <a:t>)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profesionalisme</a:t>
            </a:r>
            <a:r>
              <a:rPr lang="en-US" dirty="0"/>
              <a:t> guru </a:t>
            </a:r>
            <a:endParaRPr lang="en-US" dirty="0">
              <a:latin typeface="Tw Cen MT" panose="020B0602020104020603" pitchFamily="34" charset="0"/>
            </a:endParaRPr>
          </a:p>
          <a:p>
            <a:pPr marL="569913" indent="-569913" eaLnBrk="1" hangingPunct="1">
              <a:defRPr/>
            </a:pPr>
            <a:endParaRPr lang="en-US" dirty="0">
              <a:latin typeface="Tw Cen MT" panose="020B0602020104020603" pitchFamily="34" charset="0"/>
            </a:endParaRPr>
          </a:p>
          <a:p>
            <a:pPr marL="569913" indent="-569913" eaLnBrk="1" hangingPunct="1">
              <a:defRPr/>
            </a:pPr>
            <a:endParaRPr lang="en-US" b="1" dirty="0">
              <a:latin typeface="Tw Cen MT" panose="020B0602020104020603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>
            <a:extLst>
              <a:ext uri="{FF2B5EF4-FFF2-40B4-BE49-F238E27FC236}">
                <a16:creationId xmlns:a16="http://schemas.microsoft.com/office/drawing/2014/main" xmlns="" id="{97340088-7CE0-4A17-84CE-2B626B9A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>
            <a:extLst>
              <a:ext uri="{FF2B5EF4-FFF2-40B4-BE49-F238E27FC236}">
                <a16:creationId xmlns:a16="http://schemas.microsoft.com/office/drawing/2014/main" xmlns="" id="{57D4BE81-166C-4E03-8DB5-89E4D973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CAPAIAN PEMBELAJARAN</a:t>
            </a:r>
          </a:p>
        </p:txBody>
      </p:sp>
      <p:sp>
        <p:nvSpPr>
          <p:cNvPr id="10244" name="Content Placeholder 5">
            <a:extLst>
              <a:ext uri="{FF2B5EF4-FFF2-40B4-BE49-F238E27FC236}">
                <a16:creationId xmlns:a16="http://schemas.microsoft.com/office/drawing/2014/main" xmlns="" id="{6067D17E-ECBD-4817-BECB-F59829F9B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6021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600" dirty="0" err="1">
                <a:latin typeface="Tw Cen MT" panose="020B0602020104020603" pitchFamily="34" charset="0"/>
              </a:rPr>
              <a:t>Siswa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altLang="en-US" sz="2600" dirty="0" err="1">
                <a:latin typeface="Tw Cen MT" panose="020B0602020104020603" pitchFamily="34" charset="0"/>
              </a:rPr>
              <a:t>mampu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id-ID" sz="2600" dirty="0">
                <a:latin typeface="Tw Cen MT" panose="020B0602020104020603" pitchFamily="34" charset="0"/>
              </a:rPr>
              <a:t>menguraikan </a:t>
            </a:r>
            <a:r>
              <a:rPr lang="en-US" sz="2600" dirty="0">
                <a:latin typeface="Tw Cen MT" panose="020B0602020104020603" pitchFamily="34" charset="0"/>
              </a:rPr>
              <a:t>dan </a:t>
            </a:r>
            <a:r>
              <a:rPr lang="en-US" sz="2600" dirty="0" err="1">
                <a:latin typeface="Tw Cen MT" panose="020B0602020104020603" pitchFamily="34" charset="0"/>
              </a:rPr>
              <a:t>mengkaji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id-ID" sz="2600" dirty="0">
                <a:latin typeface="Tw Cen MT" panose="020B0602020104020603" pitchFamily="34" charset="0"/>
              </a:rPr>
              <a:t>secara konseptual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mengenai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isu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terkini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terkait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dengan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pemantapan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atau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peningkatan</a:t>
            </a:r>
            <a:r>
              <a:rPr lang="en-US" sz="2600" dirty="0">
                <a:latin typeface="Tw Cen MT" panose="020B0602020104020603" pitchFamily="34" charset="0"/>
              </a:rPr>
              <a:t> kemampuan </a:t>
            </a:r>
            <a:r>
              <a:rPr lang="en-US" sz="2600" dirty="0" err="1">
                <a:latin typeface="Tw Cen MT" panose="020B0602020104020603" pitchFamily="34" charset="0"/>
              </a:rPr>
              <a:t>profesional</a:t>
            </a:r>
            <a:endParaRPr lang="en-US" sz="2600" dirty="0">
              <a:latin typeface="Tw Cen MT" panose="020B0602020104020603" pitchFamily="34" charset="0"/>
            </a:endParaRPr>
          </a:p>
          <a:p>
            <a:r>
              <a:rPr lang="en-US" altLang="en-US" sz="2600" dirty="0" err="1">
                <a:latin typeface="Tw Cen MT" panose="020B0602020104020603" pitchFamily="34" charset="0"/>
              </a:rPr>
              <a:t>Siswa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altLang="en-US" sz="2600" dirty="0" err="1">
                <a:latin typeface="Tw Cen MT" panose="020B0602020104020603" pitchFamily="34" charset="0"/>
              </a:rPr>
              <a:t>mampu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altLang="en-US" sz="2600" dirty="0" err="1">
                <a:latin typeface="Tw Cen MT" panose="020B0602020104020603" pitchFamily="34" charset="0"/>
              </a:rPr>
              <a:t>menjelaskan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>
                <a:latin typeface="Tw Cen MT" panose="020B0602020104020603" pitchFamily="34" charset="0"/>
              </a:rPr>
              <a:t>model-model </a:t>
            </a:r>
            <a:r>
              <a:rPr lang="en-US" sz="2600" dirty="0" err="1">
                <a:latin typeface="Tw Cen MT" panose="020B0602020104020603" pitchFamily="34" charset="0"/>
              </a:rPr>
              <a:t>pengembangan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profesionalisme</a:t>
            </a:r>
            <a:r>
              <a:rPr lang="en-US" sz="2600" dirty="0">
                <a:latin typeface="Tw Cen MT" panose="020B0602020104020603" pitchFamily="34" charset="0"/>
              </a:rPr>
              <a:t> guru</a:t>
            </a:r>
          </a:p>
          <a:p>
            <a:r>
              <a:rPr lang="en-US" altLang="en-US" sz="2600" dirty="0" err="1">
                <a:latin typeface="Tw Cen MT" panose="020B0602020104020603" pitchFamily="34" charset="0"/>
              </a:rPr>
              <a:t>Siswa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altLang="en-US" sz="2600" dirty="0" err="1">
                <a:latin typeface="Tw Cen MT" panose="020B0602020104020603" pitchFamily="34" charset="0"/>
              </a:rPr>
              <a:t>mampu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altLang="en-US" sz="2600" dirty="0" err="1">
                <a:latin typeface="Tw Cen MT" panose="020B0602020104020603" pitchFamily="34" charset="0"/>
              </a:rPr>
              <a:t>menjelaskan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pengembangan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profesional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keguruan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melalui</a:t>
            </a:r>
            <a:r>
              <a:rPr lang="en-US" sz="2600" dirty="0">
                <a:latin typeface="Tw Cen MT" panose="020B0602020104020603" pitchFamily="34" charset="0"/>
              </a:rPr>
              <a:t> model </a:t>
            </a:r>
            <a:r>
              <a:rPr lang="en-US" sz="2600" i="1" dirty="0">
                <a:latin typeface="Tw Cen MT" panose="020B0602020104020603" pitchFamily="34" charset="0"/>
              </a:rPr>
              <a:t>reflective microteaching dan co-</a:t>
            </a:r>
            <a:r>
              <a:rPr lang="en-US" sz="2600" i="1" dirty="0" err="1">
                <a:latin typeface="Tw Cen MT" panose="020B0602020104020603" pitchFamily="34" charset="0"/>
              </a:rPr>
              <a:t>teachin</a:t>
            </a:r>
            <a:endParaRPr lang="en-US" sz="2600" i="1" dirty="0">
              <a:latin typeface="Tw Cen MT" panose="020B0602020104020603" pitchFamily="34" charset="0"/>
            </a:endParaRPr>
          </a:p>
          <a:p>
            <a:r>
              <a:rPr lang="en-US" altLang="en-US" sz="2600" dirty="0" err="1">
                <a:latin typeface="Tw Cen MT" panose="020B0602020104020603" pitchFamily="34" charset="0"/>
              </a:rPr>
              <a:t>Siswa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altLang="en-US" sz="2600" dirty="0" err="1">
                <a:latin typeface="Tw Cen MT" panose="020B0602020104020603" pitchFamily="34" charset="0"/>
              </a:rPr>
              <a:t>mampu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altLang="en-US" sz="2600" dirty="0" err="1">
                <a:latin typeface="Tw Cen MT" panose="020B0602020104020603" pitchFamily="34" charset="0"/>
              </a:rPr>
              <a:t>menjelaskan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pengembangan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profesional</a:t>
            </a:r>
            <a:r>
              <a:rPr lang="en-US" sz="2600" dirty="0">
                <a:latin typeface="Tw Cen MT" panose="020B0602020104020603" pitchFamily="34" charset="0"/>
              </a:rPr>
              <a:t> guru </a:t>
            </a:r>
            <a:r>
              <a:rPr lang="en-US" sz="2600" dirty="0" err="1">
                <a:latin typeface="Tw Cen MT" panose="020B0602020104020603" pitchFamily="34" charset="0"/>
              </a:rPr>
              <a:t>dalam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penerapan</a:t>
            </a:r>
            <a:r>
              <a:rPr lang="en-US" sz="2600" dirty="0">
                <a:latin typeface="Tw Cen MT" panose="020B0602020104020603" pitchFamily="34" charset="0"/>
              </a:rPr>
              <a:t> model </a:t>
            </a:r>
            <a:r>
              <a:rPr lang="en-US" sz="2600" dirty="0" err="1">
                <a:latin typeface="Tw Cen MT" panose="020B0602020104020603" pitchFamily="34" charset="0"/>
              </a:rPr>
              <a:t>penelitian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tindakan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kelas</a:t>
            </a:r>
            <a:endParaRPr lang="en-US" sz="2600" dirty="0">
              <a:latin typeface="Tw Cen MT" panose="020B0602020104020603" pitchFamily="34" charset="0"/>
            </a:endParaRPr>
          </a:p>
          <a:p>
            <a:r>
              <a:rPr lang="en-US" altLang="en-US" sz="2600" dirty="0" err="1">
                <a:latin typeface="Tw Cen MT" panose="020B0602020104020603" pitchFamily="34" charset="0"/>
              </a:rPr>
              <a:t>Siswa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altLang="en-US" sz="2600" dirty="0" err="1">
                <a:latin typeface="Tw Cen MT" panose="020B0602020104020603" pitchFamily="34" charset="0"/>
              </a:rPr>
              <a:t>mampu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altLang="en-US" sz="2600" dirty="0" err="1">
                <a:latin typeface="Tw Cen MT" panose="020B0602020104020603" pitchFamily="34" charset="0"/>
              </a:rPr>
              <a:t>mendeskripsikan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upaya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pengembangan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profesionalisme</a:t>
            </a:r>
            <a:r>
              <a:rPr lang="en-US" sz="2600" dirty="0">
                <a:latin typeface="Tw Cen MT" panose="020B0602020104020603" pitchFamily="34" charset="0"/>
              </a:rPr>
              <a:t> guru di Indonesia,  </a:t>
            </a:r>
            <a:r>
              <a:rPr lang="en-US" sz="2600" dirty="0" err="1">
                <a:latin typeface="Tw Cen MT" panose="020B0602020104020603" pitchFamily="34" charset="0"/>
              </a:rPr>
              <a:t>kegiatan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Ikatan</a:t>
            </a:r>
            <a:r>
              <a:rPr lang="en-US" sz="2600" dirty="0">
                <a:latin typeface="Tw Cen MT" panose="020B0602020104020603" pitchFamily="34" charset="0"/>
              </a:rPr>
              <a:t> Guru Indonesia Jakarta Barat </a:t>
            </a:r>
            <a:r>
              <a:rPr lang="en-US" sz="2600" dirty="0" err="1">
                <a:latin typeface="Tw Cen MT" panose="020B0602020104020603" pitchFamily="34" charset="0"/>
              </a:rPr>
              <a:t>dalam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mengembangkan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kemampuankan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profesional</a:t>
            </a:r>
            <a:endParaRPr lang="en-US" sz="2600" dirty="0">
              <a:latin typeface="Tw Cen MT" panose="020B0602020104020603" pitchFamily="34" charset="0"/>
            </a:endParaRPr>
          </a:p>
          <a:p>
            <a:r>
              <a:rPr lang="en-US" altLang="en-US" sz="2600" dirty="0" err="1">
                <a:latin typeface="Tw Cen MT" panose="020B0602020104020603" pitchFamily="34" charset="0"/>
              </a:rPr>
              <a:t>Siswa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altLang="en-US" sz="2600" dirty="0" err="1">
                <a:latin typeface="Tw Cen MT" panose="020B0602020104020603" pitchFamily="34" charset="0"/>
              </a:rPr>
              <a:t>mampu</a:t>
            </a:r>
            <a:r>
              <a:rPr lang="en-US" alt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melakukan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penelitian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sederhana</a:t>
            </a:r>
            <a:r>
              <a:rPr lang="en-US" sz="2600" dirty="0">
                <a:latin typeface="Tw Cen MT" panose="020B0602020104020603" pitchFamily="34" charset="0"/>
              </a:rPr>
              <a:t> (</a:t>
            </a:r>
            <a:r>
              <a:rPr lang="en-US" sz="2600" i="1" dirty="0">
                <a:latin typeface="Tw Cen MT" panose="020B0602020104020603" pitchFamily="34" charset="0"/>
              </a:rPr>
              <a:t>mini research</a:t>
            </a:r>
            <a:r>
              <a:rPr lang="en-US" sz="2600" dirty="0">
                <a:latin typeface="Tw Cen MT" panose="020B0602020104020603" pitchFamily="34" charset="0"/>
              </a:rPr>
              <a:t>) </a:t>
            </a:r>
            <a:r>
              <a:rPr lang="en-US" sz="2600" dirty="0" err="1">
                <a:latin typeface="Tw Cen MT" panose="020B0602020104020603" pitchFamily="34" charset="0"/>
              </a:rPr>
              <a:t>terkait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dengan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peningkatan</a:t>
            </a:r>
            <a:r>
              <a:rPr lang="en-US" sz="2600" dirty="0">
                <a:latin typeface="Tw Cen MT" panose="020B0602020104020603" pitchFamily="34" charset="0"/>
              </a:rPr>
              <a:t> </a:t>
            </a:r>
            <a:r>
              <a:rPr lang="en-US" sz="2600" dirty="0" err="1">
                <a:latin typeface="Tw Cen MT" panose="020B0602020104020603" pitchFamily="34" charset="0"/>
              </a:rPr>
              <a:t>profesionalisme</a:t>
            </a:r>
            <a:r>
              <a:rPr lang="en-US" sz="2600" dirty="0">
                <a:latin typeface="Tw Cen MT" panose="020B0602020104020603" pitchFamily="34" charset="0"/>
              </a:rPr>
              <a:t> guru</a:t>
            </a:r>
          </a:p>
          <a:p>
            <a:endParaRPr lang="en-US" altLang="en-US" sz="24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xmlns="" id="{B0A8AED2-C2CB-4190-AB1C-AAE9A56F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PENILAIAN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Kehadiran = </a:t>
            </a:r>
            <a:r>
              <a:rPr lang="en-US" dirty="0"/>
              <a:t>1</a:t>
            </a:r>
            <a:r>
              <a:rPr lang="id-ID" dirty="0"/>
              <a:t>0 %</a:t>
            </a:r>
            <a:endParaRPr lang="en-US" dirty="0"/>
          </a:p>
          <a:p>
            <a:pPr lvl="0"/>
            <a:r>
              <a:rPr lang="id-ID" dirty="0"/>
              <a:t>Tugas = 20 %</a:t>
            </a:r>
            <a:endParaRPr lang="en-US" dirty="0"/>
          </a:p>
          <a:p>
            <a:pPr lvl="0"/>
            <a:r>
              <a:rPr lang="id-ID" dirty="0"/>
              <a:t>UTS = 30 %</a:t>
            </a:r>
            <a:endParaRPr lang="en-US" dirty="0"/>
          </a:p>
          <a:p>
            <a:r>
              <a:rPr lang="id-ID" dirty="0"/>
              <a:t>UAS = </a:t>
            </a:r>
            <a:r>
              <a:rPr lang="en-US" dirty="0"/>
              <a:t>4</a:t>
            </a:r>
            <a:r>
              <a:rPr lang="id-ID" dirty="0"/>
              <a:t>0 %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2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xmlns="" id="{B0A8AED2-C2CB-4190-AB1C-AAE9A56F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74638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KESEPAKATAN KELAS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r>
              <a:rPr lang="en-US" dirty="0" err="1"/>
              <a:t>Berpakaian</a:t>
            </a:r>
            <a:r>
              <a:rPr lang="en-US" dirty="0"/>
              <a:t> </a:t>
            </a:r>
            <a:r>
              <a:rPr lang="en-US" dirty="0" err="1"/>
              <a:t>rapi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sopan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sandal</a:t>
            </a:r>
          </a:p>
          <a:p>
            <a:r>
              <a:rPr lang="en-US" dirty="0" err="1"/>
              <a:t>Berperilaku</a:t>
            </a:r>
            <a:r>
              <a:rPr lang="en-US" dirty="0"/>
              <a:t> yang </a:t>
            </a:r>
            <a:r>
              <a:rPr lang="en-US" dirty="0" err="1"/>
              <a:t>sopan</a:t>
            </a:r>
            <a:endParaRPr lang="en-US" dirty="0"/>
          </a:p>
          <a:p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plagiarisme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7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267</Words>
  <Application>Microsoft Office PowerPoint</Application>
  <PresentationFormat>On-screen Show (4:3)</PresentationFormat>
  <Paragraphs>59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Template PPT UEU New Version (add link)1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CAPAIAN PEMBELAJARAN</vt:lpstr>
      <vt:lpstr>PENILAIAN</vt:lpstr>
      <vt:lpstr>KESEPAKATAN KELAS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Pemantapan Kemampuan Profesional</dc:title>
  <dc:creator>Class</dc:creator>
  <cp:lastModifiedBy>BPISTI2008</cp:lastModifiedBy>
  <cp:revision>17</cp:revision>
  <dcterms:created xsi:type="dcterms:W3CDTF">2016-03-02T00:21:26Z</dcterms:created>
  <dcterms:modified xsi:type="dcterms:W3CDTF">2019-05-15T07:49:05Z</dcterms:modified>
</cp:coreProperties>
</file>