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260" r:id="rId3"/>
    <p:sldId id="261" r:id="rId4"/>
    <p:sldId id="257" r:id="rId5"/>
    <p:sldId id="258" r:id="rId6"/>
    <p:sldId id="259" r:id="rId7"/>
    <p:sldId id="318" r:id="rId8"/>
    <p:sldId id="319" r:id="rId9"/>
    <p:sldId id="320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Presentasi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Jurnal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Penelitian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Kedua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41580"/>
              </p:ext>
            </p:extLst>
          </p:nvPr>
        </p:nvGraphicFramePr>
        <p:xfrm>
          <a:off x="-123824" y="1156972"/>
          <a:ext cx="9296399" cy="71186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96399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7118666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Shaban, A. El, &amp; Egbert, J. (2018). Diffusing education technology: A model for language teacher professional development in CALL. System, 1–35. https://doi.org/10.1016/j.system.2018.09.002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Sprott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A. (2019). Factors that foster and deter advanced teachers ’ professional development. Teaching and Teacher Education, 77, 321–331. https://doi.org/10.1016/j.tate.2018.11.001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Tan, A., Chang, C., &amp; Teng, P. (2015). Tensions and dilemmas in teacher professional development. In Procedia Social and Behavioral Sciences (Vol. 174, pp. 1583–1591). Elsevier B.V. https://doi.org/10.1016/j.sbspro.2015.01.808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Tsybulsky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D., &amp; Muchnik-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rozanov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Y. (2019). The development of student-teachers ’ professional identity while team-teaching science classes using a project-based learning approach : A multi-level analysis. Teaching and Teacher Education, 79, 48–59. https://doi.org/10.1016/j.tate.2018.12.006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Willemse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T. M.,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Geijsel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F.,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Wessum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L. Van,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Volman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M. (2015). Fostering teachers ’ professional development for citizenship education. Teaching and Teacher Education, 49, 118–127. https://doi.org/10.1016/j.tate.2015.03.008</a:t>
                      </a:r>
                    </a:p>
                    <a:p>
                      <a:pPr marL="17780"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01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FC00B46-916A-4802-AA8D-021010C7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powerpoint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paragraph </a:t>
            </a:r>
            <a:r>
              <a:rPr lang="en-US" dirty="0" err="1"/>
              <a:t>tetapi</a:t>
            </a:r>
            <a:r>
              <a:rPr lang="en-US" dirty="0"/>
              <a:t> point-point) yang </a:t>
            </a:r>
            <a:r>
              <a:rPr lang="en-US" dirty="0" err="1"/>
              <a:t>mencakup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/>
              <a:t>	a.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b.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c.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d.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kesimpulan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slide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DB237263-0150-41A6-8444-6140503C5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6388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en-US" sz="8000" dirty="0" err="1">
                <a:latin typeface="Tw Cen MT" pitchFamily="34" charset="0"/>
              </a:rPr>
              <a:t>Dengarkan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dengan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cermat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setiap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presentasi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kelompok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8000" dirty="0" err="1">
                <a:latin typeface="Tw Cen MT" pitchFamily="34" charset="0"/>
              </a:rPr>
              <a:t>Kemudian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buat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kolom</a:t>
            </a:r>
            <a:r>
              <a:rPr lang="en-US" sz="8000" dirty="0">
                <a:latin typeface="Tw Cen MT" pitchFamily="34" charset="0"/>
              </a:rPr>
              <a:t> yang </a:t>
            </a:r>
            <a:r>
              <a:rPr lang="en-US" sz="8000" dirty="0" err="1">
                <a:latin typeface="Tw Cen MT" pitchFamily="34" charset="0"/>
              </a:rPr>
              <a:t>terdiri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dari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3. </a:t>
            </a:r>
            <a:r>
              <a:rPr lang="en-US" sz="8000" dirty="0" err="1">
                <a:latin typeface="Tw Cen MT" pitchFamily="34" charset="0"/>
              </a:rPr>
              <a:t>Kumpulkan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dalam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dengan</a:t>
            </a:r>
            <a:r>
              <a:rPr lang="en-US" sz="8000" dirty="0">
                <a:latin typeface="Tw Cen MT" pitchFamily="34" charset="0"/>
              </a:rPr>
              <a:t> format:</a:t>
            </a: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     </a:t>
            </a:r>
            <a:r>
              <a:rPr lang="en-US" sz="8000" dirty="0" err="1">
                <a:latin typeface="Tw Cen MT" pitchFamily="34" charset="0"/>
              </a:rPr>
              <a:t>Nama-Tugas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Pemantapan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Kemampuan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Profesional</a:t>
            </a:r>
            <a:r>
              <a:rPr lang="en-US" sz="8000" dirty="0">
                <a:latin typeface="Tw Cen MT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     (</a:t>
            </a:r>
            <a:r>
              <a:rPr lang="en-US" sz="8000" dirty="0" err="1">
                <a:latin typeface="Tw Cen MT" pitchFamily="34" charset="0"/>
              </a:rPr>
              <a:t>Contoh</a:t>
            </a:r>
            <a:r>
              <a:rPr lang="en-US" sz="8000" dirty="0">
                <a:latin typeface="Tw Cen MT" pitchFamily="34" charset="0"/>
              </a:rPr>
              <a:t>: </a:t>
            </a:r>
            <a:r>
              <a:rPr lang="en-US" sz="8000" dirty="0" err="1">
                <a:latin typeface="Tw Cen MT" pitchFamily="34" charset="0"/>
              </a:rPr>
              <a:t>Noni-Tugas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Pemantapan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Kemampuan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Profesional</a:t>
            </a:r>
            <a:r>
              <a:rPr lang="en-US" sz="8000" dirty="0">
                <a:latin typeface="Tw Cen MT" pitchFamily="34" charset="0"/>
              </a:rPr>
              <a:t>) </a:t>
            </a: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228600" indent="-228600">
              <a:buNone/>
            </a:pPr>
            <a:r>
              <a:rPr lang="en-US" sz="8000" dirty="0">
                <a:latin typeface="Tw Cen MT" pitchFamily="34" charset="0"/>
              </a:rPr>
              <a:t>4. </a:t>
            </a:r>
            <a:r>
              <a:rPr lang="en-US" sz="8000" dirty="0" err="1">
                <a:latin typeface="Tw Cen MT" pitchFamily="34" charset="0"/>
              </a:rPr>
              <a:t>Setiap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mahasiswa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mengumpulkan</a:t>
            </a:r>
            <a:r>
              <a:rPr lang="en-US" sz="8000" dirty="0">
                <a:latin typeface="Tw Cen MT" pitchFamily="34" charset="0"/>
              </a:rPr>
              <a:t> kepada </a:t>
            </a:r>
            <a:r>
              <a:rPr lang="en-US" sz="8000" dirty="0" err="1">
                <a:latin typeface="Tw Cen MT" pitchFamily="34" charset="0"/>
              </a:rPr>
              <a:t>ketua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kelas</a:t>
            </a:r>
            <a:r>
              <a:rPr lang="en-US" sz="8000" dirty="0">
                <a:latin typeface="Tw Cen MT" pitchFamily="34" charset="0"/>
              </a:rPr>
              <a:t> dan </a:t>
            </a:r>
            <a:r>
              <a:rPr lang="en-US" sz="8000" dirty="0" err="1">
                <a:latin typeface="Tw Cen MT" pitchFamily="34" charset="0"/>
              </a:rPr>
              <a:t>ketua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menggumpulkan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dalam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satu</a:t>
            </a:r>
            <a:r>
              <a:rPr lang="en-US" sz="8000" dirty="0">
                <a:latin typeface="Tw Cen MT" pitchFamily="34" charset="0"/>
              </a:rPr>
              <a:t> folder (1 flash disk)</a:t>
            </a:r>
          </a:p>
          <a:p>
            <a:pPr marL="228600" indent="-228600">
              <a:buNone/>
            </a:pPr>
            <a:endParaRPr lang="en-US" sz="8000" dirty="0">
              <a:latin typeface="Tw Cen MT" pitchFamily="34" charset="0"/>
            </a:endParaRPr>
          </a:p>
          <a:p>
            <a:pPr marL="228600" indent="-228600">
              <a:buNone/>
            </a:pPr>
            <a:r>
              <a:rPr lang="en-US" sz="8000" dirty="0">
                <a:latin typeface="Tw Cen MT" pitchFamily="34" charset="0"/>
              </a:rPr>
              <a:t>5. </a:t>
            </a:r>
            <a:r>
              <a:rPr lang="en-US" sz="8000" dirty="0" err="1">
                <a:latin typeface="Tw Cen MT" pitchFamily="34" charset="0"/>
              </a:rPr>
              <a:t>Dilarang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b="1" i="1" dirty="0">
                <a:latin typeface="Tw Cen MT" pitchFamily="34" charset="0"/>
              </a:rPr>
              <a:t>MENYONTEK/MELAKUKAN PLAGIAT. JIKA TERJADI, MAKA NILAI 0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286000"/>
          <a:ext cx="7772400" cy="138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Kelompok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Judul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Latar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ysClr val="windowText" lastClr="000000"/>
                          </a:solidFill>
                        </a:rPr>
                        <a:t>Belakang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Rumusan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Masalah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Hasil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Kesimpulan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7BC0B0A0-CE61-4211-A393-4F919B004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w Cen MT" pitchFamily="34" charset="0"/>
              </a:rPr>
              <a:t>Prosedur</a:t>
            </a:r>
            <a:r>
              <a:rPr lang="en-US" b="1" dirty="0">
                <a:latin typeface="Tw Cen MT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543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mempresentasikan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temuan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diperoleh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jurnal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penelitian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mahasiswa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menyimak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mengisi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didengar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presentasi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Perhatikan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contoh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bawah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"/>
            <a:ext cx="1266825" cy="149555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F244B700-88B4-43F5-8AA3-564BC3B8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81998" cy="218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Kelompok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Judul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Latar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Belakang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Rumusan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Kesimpulan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685800" y="3048000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itchFamily="34" charset="0"/>
              </a:rPr>
              <a:t>4. </a:t>
            </a:r>
            <a:r>
              <a:rPr lang="en-US" sz="3200" dirty="0" err="1">
                <a:latin typeface="Tw Cen MT" pitchFamily="34" charset="0"/>
              </a:rPr>
              <a:t>Berikan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komentar</a:t>
            </a:r>
            <a:r>
              <a:rPr lang="en-US" sz="3200" dirty="0">
                <a:latin typeface="Tw Cen MT" pitchFamily="34" charset="0"/>
              </a:rPr>
              <a:t>/</a:t>
            </a:r>
            <a:r>
              <a:rPr lang="en-US" sz="3200" dirty="0" err="1">
                <a:latin typeface="Tw Cen MT" pitchFamily="34" charset="0"/>
              </a:rPr>
              <a:t>masukan</a:t>
            </a:r>
            <a:r>
              <a:rPr lang="en-US" sz="3200" dirty="0">
                <a:latin typeface="Tw Cen MT" pitchFamily="34" charset="0"/>
              </a:rPr>
              <a:t>/</a:t>
            </a:r>
            <a:r>
              <a:rPr lang="en-US" sz="3200" dirty="0" err="1">
                <a:latin typeface="Tw Cen MT" pitchFamily="34" charset="0"/>
              </a:rPr>
              <a:t>pertanyaan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terkait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dengan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presentasi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tersebut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982692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Ateskan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&amp; Lane, J. (2017). Assessing teachers’ systems thinking skills during a professional development program in Turkey. Journal of Cleaner Production, 1–26. https://doi.org/10.1016/j.jclepro.2017.05.094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Avalos, B. (2011). Teacher professional development in Teaching and Teacher Education over ten years. Teaching and Teacher Education, 27(1), 10–20. https://doi.org/10.1016/j.tate.2010.08.007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Borg, S., Clifford, I., &amp; Phyu, K. (2018). Having an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EfECT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 : Professional development for teacher educators in Myanmar. Teaching and Teacher Education, 72, 75–86. https://doi.org/10.1016/j.tate.2018.02.010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7749"/>
              </p:ext>
            </p:extLst>
          </p:nvPr>
        </p:nvGraphicFramePr>
        <p:xfrm>
          <a:off x="457200" y="1425012"/>
          <a:ext cx="82296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Evens, M.,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Elen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J.,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Larmuseau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C.,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Depaepe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F. (2018). Promoting the development of teacher professional knowledge : Integrating content and pedagogy in teacher education. Teaching and Teacher Education, 75, 244–258. https://doi.org/10.1016/j.tate.2018.07.001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Gallo-fox, J.,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Scantlebury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K. (2016). Coteaching as professional development for cooperating teachers. Teaching and Teacher Education, 60, 191–202. https://doi.org/10.1016/j.tate.2016.08.007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Gröschner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Schindler, A.,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Holzberger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D.,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Alles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M., &amp; Seidel, T. (2018). How systematic video reflection in teacher professional development regarding classroom discourse contributes to teacher and student self-efficacy. International Journal of Educational Research, 1–11. https://doi.org/10.1016/j.ijer.2018.02.003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4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3096"/>
              </p:ext>
            </p:extLst>
          </p:nvPr>
        </p:nvGraphicFramePr>
        <p:xfrm>
          <a:off x="457200" y="1219200"/>
          <a:ext cx="83820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Ivanova, I.,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Skara-Mincane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(2016). Development of professional identity during teacher’s practice. In Procedia - Social and Behavioral Sciences (Vol. 232, pp. 529–536). https://doi.org/10.1016/j.sbspro.2016.10.073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Özer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N.,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Beycioglu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K. (2010). The relationship between teacher professional development and burnout. In Procedia Social and Behavioral Sciences (Vol. 2, pp. 4928–4932). https://doi.org/10.1016/j.sbspro.2010.03.797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Pehmer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A.-K.,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Groschner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&amp; Seidel, T. (2015). How teacher professional development regarding classroom dialogue affects students ’ higher-order learning. Teaching and Teacher Education, 47, 108–119. https://doi.org/10.1016/j.tate.2014.12.007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7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22139"/>
              </p:ext>
            </p:extLst>
          </p:nvPr>
        </p:nvGraphicFramePr>
        <p:xfrm>
          <a:off x="304800" y="1143000"/>
          <a:ext cx="82296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Prast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J.,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Weijer-bergsma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Van De,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Kroesbergen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H.,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Luit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J. E. H. Van. (2018). Differentiated instruction in primary mathematics : Effects of teacher professional development on student achievement. Learning and Instruction, 54(January), 22–34. https://doi.org/10.1016/j.learninstruc.2018.01.009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Shaban, A. El, &amp; Egbert, J. (2018). Diffusing education technology: A model for language teacher professional development in CALL. System, 1–35. https://doi.org/10.1016/j.system.2018.09.002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Sprott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A. (2019). Factors that foster and deter advanced teachers ’ professional development. Teaching and Teacher Education, 77, 321–331. https://doi.org/10.1016/j.tate.2018.11.001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9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448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PowerPoint Presentation</vt:lpstr>
      <vt:lpstr>Tugas Presentasi Kelompok</vt:lpstr>
      <vt:lpstr>Tugas Individu</vt:lpstr>
      <vt:lpstr>Prosedur </vt:lpstr>
      <vt:lpstr>PowerPoint Presentation</vt:lpstr>
      <vt:lpstr>DAFTAR PUSTAKA</vt:lpstr>
      <vt:lpstr>DAFTAR PUSTAKA</vt:lpstr>
      <vt:lpstr>DAFTAR PUSTAKA</vt:lpstr>
      <vt:lpstr>DAFTAR PUSTAKA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9</cp:revision>
  <dcterms:created xsi:type="dcterms:W3CDTF">2016-05-09T05:51:02Z</dcterms:created>
  <dcterms:modified xsi:type="dcterms:W3CDTF">2019-02-28T15:00:41Z</dcterms:modified>
</cp:coreProperties>
</file>