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notesMasterIdLst>
    <p:notesMasterId r:id="rId8"/>
  </p:notesMasterIdLst>
  <p:sldIdLst>
    <p:sldId id="316" r:id="rId2"/>
    <p:sldId id="323" r:id="rId3"/>
    <p:sldId id="324" r:id="rId4"/>
    <p:sldId id="322" r:id="rId5"/>
    <p:sldId id="325" r:id="rId6"/>
    <p:sldId id="259" r:id="rId7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073A0DAA-6AF3-43AB-8588-CEC1D06C72B9}" styleName="Medium Style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dk1">
              <a:tint val="20000"/>
            </a:schemeClr>
          </a:solidFill>
        </a:fill>
      </a:tcStyle>
    </a:wholeTbl>
    <a:band1H>
      <a:tcStyle>
        <a:tcBdr/>
        <a:fill>
          <a:solidFill>
            <a:schemeClr val="dk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dk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dk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dk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dk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89687" autoAdjust="0"/>
  </p:normalViewPr>
  <p:slideViewPr>
    <p:cSldViewPr>
      <p:cViewPr varScale="1">
        <p:scale>
          <a:sx n="61" d="100"/>
          <a:sy n="61" d="100"/>
        </p:scale>
        <p:origin x="1572" y="7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notesMaster" Target="notesMasters/notesMaster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FA4AB385-83E4-4B2A-8A3C-B91E52E46F7D}" type="datetimeFigureOut">
              <a:rPr lang="en-US" smtClean="0"/>
              <a:t>2/28/2019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02110E7D-0A98-464E-AB7C-668AAA98167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0DCD829A-1210-453D-810E-CD09D8D4D91A}" type="datetimeFigureOut">
              <a:rPr lang="en-US" smtClean="0"/>
              <a:pPr/>
              <a:t>2/28/2019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DA4B25B-D226-4BBF-AE64-A4B68A735CC1}" type="slidenum">
              <a:rPr lang="en-US" smtClean="0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arsil\Desktop\Smartcreative.jpg">
            <a:extLst>
              <a:ext uri="{FF2B5EF4-FFF2-40B4-BE49-F238E27FC236}">
                <a16:creationId xmlns:a16="http://schemas.microsoft.com/office/drawing/2014/main" id="{91BDB886-6FBC-4135-8BF1-4CF6894D217B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051" r="800" b="504"/>
          <a:stretch>
            <a:fillRect/>
          </a:stretch>
        </p:blipFill>
        <p:spPr bwMode="auto">
          <a:xfrm>
            <a:off x="-26988" y="381000"/>
            <a:ext cx="9144001" cy="684053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3075" name="TextBox 1">
            <a:extLst>
              <a:ext uri="{FF2B5EF4-FFF2-40B4-BE49-F238E27FC236}">
                <a16:creationId xmlns:a16="http://schemas.microsoft.com/office/drawing/2014/main" id="{80F926DC-0493-4A03-B29A-752901ED09DA}"/>
              </a:ext>
            </a:extLst>
          </p:cNvPr>
          <p:cNvSpPr txBox="1">
            <a:spLocks noChangeArrowheads="1"/>
          </p:cNvSpPr>
          <p:nvPr/>
        </p:nvSpPr>
        <p:spPr bwMode="auto">
          <a:xfrm>
            <a:off x="2971800" y="2057400"/>
            <a:ext cx="5638800" cy="341632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  <p:txBody>
          <a:bodyPr>
            <a:spAutoFit/>
          </a:bodyPr>
          <a:lstStyle>
            <a:lvl1pPr>
              <a:spcBef>
                <a:spcPct val="20000"/>
              </a:spcBef>
              <a:buFont typeface="Arial" panose="020B0604020202020204" pitchFamily="34" charset="0"/>
              <a:buChar char="•"/>
              <a:defRPr sz="3200">
                <a:solidFill>
                  <a:schemeClr val="tx1"/>
                </a:solidFill>
                <a:latin typeface="Calibri" panose="020F0502020204030204" pitchFamily="34" charset="0"/>
              </a:defRPr>
            </a:lvl1pPr>
            <a:lvl2pPr marL="742950" indent="-285750">
              <a:spcBef>
                <a:spcPct val="20000"/>
              </a:spcBef>
              <a:buFont typeface="Arial" panose="020B0604020202020204" pitchFamily="34" charset="0"/>
              <a:buChar char="–"/>
              <a:defRPr sz="2800">
                <a:solidFill>
                  <a:schemeClr val="tx1"/>
                </a:solidFill>
                <a:latin typeface="Calibri" panose="020F0502020204030204" pitchFamily="34" charset="0"/>
              </a:defRPr>
            </a:lvl2pPr>
            <a:lvl3pPr marL="1143000" indent="-228600">
              <a:spcBef>
                <a:spcPct val="20000"/>
              </a:spcBef>
              <a:buFont typeface="Arial" panose="020B0604020202020204" pitchFamily="34" charset="0"/>
              <a:buChar char="•"/>
              <a:defRPr sz="2400">
                <a:solidFill>
                  <a:schemeClr val="tx1"/>
                </a:solidFill>
                <a:latin typeface="Calibri" panose="020F0502020204030204" pitchFamily="34" charset="0"/>
              </a:defRPr>
            </a:lvl3pPr>
            <a:lvl4pPr marL="1600200" indent="-228600">
              <a:spcBef>
                <a:spcPct val="20000"/>
              </a:spcBef>
              <a:buFont typeface="Arial" panose="020B0604020202020204" pitchFamily="34" charset="0"/>
              <a:buChar char="–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4pPr>
            <a:lvl5pPr marL="2057400" indent="-228600">
              <a:spcBef>
                <a:spcPct val="20000"/>
              </a:spcBef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5pPr>
            <a:lvl6pPr marL="25146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6pPr>
            <a:lvl7pPr marL="29718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7pPr>
            <a:lvl8pPr marL="34290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8pPr>
            <a:lvl9pPr marL="3886200" indent="-228600" eaLnBrk="0" fontAlgn="base" hangingPunct="0">
              <a:spcBef>
                <a:spcPct val="20000"/>
              </a:spcBef>
              <a:spcAft>
                <a:spcPct val="0"/>
              </a:spcAft>
              <a:buFont typeface="Arial" panose="020B0604020202020204" pitchFamily="34" charset="0"/>
              <a:buChar char="»"/>
              <a:defRPr sz="2000">
                <a:solidFill>
                  <a:schemeClr val="tx1"/>
                </a:solidFill>
                <a:latin typeface="Calibri" panose="020F0502020204030204" pitchFamily="34" charset="0"/>
              </a:defRPr>
            </a:lvl9pPr>
          </a:lstStyle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Model-model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pengembangan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profesionalisme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guru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Pertemuan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Kelima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Noni Agustina</a:t>
            </a: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PGSD</a:t>
            </a:r>
          </a:p>
          <a:p>
            <a:pPr algn="ctr">
              <a:spcBef>
                <a:spcPct val="0"/>
              </a:spcBef>
              <a:buNone/>
            </a:pP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FKIP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Universitas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Esa</a:t>
            </a:r>
            <a:r>
              <a:rPr lang="en-US" altLang="en-US" sz="2400" b="1" dirty="0">
                <a:solidFill>
                  <a:schemeClr val="bg1"/>
                </a:solidFill>
                <a:latin typeface="Tw Cen MT" panose="020B0602020104020603" pitchFamily="34" charset="0"/>
              </a:rPr>
              <a:t> </a:t>
            </a:r>
            <a:r>
              <a:rPr lang="en-US" altLang="en-US" sz="2400" b="1" dirty="0" err="1">
                <a:solidFill>
                  <a:schemeClr val="bg1"/>
                </a:solidFill>
                <a:latin typeface="Tw Cen MT" panose="020B0602020104020603" pitchFamily="34" charset="0"/>
              </a:rPr>
              <a:t>Unggul</a:t>
            </a: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  <a:p>
            <a:pPr algn="ctr" eaLnBrk="1" hangingPunct="1">
              <a:spcBef>
                <a:spcPct val="0"/>
              </a:spcBef>
              <a:buFontTx/>
              <a:buNone/>
            </a:pPr>
            <a:endParaRPr lang="en-US" altLang="en-US" sz="2400" b="1" dirty="0">
              <a:solidFill>
                <a:schemeClr val="bg1"/>
              </a:solidFill>
              <a:latin typeface="Tw Cen MT" panose="020B0602020104020603" pitchFamily="34" charset="0"/>
            </a:endParaRPr>
          </a:p>
        </p:txBody>
      </p:sp>
    </p:spTree>
  </p:cSld>
  <p:clrMapOvr>
    <a:masterClrMapping/>
  </p:clrMapOvr>
  <p:transition>
    <p:wipe dir="r"/>
  </p:transition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CAPAIAN PEMBELAJARAN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1100045982"/>
              </p:ext>
            </p:extLst>
          </p:nvPr>
        </p:nvGraphicFramePr>
        <p:xfrm>
          <a:off x="304800" y="1417638"/>
          <a:ext cx="8382000" cy="46021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602162">
                <a:tc>
                  <a:txBody>
                    <a:bodyPr/>
                    <a:lstStyle/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Siswa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mampu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menyebutkan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model-model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guru </a:t>
                      </a:r>
                    </a:p>
                    <a:p>
                      <a:pPr marL="360680" marR="0" lvl="0" indent="-34290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100"/>
                        </a:spcBef>
                        <a:spcAft>
                          <a:spcPts val="0"/>
                        </a:spcAft>
                        <a:buClrTx/>
                        <a:buSzTx/>
                        <a:buFont typeface="Wingdings" panose="05000000000000000000" pitchFamily="2" charset="2"/>
                        <a:buChar char="§"/>
                        <a:tabLst/>
                        <a:defRPr/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Siswa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mampu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menjelaskan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model-model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0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0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guru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18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294790238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386" y="11043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Pentingkah</a:t>
            </a:r>
            <a:r>
              <a:rPr lang="en-US" dirty="0"/>
              <a:t> </a:t>
            </a:r>
            <a:r>
              <a:rPr lang="en-US" dirty="0" err="1"/>
              <a:t>pengembangan</a:t>
            </a:r>
            <a:r>
              <a:rPr lang="en-US" dirty="0"/>
              <a:t> </a:t>
            </a:r>
            <a:r>
              <a:rPr lang="en-US" dirty="0" err="1"/>
              <a:t>profesionalisme</a:t>
            </a:r>
            <a:r>
              <a:rPr lang="en-US" dirty="0"/>
              <a:t> guru?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/>
          </p:nvPr>
        </p:nvGraphicFramePr>
        <p:xfrm>
          <a:off x="189186" y="2560638"/>
          <a:ext cx="8382000" cy="539972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5399722">
                <a:tc>
                  <a:txBody>
                    <a:bodyPr/>
                    <a:lstStyle/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Terdapat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upaya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yang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dilakukan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dalam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pengembangan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profesionalisme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guru</a:t>
                      </a: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marL="17780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endParaRPr lang="en-US" sz="2000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marL="17780" algn="ctr">
                        <a:spcBef>
                          <a:spcPts val="100"/>
                        </a:spcBef>
                        <a:spcAft>
                          <a:spcPts val="0"/>
                        </a:spcAft>
                      </a:pP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pengetahuan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,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pemahaman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dan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keterampilan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guru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selalu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mengikuti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perkembangan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kemajuan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dunia </a:t>
                      </a:r>
                      <a:r>
                        <a:rPr lang="en-US" sz="20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pendidikan</a:t>
                      </a:r>
                      <a:r>
                        <a:rPr lang="en-US" sz="20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. </a:t>
                      </a:r>
                      <a:endParaRPr lang="en-US" sz="20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  <p:sp>
        <p:nvSpPr>
          <p:cNvPr id="3" name="Arrow: Down 2">
            <a:extLst>
              <a:ext uri="{FF2B5EF4-FFF2-40B4-BE49-F238E27FC236}">
                <a16:creationId xmlns:a16="http://schemas.microsoft.com/office/drawing/2014/main" id="{14BC84A2-11C7-4896-BC91-10D2458A9FBE}"/>
              </a:ext>
            </a:extLst>
          </p:cNvPr>
          <p:cNvSpPr/>
          <p:nvPr/>
        </p:nvSpPr>
        <p:spPr>
          <a:xfrm>
            <a:off x="3733800" y="3077014"/>
            <a:ext cx="990600" cy="914400"/>
          </a:xfrm>
          <a:prstGeom prst="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345284067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65386" y="1104326"/>
            <a:ext cx="8229600" cy="1143000"/>
          </a:xfrm>
        </p:spPr>
        <p:txBody>
          <a:bodyPr>
            <a:normAutofit fontScale="90000"/>
          </a:bodyPr>
          <a:lstStyle/>
          <a:p>
            <a:r>
              <a:rPr lang="en-US" dirty="0" err="1"/>
              <a:t>Menurut</a:t>
            </a:r>
            <a:r>
              <a:rPr lang="en-US" dirty="0"/>
              <a:t> </a:t>
            </a:r>
            <a:r>
              <a:rPr lang="en-US" dirty="0" err="1"/>
              <a:t>Permenneg</a:t>
            </a:r>
            <a:r>
              <a:rPr lang="en-US" dirty="0"/>
              <a:t> PAN dan RB </a:t>
            </a:r>
            <a:r>
              <a:rPr lang="en-US" dirty="0" err="1"/>
              <a:t>Nomor</a:t>
            </a:r>
            <a:r>
              <a:rPr lang="en-US" dirty="0"/>
              <a:t> 16 </a:t>
            </a:r>
            <a:r>
              <a:rPr lang="en-US" dirty="0" err="1"/>
              <a:t>Tahun</a:t>
            </a:r>
            <a:r>
              <a:rPr lang="en-US" dirty="0"/>
              <a:t> 2009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0980445"/>
              </p:ext>
            </p:extLst>
          </p:nvPr>
        </p:nvGraphicFramePr>
        <p:xfrm>
          <a:off x="609600" y="2971800"/>
          <a:ext cx="8266386" cy="213319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66386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2133192">
                <a:tc>
                  <a:txBody>
                    <a:bodyPr/>
                    <a:lstStyle/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Pengembangan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diri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Publikasi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Ilmiah</a:t>
                      </a:r>
                      <a:endParaRPr lang="en-US" sz="2400" b="0" dirty="0">
                        <a:solidFill>
                          <a:schemeClr val="tx1"/>
                        </a:solidFill>
                        <a:latin typeface="Tw Cen MT" panose="020B0602020104020603" pitchFamily="34" charset="0"/>
                      </a:endParaRP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§"/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Karya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  <a:latin typeface="Tw Cen MT" panose="020B0602020104020603" pitchFamily="34" charset="0"/>
                        </a:rPr>
                        <a:t>inovatif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424986768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04800" y="609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Richard dan Lockhart (2000:37) 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543894552"/>
              </p:ext>
            </p:extLst>
          </p:nvPr>
        </p:nvGraphicFramePr>
        <p:xfrm>
          <a:off x="438807" y="2058238"/>
          <a:ext cx="8266386" cy="3746500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266386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2133192">
                <a:tc>
                  <a:txBody>
                    <a:bodyPr/>
                    <a:lstStyle/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keikutsertaan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dalam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konferensi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(conference participation) workshop dan seminar (workshops and in service seminars)</a:t>
                      </a: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kelompok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membaca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(reading groups)</a:t>
                      </a: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pengamatan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kolega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(peer observation)</a:t>
                      </a: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penulisan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jurnal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/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catatan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harian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guru (writing teaching diaries/journals)</a:t>
                      </a: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kerja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proyek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(project work)</a:t>
                      </a: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penelitian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tindakan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kelas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(classroom action research)</a:t>
                      </a: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portofolio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</a:t>
                      </a:r>
                      <a:r>
                        <a:rPr lang="en-US" sz="2400" b="0" dirty="0" err="1">
                          <a:solidFill>
                            <a:schemeClr val="tx1"/>
                          </a:solidFill>
                        </a:rPr>
                        <a:t>mengajar</a:t>
                      </a: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 (teaching portfolio)</a:t>
                      </a:r>
                    </a:p>
                    <a:p>
                      <a:pPr marL="360680" indent="-342900">
                        <a:spcBef>
                          <a:spcPts val="100"/>
                        </a:spcBef>
                        <a:spcAft>
                          <a:spcPts val="0"/>
                        </a:spcAft>
                        <a:buFont typeface="Wingdings" panose="05000000000000000000" pitchFamily="2" charset="2"/>
                        <a:buChar char="v"/>
                      </a:pPr>
                      <a:r>
                        <a:rPr lang="en-US" sz="2400" b="0" dirty="0">
                          <a:solidFill>
                            <a:schemeClr val="tx1"/>
                          </a:solidFill>
                        </a:rPr>
                        <a:t>mentoring </a:t>
                      </a:r>
                      <a:r>
                        <a:rPr lang="en-US" sz="2400" b="0" dirty="0"/>
                        <a:t>(mentor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  <p:extLst>
      <p:ext uri="{BB962C8B-B14F-4D97-AF65-F5344CB8AC3E}">
        <p14:creationId xmlns:p14="http://schemas.microsoft.com/office/powerpoint/2010/main" val="331322098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" name="Picture 2" descr="C:\Users\arsil\Desktop\Smartcreative2.jpg">
            <a:extLst>
              <a:ext uri="{FF2B5EF4-FFF2-40B4-BE49-F238E27FC236}">
                <a16:creationId xmlns:a16="http://schemas.microsoft.com/office/drawing/2014/main" id="{169EC8DD-D536-4885-9355-FCC5A266C8F6}"/>
              </a:ext>
            </a:extLst>
          </p:cNvPr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72575" cy="6858000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DAFTAR PUSTAKA</a:t>
            </a:r>
          </a:p>
        </p:txBody>
      </p:sp>
      <p:graphicFrame>
        <p:nvGraphicFramePr>
          <p:cNvPr id="6" name="Content Placeholder 5">
            <a:extLst>
              <a:ext uri="{FF2B5EF4-FFF2-40B4-BE49-F238E27FC236}">
                <a16:creationId xmlns:a16="http://schemas.microsoft.com/office/drawing/2014/main" id="{5D590CB4-4C90-42CC-9425-5CF79B910370}"/>
              </a:ext>
            </a:extLst>
          </p:cNvPr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307923515"/>
              </p:ext>
            </p:extLst>
          </p:nvPr>
        </p:nvGraphicFramePr>
        <p:xfrm>
          <a:off x="381000" y="1524000"/>
          <a:ext cx="8382000" cy="4602162"/>
        </p:xfrm>
        <a:graphic>
          <a:graphicData uri="http://schemas.openxmlformats.org/drawingml/2006/table">
            <a:tbl>
              <a:tblPr firstRow="1" firstCol="1" lastRow="1" lastCol="1" bandRow="1" bandCol="1">
                <a:tableStyleId>{5C22544A-7EE6-4342-B048-85BDC9FD1C3A}</a:tableStyleId>
              </a:tblPr>
              <a:tblGrid>
                <a:gridCol w="8382000">
                  <a:extLst>
                    <a:ext uri="{9D8B030D-6E8A-4147-A177-3AD203B41FA5}">
                      <a16:colId xmlns:a16="http://schemas.microsoft.com/office/drawing/2014/main" val="575542677"/>
                    </a:ext>
                  </a:extLst>
                </a:gridCol>
              </a:tblGrid>
              <a:tr h="4602162">
                <a:tc>
                  <a:txBody>
                    <a:bodyPr/>
                    <a:lstStyle/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Priansa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Donni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Juni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2014.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Kinerja dan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 guru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Bandung: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Alfabeta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pPr lvl="0"/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Zahro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Aminatul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2015.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Membangun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kualitas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pembelajaran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melalui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dimensi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 guru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. Bandung: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Yrama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Widya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</a:p>
                    <a:p>
                      <a:pPr lvl="0"/>
                      <a:endParaRPr lang="en-US" sz="2400" b="0" kern="120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  <a:ea typeface="+mn-ea"/>
                        <a:cs typeface="+mn-cs"/>
                      </a:endParaRPr>
                    </a:p>
                    <a:p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Sobri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, Ahmad Yusuf. 2016. Model-model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Pengembangan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</a:t>
                      </a:r>
                      <a:r>
                        <a:rPr lang="en-US" sz="2400" b="0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Profesionalisme</a:t>
                      </a:r>
                      <a:r>
                        <a:rPr lang="en-US" sz="2400" b="0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Guru. </a:t>
                      </a:r>
                      <a:r>
                        <a:rPr lang="en-US" sz="2400" b="0" i="1" kern="1200" dirty="0" err="1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Konvensi</a:t>
                      </a:r>
                      <a:r>
                        <a:rPr lang="en-US" sz="2400" b="0" i="1" kern="1200" dirty="0">
                          <a:solidFill>
                            <a:schemeClr val="tx1"/>
                          </a:solidFill>
                          <a:effectLst/>
                          <a:latin typeface="Tw Cen MT" panose="020B0602020104020603" pitchFamily="34" charset="0"/>
                          <a:ea typeface="+mn-ea"/>
                          <a:cs typeface="+mn-cs"/>
                        </a:rPr>
                        <a:t> Nasional Pendidikan Indonesia VII</a:t>
                      </a:r>
                      <a:endParaRPr lang="en-US" sz="2400" b="0" dirty="0">
                        <a:solidFill>
                          <a:schemeClr val="tx1"/>
                        </a:solidFill>
                        <a:effectLst/>
                        <a:latin typeface="Tw Cen MT" panose="020B0602020104020603" pitchFamily="34" charset="0"/>
                      </a:endParaRPr>
                    </a:p>
                  </a:txBody>
                  <a:tcPr marL="36154" marR="36154" marT="0" marB="0">
                    <a:solidFill>
                      <a:schemeClr val="bg1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658877589"/>
                  </a:ext>
                </a:extLst>
              </a:tr>
            </a:tbl>
          </a:graphicData>
        </a:graphic>
      </p:graphicFrame>
    </p:spTree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105</TotalTime>
  <Words>195</Words>
  <Application>Microsoft Office PowerPoint</Application>
  <PresentationFormat>On-screen Show (4:3)</PresentationFormat>
  <Paragraphs>36</Paragraphs>
  <Slides>6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11" baseType="lpstr">
      <vt:lpstr>Arial</vt:lpstr>
      <vt:lpstr>Calibri</vt:lpstr>
      <vt:lpstr>Tw Cen MT</vt:lpstr>
      <vt:lpstr>Wingdings</vt:lpstr>
      <vt:lpstr>Office Theme</vt:lpstr>
      <vt:lpstr>PowerPoint Presentation</vt:lpstr>
      <vt:lpstr>CAPAIAN PEMBELAJARAN</vt:lpstr>
      <vt:lpstr>Pentingkah pengembangan profesionalisme guru?</vt:lpstr>
      <vt:lpstr>Menurut Permenneg PAN dan RB Nomor 16 Tahun 2009</vt:lpstr>
      <vt:lpstr>Richard dan Lockhart (2000:37) </vt:lpstr>
      <vt:lpstr>DAFTAR PUSTAKA</vt:lpstr>
    </vt:vector>
  </TitlesOfParts>
  <Company>Kementrian Agama RI Ditjen Bimas Hindu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Presentasi Jurnal Penelitian</dc:title>
  <dc:creator>Made Bayu Andika</dc:creator>
  <cp:lastModifiedBy>abimana</cp:lastModifiedBy>
  <cp:revision>10</cp:revision>
  <dcterms:created xsi:type="dcterms:W3CDTF">2016-05-09T05:51:02Z</dcterms:created>
  <dcterms:modified xsi:type="dcterms:W3CDTF">2019-02-28T15:14:06Z</dcterms:modified>
</cp:coreProperties>
</file>