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16EB-A106-46A2-9476-EEE31281A4D9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F390-9ED8-40B1-A06E-312B646973C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800199"/>
          </a:xfrm>
        </p:spPr>
        <p:txBody>
          <a:bodyPr/>
          <a:lstStyle/>
          <a:p>
            <a:r>
              <a:rPr lang="id-ID" dirty="0" smtClean="0"/>
              <a:t>PERTEMUAN 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217912"/>
          </a:xfrm>
        </p:spPr>
        <p:txBody>
          <a:bodyPr>
            <a:normAutofit/>
          </a:bodyPr>
          <a:lstStyle/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1. </a:t>
            </a:r>
            <a:r>
              <a:rPr lang="nl-NL" sz="4000" dirty="0" smtClean="0">
                <a:solidFill>
                  <a:srgbClr val="FF0000"/>
                </a:solidFill>
              </a:rPr>
              <a:t>Menjelaskan </a:t>
            </a:r>
            <a:r>
              <a:rPr lang="nl-NL" sz="4000" dirty="0">
                <a:solidFill>
                  <a:srgbClr val="FF0000"/>
                </a:solidFill>
              </a:rPr>
              <a:t>konsep dasar PTK.</a:t>
            </a:r>
            <a:endParaRPr lang="id-ID" sz="4000" dirty="0">
              <a:solidFill>
                <a:srgbClr val="FF0000"/>
              </a:solidFill>
            </a:endParaRPr>
          </a:p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2. </a:t>
            </a:r>
            <a:r>
              <a:rPr lang="nl-NL" sz="4000" dirty="0" smtClean="0">
                <a:solidFill>
                  <a:srgbClr val="FF0000"/>
                </a:solidFill>
              </a:rPr>
              <a:t>Menjelaskan </a:t>
            </a:r>
            <a:r>
              <a:rPr lang="nl-NL" sz="4000" dirty="0">
                <a:solidFill>
                  <a:srgbClr val="FF0000"/>
                </a:solidFill>
              </a:rPr>
              <a:t>bidang </a:t>
            </a:r>
            <a:r>
              <a:rPr lang="id-ID" sz="4000" dirty="0">
                <a:solidFill>
                  <a:srgbClr val="FF0000"/>
                </a:solidFill>
              </a:rPr>
              <a:t>PTK</a:t>
            </a:r>
          </a:p>
          <a:p>
            <a:pPr lvl="2" algn="l"/>
            <a:r>
              <a:rPr lang="id-ID" sz="4000" dirty="0" smtClean="0">
                <a:solidFill>
                  <a:srgbClr val="FF0000"/>
                </a:solidFill>
              </a:rPr>
              <a:t>3. Membuat </a:t>
            </a:r>
            <a:r>
              <a:rPr lang="nl-NL" sz="4000" dirty="0">
                <a:solidFill>
                  <a:srgbClr val="FF0000"/>
                </a:solidFill>
              </a:rPr>
              <a:t>topik PTK.</a:t>
            </a:r>
            <a:endParaRPr lang="id-ID" sz="4000" dirty="0">
              <a:solidFill>
                <a:srgbClr val="FF0000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id-ID" sz="4000" dirty="0" smtClean="0"/>
              <a:t>1. </a:t>
            </a:r>
            <a:r>
              <a:rPr lang="id-ID" sz="4000" dirty="0"/>
              <a:t>K</a:t>
            </a:r>
            <a:r>
              <a:rPr lang="nl-NL" sz="4000" dirty="0" smtClean="0"/>
              <a:t>onsep </a:t>
            </a:r>
            <a:r>
              <a:rPr lang="id-ID" sz="4000" dirty="0"/>
              <a:t>D</a:t>
            </a:r>
            <a:r>
              <a:rPr lang="nl-NL" sz="4000" dirty="0" smtClean="0"/>
              <a:t>asar PTK.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	Penelitian </a:t>
            </a:r>
            <a:r>
              <a:rPr lang="id-ID" dirty="0"/>
              <a:t>tindakan (</a:t>
            </a:r>
            <a:r>
              <a:rPr lang="id-ID" i="1" dirty="0"/>
              <a:t>action research) termasuk dalam ruang lingkup penelitian terapan (applied research) yang menggabungkan antara pengetahuan, penelitian dan tindakan. </a:t>
            </a:r>
            <a:endParaRPr lang="id-ID" i="1" dirty="0" smtClean="0"/>
          </a:p>
          <a:p>
            <a:pPr>
              <a:buNone/>
            </a:pPr>
            <a:endParaRPr lang="id-ID" i="1" dirty="0"/>
          </a:p>
          <a:p>
            <a:pPr>
              <a:buNone/>
            </a:pPr>
            <a:r>
              <a:rPr lang="id-ID" i="1" dirty="0" smtClean="0"/>
              <a:t>	Action </a:t>
            </a:r>
            <a:r>
              <a:rPr lang="id-ID" i="1" dirty="0"/>
              <a:t>research mempunyai kesamaan dengan penelitian: participatory research, collaborative inquiry, emancipatory research, action learning, dan contextual action research.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2. B</a:t>
            </a:r>
            <a:r>
              <a:rPr lang="nl-NL" dirty="0" smtClean="0"/>
              <a:t>idang </a:t>
            </a:r>
            <a:r>
              <a:rPr lang="id-ID" dirty="0" smtClean="0"/>
              <a:t>PTK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	Penyelenggaraan </a:t>
            </a:r>
            <a:r>
              <a:rPr lang="id-ID" dirty="0"/>
              <a:t>pendidikan di lembaga pendidikan formal dilaksanakan oleh tenaga pendidik (guru) dan </a:t>
            </a:r>
            <a:r>
              <a:rPr lang="id-ID" dirty="0">
                <a:solidFill>
                  <a:srgbClr val="FF0000"/>
                </a:solidFill>
              </a:rPr>
              <a:t>tenaga kependidikan (kepala sekolah dan pengawas). 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Dalam </a:t>
            </a:r>
            <a:r>
              <a:rPr lang="id-ID" dirty="0"/>
              <a:t>konteks pekerjaan tersebut, guru menerapkan </a:t>
            </a:r>
            <a:r>
              <a:rPr lang="id-ID" i="1" dirty="0"/>
              <a:t>action research </a:t>
            </a:r>
            <a:r>
              <a:rPr lang="id-ID" dirty="0"/>
              <a:t>pada kegiatan belajar mengajar di kelas sedangkan kepala sekolah menerapkan </a:t>
            </a:r>
            <a:r>
              <a:rPr lang="id-ID" i="1" dirty="0"/>
              <a:t>action research </a:t>
            </a:r>
            <a:r>
              <a:rPr lang="id-ID" dirty="0"/>
              <a:t>untuk memperbaiki manajemen sekolah</a:t>
            </a:r>
            <a:r>
              <a:rPr lang="id-ID" i="1" dirty="0"/>
              <a:t>. </a:t>
            </a:r>
            <a:endParaRPr lang="id-ID" i="1" dirty="0" smtClean="0"/>
          </a:p>
          <a:p>
            <a:pPr>
              <a:buNone/>
            </a:pPr>
            <a:r>
              <a:rPr lang="id-ID" i="1" dirty="0"/>
              <a:t>	</a:t>
            </a:r>
            <a:r>
              <a:rPr lang="id-ID" i="1" dirty="0" smtClean="0"/>
              <a:t>Action </a:t>
            </a:r>
            <a:r>
              <a:rPr lang="id-ID" i="1" dirty="0"/>
              <a:t>research </a:t>
            </a:r>
            <a:r>
              <a:rPr lang="id-ID" dirty="0"/>
              <a:t>yang dilakukan oleh guru dinamakan penelitian tindakan kelas </a:t>
            </a:r>
            <a:r>
              <a:rPr lang="id-ID" i="1" dirty="0"/>
              <a:t>(classroom action research) </a:t>
            </a:r>
            <a:r>
              <a:rPr lang="id-ID" dirty="0"/>
              <a:t>sedangkan</a:t>
            </a:r>
            <a:r>
              <a:rPr lang="id-ID" i="1" dirty="0"/>
              <a:t> action research </a:t>
            </a:r>
            <a:r>
              <a:rPr lang="id-ID" dirty="0"/>
              <a:t>yang dilakukan kepala sekolah dinamakan penelitian tindakan sekolah </a:t>
            </a:r>
            <a:r>
              <a:rPr lang="id-ID" i="1" dirty="0"/>
              <a:t>(school action research</a:t>
            </a:r>
            <a:r>
              <a:rPr lang="id-ID" i="1" dirty="0" smtClean="0"/>
              <a:t>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	Menurut </a:t>
            </a:r>
            <a:r>
              <a:rPr lang="id-ID" dirty="0"/>
              <a:t>O'Brien </a:t>
            </a:r>
            <a:r>
              <a:rPr lang="id-ID" dirty="0" smtClean="0"/>
              <a:t>PTK dilakukan </a:t>
            </a:r>
            <a:r>
              <a:rPr lang="id-ID" dirty="0"/>
              <a:t>ketika sekelompok orang (siswa) diidentifikasi permasalahannya, kemudian peneliti (guru) menetapkan suatu tindakan untuk mengatasinya.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Selama </a:t>
            </a:r>
            <a:r>
              <a:rPr lang="id-ID" dirty="0"/>
              <a:t>tindakan berlangsung, peneliti melakukan pengamatan perubahan perilaku siswa dan faktor-faktor yang menyebabkan tindakan yang dilakukan tersebut sukses atau gagal.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Apabila </a:t>
            </a:r>
            <a:r>
              <a:rPr lang="id-ID" dirty="0"/>
              <a:t>peneliti merasa tindakan yang dilakukan hasilnya kurang memuaskan maka akan dicoba kembali tindakan kedua dan seterusnya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3. Tema/T</a:t>
            </a:r>
            <a:r>
              <a:rPr lang="nl-NL" dirty="0" smtClean="0"/>
              <a:t>opik PTK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Tema </a:t>
            </a:r>
            <a:r>
              <a:rPr lang="id-ID" dirty="0"/>
              <a:t>penelitian diangkat dari permasalahan yang dihadapi guru dan siswa dalam kegiatan belajar mengajar </a:t>
            </a:r>
            <a:r>
              <a:rPr lang="id-ID" dirty="0" smtClean="0"/>
              <a:t>sehari-hari</a:t>
            </a:r>
          </a:p>
          <a:p>
            <a:pPr>
              <a:buNone/>
            </a:pPr>
            <a:r>
              <a:rPr lang="id-ID" dirty="0" smtClean="0"/>
              <a:t>	Berdasarkan </a:t>
            </a:r>
            <a:r>
              <a:rPr lang="id-ID" dirty="0"/>
              <a:t>masalah yang ditemukan tersebut, dilakukan diagnosis faktor-faktor yang menjadi penyebabnya dan dirancang alternatif tindakan untuk mengatasi permasalahan.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Sambil </a:t>
            </a:r>
            <a:r>
              <a:rPr lang="id-ID" dirty="0"/>
              <a:t>melaksanakan pekerjaan rutinnya tersebut, peneliti mengamati perilaku subjek yang akan diberi tindakan supaya mendapat data empirik untuk menyusun latar belakang masalah penelitian.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Penelitian tindakan kelas bertujuan untuk memecahkan masalah nyata yang terjadi di kelas/sekolah dan kelas/sekolah tersebut masih menjadi wewenang guru bidang studi/kepala sekolah yang mengadakan penelitian. </a:t>
            </a:r>
          </a:p>
          <a:p>
            <a:r>
              <a:rPr lang="id-ID" dirty="0" smtClean="0"/>
              <a:t>Secara lebih rinci, penelitian tindakan bertujuan untuk: </a:t>
            </a:r>
          </a:p>
          <a:p>
            <a:pPr marL="514350" indent="-514350">
              <a:buAutoNum type="arabicParenBoth"/>
            </a:pPr>
            <a:r>
              <a:rPr lang="id-ID" dirty="0" smtClean="0"/>
              <a:t>meningkatkan mutu isi, proses dan hasil pembelajaran di kelas/manajemen sekolah; </a:t>
            </a:r>
          </a:p>
          <a:p>
            <a:pPr marL="514350" indent="-514350">
              <a:buAutoNum type="arabicParenBoth"/>
            </a:pPr>
            <a:r>
              <a:rPr lang="id-ID" smtClean="0"/>
              <a:t>meningkatkan </a:t>
            </a:r>
            <a:r>
              <a:rPr lang="id-ID" dirty="0" smtClean="0"/>
              <a:t>kemampuan dan sikap profesional guru/kepala sekolah</a:t>
            </a:r>
            <a:r>
              <a:rPr lang="id-ID" smtClean="0"/>
              <a:t>; </a:t>
            </a:r>
          </a:p>
          <a:p>
            <a:pPr marL="514350" indent="-514350">
              <a:buAutoNum type="arabicParenBoth"/>
            </a:pPr>
            <a:r>
              <a:rPr lang="id-ID" smtClean="0"/>
              <a:t>menumbuhkan </a:t>
            </a:r>
            <a:r>
              <a:rPr lang="id-ID" dirty="0" smtClean="0"/>
              <a:t>budaya akademik sehingga tercipta sikap proaktif dalam perbaikan mutu pembelajaran/sekolah.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90000"/>
          </a:bodyPr>
          <a:lstStyle/>
          <a:p>
            <a:pPr algn="l"/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TUGAS</a:t>
            </a:r>
            <a:br>
              <a:rPr lang="id-ID" sz="4000" dirty="0" smtClean="0"/>
            </a:br>
            <a:r>
              <a:rPr lang="id-ID" sz="4000" dirty="0" smtClean="0"/>
              <a:t>1. Berdasarkan masalah yang ditemukan tersebut, dilakukan diagnosis faktor-faktor yang menjadi penyebabnya dan dirancang alternatif tindakan untuk mengatasi permasalahan!</a:t>
            </a:r>
            <a:br>
              <a:rPr lang="id-ID" sz="4000" dirty="0" smtClean="0"/>
            </a:br>
            <a:r>
              <a:rPr lang="id-ID" sz="4000" dirty="0" smtClean="0"/>
              <a:t>2.Buat tema penelitian diangkat dari permasalahan yang dihadapi guru dan siswa dalam kegiatan belajar mengajar sehari-hari!</a:t>
            </a:r>
            <a:br>
              <a:rPr lang="id-ID" sz="4000" dirty="0" smtClean="0"/>
            </a:br>
            <a:r>
              <a:rPr lang="id-ID" sz="4000" smtClean="0"/>
              <a:t>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br>
              <a:rPr lang="id-ID" sz="2800" dirty="0" smtClean="0"/>
            </a:b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1</vt:lpstr>
      <vt:lpstr>1. Konsep Dasar PTK.  </vt:lpstr>
      <vt:lpstr>2. Bidang PTK</vt:lpstr>
      <vt:lpstr>lanjutan</vt:lpstr>
      <vt:lpstr>3. Tema/Topik PTK</vt:lpstr>
      <vt:lpstr>Lanjutan</vt:lpstr>
      <vt:lpstr> TUGAS 1. Berdasarkan masalah yang ditemukan tersebut, dilakukan diagnosis faktor-faktor yang menjadi penyebabnya dan dirancang alternatif tindakan untuk mengatasi permasalahan! 2.Buat tema penelitian diangkat dari permasalahan yang dihadapi guru dan siswa dalam kegiatan belajar mengajar sehari-hari! .  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supriatna</dc:creator>
  <cp:lastModifiedBy>supriatna</cp:lastModifiedBy>
  <cp:revision>5</cp:revision>
  <dcterms:created xsi:type="dcterms:W3CDTF">2015-02-07T13:53:44Z</dcterms:created>
  <dcterms:modified xsi:type="dcterms:W3CDTF">2016-05-05T08:11:57Z</dcterms:modified>
</cp:coreProperties>
</file>