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2" r:id="rId10"/>
    <p:sldId id="261" r:id="rId11"/>
    <p:sldId id="26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ED50C-89A3-4C90-BE07-8776B1ED70B8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CD94-83B1-4B58-9DF6-211F6DFC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4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21CEE1-A99B-4C1C-A80F-978194060E0F}" type="slidenum">
              <a:rPr lang="id-ID" altLang="en-US" smtClean="0">
                <a:latin typeface="Calibri" pitchFamily="34" charset="0"/>
              </a:rPr>
              <a:pPr/>
              <a:t>2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66D63E-8121-48CD-8ED3-DE299A5E0FE9}" type="slidenum">
              <a:rPr lang="id-ID" altLang="en-US" smtClean="0">
                <a:latin typeface="Calibri" pitchFamily="34" charset="0"/>
              </a:rPr>
              <a:pPr/>
              <a:t>3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DCE18E-8DBD-489A-BD95-A611953C9F0E}" type="slidenum">
              <a:rPr lang="id-ID" altLang="en-US" smtClean="0">
                <a:latin typeface="Calibri" pitchFamily="34" charset="0"/>
              </a:rPr>
              <a:pPr/>
              <a:t>4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31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10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76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74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035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5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353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457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481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151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216EB-A106-46A2-9476-EEE31281A4D9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053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30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217912"/>
          </a:xfrm>
        </p:spPr>
        <p:txBody>
          <a:bodyPr>
            <a:normAutofit/>
          </a:bodyPr>
          <a:lstStyle/>
          <a:p>
            <a:pPr lvl="2" algn="l"/>
            <a:r>
              <a:rPr lang="id-ID" sz="4000" dirty="0" smtClean="0">
                <a:solidFill>
                  <a:srgbClr val="FF0000"/>
                </a:solidFill>
              </a:rPr>
              <a:t>1. </a:t>
            </a:r>
            <a:r>
              <a:rPr lang="nl-NL" sz="4000" dirty="0" smtClean="0">
                <a:solidFill>
                  <a:srgbClr val="FF0000"/>
                </a:solidFill>
              </a:rPr>
              <a:t>Menjelaskan </a:t>
            </a:r>
            <a:r>
              <a:rPr lang="nl-NL" sz="4000" dirty="0">
                <a:solidFill>
                  <a:srgbClr val="FF0000"/>
                </a:solidFill>
              </a:rPr>
              <a:t>konsep dasar PTK.</a:t>
            </a:r>
            <a:endParaRPr lang="id-ID" sz="4000" dirty="0">
              <a:solidFill>
                <a:srgbClr val="FF0000"/>
              </a:solidFill>
            </a:endParaRPr>
          </a:p>
          <a:p>
            <a:pPr lvl="2" algn="l"/>
            <a:r>
              <a:rPr lang="id-ID" sz="4000" dirty="0" smtClean="0">
                <a:solidFill>
                  <a:srgbClr val="FF0000"/>
                </a:solidFill>
              </a:rPr>
              <a:t>2. </a:t>
            </a:r>
            <a:r>
              <a:rPr lang="nl-NL" sz="4000" dirty="0" smtClean="0">
                <a:solidFill>
                  <a:srgbClr val="FF0000"/>
                </a:solidFill>
              </a:rPr>
              <a:t>Menjelaskan </a:t>
            </a:r>
            <a:r>
              <a:rPr lang="nl-NL" sz="4000" dirty="0">
                <a:solidFill>
                  <a:srgbClr val="FF0000"/>
                </a:solidFill>
              </a:rPr>
              <a:t>bidang </a:t>
            </a:r>
            <a:r>
              <a:rPr lang="id-ID" sz="4000" dirty="0">
                <a:solidFill>
                  <a:srgbClr val="FF0000"/>
                </a:solidFill>
              </a:rPr>
              <a:t>PTK</a:t>
            </a:r>
          </a:p>
          <a:p>
            <a:pPr lvl="2" algn="l"/>
            <a:r>
              <a:rPr lang="id-ID" sz="4000" dirty="0" smtClean="0">
                <a:solidFill>
                  <a:srgbClr val="FF0000"/>
                </a:solidFill>
              </a:rPr>
              <a:t>3. Membuat </a:t>
            </a:r>
            <a:r>
              <a:rPr lang="nl-NL" sz="4000" dirty="0">
                <a:solidFill>
                  <a:srgbClr val="FF0000"/>
                </a:solidFill>
              </a:rPr>
              <a:t>topik PTK.</a:t>
            </a:r>
            <a:endParaRPr lang="id-ID" sz="4000" dirty="0">
              <a:solidFill>
                <a:srgbClr val="FF0000"/>
              </a:solidFill>
            </a:endParaRPr>
          </a:p>
          <a:p>
            <a:pPr algn="l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/>
          <a:lstStyle/>
          <a:p>
            <a:r>
              <a:rPr lang="id-ID" dirty="0" smtClean="0"/>
              <a:t>PERTEMUAN 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256584"/>
          </a:xfrm>
        </p:spPr>
        <p:txBody>
          <a:bodyPr>
            <a:normAutofit fontScale="90000"/>
          </a:bodyPr>
          <a:lstStyle/>
          <a:p>
            <a:pPr algn="l"/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TUGAS</a:t>
            </a:r>
            <a:br>
              <a:rPr lang="id-ID" sz="4000" dirty="0" smtClean="0"/>
            </a:br>
            <a:r>
              <a:rPr lang="id-ID" sz="4000" dirty="0" smtClean="0"/>
              <a:t>1. Berdasarkan masalah yang ditemukan tersebut, dilakukan diagnosis faktor-faktor yang menjadi penyebabnya dan dirancang alternatif tindakan untuk mengatasi permasalahan!</a:t>
            </a:r>
            <a:br>
              <a:rPr lang="id-ID" sz="4000" dirty="0" smtClean="0"/>
            </a:br>
            <a:r>
              <a:rPr lang="id-ID" sz="4000" dirty="0" smtClean="0"/>
              <a:t>2.Buat tema penelitian diangkat dari permasalahan yang dihadapi guru dan siswa dalam kegiatan belajar mengajar sehari-hari!</a:t>
            </a:r>
            <a:br>
              <a:rPr lang="id-ID" sz="4000" dirty="0" smtClean="0"/>
            </a:br>
            <a:r>
              <a:rPr lang="id-ID" sz="4000" smtClean="0"/>
              <a:t>.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</a:t>
            </a:r>
            <a:br>
              <a:rPr lang="id-ID" sz="2800" dirty="0" smtClean="0"/>
            </a:b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</a:t>
            </a:r>
            <a:endParaRPr lang="id-ID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71613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Trianto,2011.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sv-SE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Penelitian Tindakan Kelas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.Jakarta:Prestasi </a:t>
            </a:r>
            <a:r>
              <a: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Pustaka Publisher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Sanjaya,Wina. 2009. </a:t>
            </a:r>
            <a:r>
              <a:rPr kumimoji="0" lang="sv-SE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Penelitian Tindakan kelas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. Jakarta : Kencana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Arikunto, Suharsimi.dkk. 2008. </a:t>
            </a:r>
            <a:r>
              <a:rPr kumimoji="0" lang="sv-SE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Penelitian Tindakan Kelas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.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Jakarta : Bumi Aksara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B. Uno, dkk. 2011.  Menjadi Peneliti PTK yang Profesional. </a:t>
            </a:r>
            <a:r>
              <a:rPr kumimoji="0" lang="sv-SE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Jakarta : Bumi Aksara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Noffke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S. E., Stevenson R. B., (1995).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Educational Action Research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Newyork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and London: Teachers College. Columbia University.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Hubbard R. S., Power. B. M., (1993).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The Art of Classroom Inquiry: A Handbook For Teacher-Researchers.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Porstmouth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, New Hampshire:  Heinemann.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1" name="Content Placeholder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7388" y="2185988"/>
            <a:ext cx="5229225" cy="3354387"/>
          </a:xfrm>
        </p:spPr>
      </p:pic>
    </p:spTree>
    <p:extLst>
      <p:ext uri="{BB962C8B-B14F-4D97-AF65-F5344CB8AC3E}">
        <p14:creationId xmlns:p14="http://schemas.microsoft.com/office/powerpoint/2010/main" val="2286685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r="1299"/>
          <a:stretch>
            <a:fillRect/>
          </a:stretch>
        </p:blipFill>
        <p:spPr bwMode="auto">
          <a:xfrm>
            <a:off x="420688" y="1600200"/>
            <a:ext cx="80375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8" r="546"/>
          <a:stretch>
            <a:fillRect/>
          </a:stretch>
        </p:blipFill>
        <p:spPr bwMode="auto">
          <a:xfrm>
            <a:off x="452438" y="3429000"/>
            <a:ext cx="8234362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VISI FKIP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42925" y="2895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MISI FKIP</a:t>
            </a:r>
          </a:p>
        </p:txBody>
      </p:sp>
    </p:spTree>
    <p:extLst>
      <p:ext uri="{BB962C8B-B14F-4D97-AF65-F5344CB8AC3E}">
        <p14:creationId xmlns:p14="http://schemas.microsoft.com/office/powerpoint/2010/main" val="36660651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" t="8929" r="291" b="10715"/>
          <a:stretch>
            <a:fillRect/>
          </a:stretch>
        </p:blipFill>
        <p:spPr bwMode="auto">
          <a:xfrm>
            <a:off x="223838" y="1714500"/>
            <a:ext cx="8696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TUJUAN FKIP</a:t>
            </a:r>
          </a:p>
        </p:txBody>
      </p:sp>
    </p:spTree>
    <p:extLst>
      <p:ext uri="{BB962C8B-B14F-4D97-AF65-F5344CB8AC3E}">
        <p14:creationId xmlns:p14="http://schemas.microsoft.com/office/powerpoint/2010/main" val="2682093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id-ID" sz="4000" dirty="0" smtClean="0"/>
              <a:t>1. </a:t>
            </a:r>
            <a:r>
              <a:rPr lang="id-ID" sz="4000" dirty="0"/>
              <a:t>K</a:t>
            </a:r>
            <a:r>
              <a:rPr lang="nl-NL" sz="4000" dirty="0" smtClean="0"/>
              <a:t>onsep </a:t>
            </a:r>
            <a:r>
              <a:rPr lang="id-ID" sz="4000" dirty="0"/>
              <a:t>D</a:t>
            </a:r>
            <a:r>
              <a:rPr lang="nl-NL" sz="4000" dirty="0" smtClean="0"/>
              <a:t>asar PTK.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	Penelitian </a:t>
            </a:r>
            <a:r>
              <a:rPr lang="id-ID" dirty="0"/>
              <a:t>tindakan (</a:t>
            </a:r>
            <a:r>
              <a:rPr lang="id-ID" i="1" dirty="0"/>
              <a:t>action research) termasuk dalam ruang lingkup penelitian terapan (applied research) yang menggabungkan antara pengetahuan, penelitian dan tindakan. </a:t>
            </a:r>
            <a:endParaRPr lang="id-ID" i="1" dirty="0" smtClean="0"/>
          </a:p>
          <a:p>
            <a:pPr>
              <a:buNone/>
            </a:pPr>
            <a:endParaRPr lang="id-ID" i="1" dirty="0"/>
          </a:p>
          <a:p>
            <a:pPr>
              <a:buNone/>
            </a:pPr>
            <a:r>
              <a:rPr lang="id-ID" i="1" dirty="0" smtClean="0"/>
              <a:t>	Action </a:t>
            </a:r>
            <a:r>
              <a:rPr lang="id-ID" i="1" dirty="0"/>
              <a:t>research mempunyai kesamaan dengan penelitian: participatory research, collaborative inquiry, emancipatory research, action learning, dan contextual action research.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2. B</a:t>
            </a:r>
            <a:r>
              <a:rPr lang="nl-NL" dirty="0" smtClean="0"/>
              <a:t>idang </a:t>
            </a:r>
            <a:r>
              <a:rPr lang="id-ID" dirty="0" smtClean="0"/>
              <a:t>PTK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 	Penyelenggaraan </a:t>
            </a:r>
            <a:r>
              <a:rPr lang="id-ID" dirty="0"/>
              <a:t>pendidikan di lembaga pendidikan formal dilaksanakan oleh tenaga pendidik (guru) dan </a:t>
            </a:r>
            <a:r>
              <a:rPr lang="id-ID" dirty="0">
                <a:solidFill>
                  <a:srgbClr val="FF0000"/>
                </a:solidFill>
              </a:rPr>
              <a:t>tenaga kependidikan (kepala sekolah dan pengawas). 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Dalam </a:t>
            </a:r>
            <a:r>
              <a:rPr lang="id-ID" dirty="0"/>
              <a:t>konteks pekerjaan tersebut, guru menerapkan </a:t>
            </a:r>
            <a:r>
              <a:rPr lang="id-ID" i="1" dirty="0"/>
              <a:t>action research </a:t>
            </a:r>
            <a:r>
              <a:rPr lang="id-ID" dirty="0"/>
              <a:t>pada kegiatan belajar mengajar di kelas sedangkan kepala sekolah menerapkan </a:t>
            </a:r>
            <a:r>
              <a:rPr lang="id-ID" i="1" dirty="0"/>
              <a:t>action research </a:t>
            </a:r>
            <a:r>
              <a:rPr lang="id-ID" dirty="0"/>
              <a:t>untuk memperbaiki manajemen sekolah</a:t>
            </a:r>
            <a:r>
              <a:rPr lang="id-ID" i="1" dirty="0"/>
              <a:t>. </a:t>
            </a:r>
            <a:endParaRPr lang="id-ID" i="1" dirty="0" smtClean="0"/>
          </a:p>
          <a:p>
            <a:pPr>
              <a:buNone/>
            </a:pPr>
            <a:r>
              <a:rPr lang="id-ID" i="1" dirty="0"/>
              <a:t>	</a:t>
            </a:r>
            <a:r>
              <a:rPr lang="id-ID" i="1" dirty="0" smtClean="0"/>
              <a:t>Action </a:t>
            </a:r>
            <a:r>
              <a:rPr lang="id-ID" i="1" dirty="0"/>
              <a:t>research </a:t>
            </a:r>
            <a:r>
              <a:rPr lang="id-ID" dirty="0"/>
              <a:t>yang dilakukan oleh guru dinamakan penelitian tindakan kelas </a:t>
            </a:r>
            <a:r>
              <a:rPr lang="id-ID" i="1" dirty="0"/>
              <a:t>(classroom action research) </a:t>
            </a:r>
            <a:r>
              <a:rPr lang="id-ID" dirty="0"/>
              <a:t>sedangkan</a:t>
            </a:r>
            <a:r>
              <a:rPr lang="id-ID" i="1" dirty="0"/>
              <a:t> action research </a:t>
            </a:r>
            <a:r>
              <a:rPr lang="id-ID" dirty="0"/>
              <a:t>yang dilakukan kepala sekolah dinamakan penelitian tindakan sekolah </a:t>
            </a:r>
            <a:r>
              <a:rPr lang="id-ID" i="1" dirty="0"/>
              <a:t>(school action research</a:t>
            </a:r>
            <a:r>
              <a:rPr lang="id-ID" i="1" dirty="0" smtClean="0"/>
              <a:t>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	Menurut </a:t>
            </a:r>
            <a:r>
              <a:rPr lang="id-ID" dirty="0"/>
              <a:t>O'Brien </a:t>
            </a:r>
            <a:r>
              <a:rPr lang="id-ID" dirty="0" smtClean="0"/>
              <a:t>PTK dilakukan </a:t>
            </a:r>
            <a:r>
              <a:rPr lang="id-ID" dirty="0"/>
              <a:t>ketika sekelompok orang (siswa) diidentifikasi permasalahannya, kemudian peneliti (guru) menetapkan suatu tindakan untuk mengatasinya.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Selama </a:t>
            </a:r>
            <a:r>
              <a:rPr lang="id-ID" dirty="0"/>
              <a:t>tindakan berlangsung, peneliti melakukan pengamatan perubahan perilaku siswa dan faktor-faktor yang menyebabkan tindakan yang dilakukan tersebut sukses atau gagal.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Apabila </a:t>
            </a:r>
            <a:r>
              <a:rPr lang="id-ID" dirty="0"/>
              <a:t>peneliti merasa tindakan yang dilakukan hasilnya kurang memuaskan maka akan dicoba kembali tindakan kedua dan seterusnya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3. Tema/T</a:t>
            </a:r>
            <a:r>
              <a:rPr lang="nl-NL" dirty="0" smtClean="0"/>
              <a:t>opik PTK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Tema </a:t>
            </a:r>
            <a:r>
              <a:rPr lang="id-ID" dirty="0"/>
              <a:t>penelitian diangkat dari permasalahan yang dihadapi guru dan siswa dalam kegiatan belajar mengajar </a:t>
            </a:r>
            <a:r>
              <a:rPr lang="id-ID" dirty="0" smtClean="0"/>
              <a:t>sehari-hari</a:t>
            </a:r>
          </a:p>
          <a:p>
            <a:pPr>
              <a:buNone/>
            </a:pPr>
            <a:r>
              <a:rPr lang="id-ID" dirty="0" smtClean="0"/>
              <a:t>	Berdasarkan </a:t>
            </a:r>
            <a:r>
              <a:rPr lang="id-ID" dirty="0"/>
              <a:t>masalah yang ditemukan tersebut, dilakukan diagnosis faktor-faktor yang menjadi penyebabnya dan dirancang alternatif tindakan untuk mengatasi permasalahan.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Sambil </a:t>
            </a:r>
            <a:r>
              <a:rPr lang="id-ID" dirty="0"/>
              <a:t>melaksanakan pekerjaan rutinnya tersebut, peneliti mengamati perilaku subjek yang akan diberi tindakan supaya mendapat data empirik untuk menyusun latar belakang masalah penelitian.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Penelitian tindakan kelas bertujuan untuk memecahkan masalah nyata yang terjadi di kelas/sekolah dan kelas/sekolah tersebut masih menjadi wewenang guru bidang studi/kepala sekolah yang mengadakan penelitian. </a:t>
            </a:r>
          </a:p>
          <a:p>
            <a:r>
              <a:rPr lang="id-ID" dirty="0" smtClean="0"/>
              <a:t>Secara lebih rinci, penelitian tindakan bertujuan untuk: </a:t>
            </a:r>
          </a:p>
          <a:p>
            <a:pPr marL="514350" indent="-514350">
              <a:buAutoNum type="arabicParenBoth"/>
            </a:pPr>
            <a:r>
              <a:rPr lang="id-ID" dirty="0" smtClean="0"/>
              <a:t>meningkatkan mutu isi, proses dan hasil pembelajaran di kelas/manajemen sekolah; </a:t>
            </a:r>
          </a:p>
          <a:p>
            <a:pPr marL="514350" indent="-514350">
              <a:buAutoNum type="arabicParenBoth"/>
            </a:pPr>
            <a:r>
              <a:rPr lang="id-ID" smtClean="0"/>
              <a:t>meningkatkan </a:t>
            </a:r>
            <a:r>
              <a:rPr lang="id-ID" dirty="0" smtClean="0"/>
              <a:t>kemampuan dan sikap profesional guru/kepala sekolah</a:t>
            </a:r>
            <a:r>
              <a:rPr lang="id-ID" smtClean="0"/>
              <a:t>; </a:t>
            </a:r>
          </a:p>
          <a:p>
            <a:pPr marL="514350" indent="-514350">
              <a:buAutoNum type="arabicParenBoth"/>
            </a:pPr>
            <a:r>
              <a:rPr lang="id-ID" smtClean="0"/>
              <a:t>menumbuhkan </a:t>
            </a:r>
            <a:r>
              <a:rPr lang="id-ID" dirty="0" smtClean="0"/>
              <a:t>budaya akademik sehingga tercipta sikap proaktif dalam perbaikan mutu pembelajaran/sekolah.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PGSD</Template>
  <TotalTime>169</TotalTime>
  <Words>233</Words>
  <Application>Microsoft Office PowerPoint</Application>
  <PresentationFormat>On-screen Show (4:3)</PresentationFormat>
  <Paragraphs>41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 PPT UEU New Version (add link)1</vt:lpstr>
      <vt:lpstr>PERTEMUAN 1</vt:lpstr>
      <vt:lpstr>PowerPoint Presentation</vt:lpstr>
      <vt:lpstr>PowerPoint Presentation</vt:lpstr>
      <vt:lpstr>PowerPoint Presentation</vt:lpstr>
      <vt:lpstr>1. Konsep Dasar PTK.  </vt:lpstr>
      <vt:lpstr>2. Bidang PTK</vt:lpstr>
      <vt:lpstr>lanjutan</vt:lpstr>
      <vt:lpstr>3. Tema/Topik PTK</vt:lpstr>
      <vt:lpstr>Lanjutan</vt:lpstr>
      <vt:lpstr> TUGAS 1. Berdasarkan masalah yang ditemukan tersebut, dilakukan diagnosis faktor-faktor yang menjadi penyebabnya dan dirancang alternatif tindakan untuk mengatasi permasalahan! 2.Buat tema penelitian diangkat dari permasalahan yang dihadapi guru dan siswa dalam kegiatan belajar mengajar sehari-hari! .   </vt:lpstr>
      <vt:lpstr>SUMBER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supriatna</dc:creator>
  <cp:lastModifiedBy>BPISTI2008</cp:lastModifiedBy>
  <cp:revision>7</cp:revision>
  <dcterms:created xsi:type="dcterms:W3CDTF">2015-02-07T13:53:44Z</dcterms:created>
  <dcterms:modified xsi:type="dcterms:W3CDTF">2019-05-15T07:50:34Z</dcterms:modified>
</cp:coreProperties>
</file>