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DCD4-32AB-4DEB-8B39-4E176AEAE5F9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22762-41A2-438C-A287-99F353CB147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id-ID" dirty="0" smtClean="0"/>
              <a:t>PERTEMUAN 12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3073896"/>
          </a:xfrm>
        </p:spPr>
        <p:txBody>
          <a:bodyPr/>
          <a:lstStyle/>
          <a:p>
            <a:r>
              <a:rPr lang="nl-NL" sz="4800" dirty="0">
                <a:solidFill>
                  <a:schemeClr val="tx1"/>
                </a:solidFill>
              </a:rPr>
              <a:t>M</a:t>
            </a:r>
            <a:r>
              <a:rPr lang="id-ID" sz="4800" dirty="0">
                <a:solidFill>
                  <a:schemeClr val="tx1"/>
                </a:solidFill>
              </a:rPr>
              <a:t>enyusun proposal </a:t>
            </a:r>
            <a:r>
              <a:rPr lang="id-ID" sz="4800" dirty="0" smtClean="0">
                <a:solidFill>
                  <a:schemeClr val="tx1"/>
                </a:solidFill>
              </a:rPr>
              <a:t>PTK</a:t>
            </a:r>
          </a:p>
          <a:p>
            <a:r>
              <a:rPr lang="id-ID" sz="4800" dirty="0" smtClean="0">
                <a:solidFill>
                  <a:schemeClr val="tx1"/>
                </a:solidFill>
              </a:rPr>
              <a:t>(BAB II)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F4DB9-4C11-402E-B5B8-18200961AA1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Kajian Teoretik, Kerangka Berpikir, dan Hipotesis Tindakan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Hakikat …. (Masalah yang Diteliti )</a:t>
            </a:r>
          </a:p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Hakikat … (Tindakan yang Dipilih)</a:t>
            </a:r>
          </a:p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Bahasan Hasil Penelitian yang Relevan</a:t>
            </a:r>
          </a:p>
          <a:p>
            <a:pPr marL="533400" indent="-533400">
              <a:spcAft>
                <a:spcPct val="20000"/>
              </a:spcAft>
              <a:buFont typeface="Wingdings" pitchFamily="2" charset="2"/>
              <a:buAutoNum type="alphaUcPeriod"/>
            </a:pPr>
            <a:r>
              <a:rPr lang="en-US" smtClean="0"/>
              <a:t>Kerangka Berpikir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en-US" smtClean="0"/>
              <a:t>Hipotesis Tindakan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1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9E21-92EE-47F7-B4FF-339EBCC182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397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smtClean="0"/>
              <a:t>Hakikat …. (Masalah yang Diteliti)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 smtClean="0">
                <a:latin typeface="Garamond" pitchFamily="18" charset="0"/>
              </a:rPr>
              <a:t>Dipaparkan secara komprehensif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800" smtClean="0">
                <a:latin typeface="Garamond" pitchFamily="18" charset="0"/>
              </a:rPr>
              <a:t>Diungkapkan dengan bahasa peneliti yang didukung oleh berbagai pendapat (</a:t>
            </a:r>
            <a:r>
              <a:rPr lang="en-GB" sz="2800" b="1" smtClean="0">
                <a:latin typeface="Garamond" pitchFamily="18" charset="0"/>
              </a:rPr>
              <a:t>bukan kumpulan pendapat, sebagaimana merangkum</a:t>
            </a:r>
            <a:r>
              <a:rPr lang="en-GB" sz="2800" smtClean="0">
                <a:latin typeface="Garamond" pitchFamily="18" charset="0"/>
              </a:rPr>
              <a:t>) namun harus merupakan uraian yang diungkapkan secara kronologis (ibarat air mengalir)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800" smtClean="0">
                <a:latin typeface="Garamond" pitchFamily="18" charset="0"/>
              </a:rPr>
              <a:t>Peneliti harus mampu memaparkan kesamaan atau perbedaan dari berbagai pendapat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GB" sz="2800" smtClean="0">
                <a:latin typeface="Garamond" pitchFamily="18" charset="0"/>
              </a:rPr>
              <a:t>Peneliti harus mampu mengumpulkan berbagai konsep sehingga memperkaya pemahaman peneliti agar dapat mendeskripsikan konsep yang dibahas.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2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5AE26-799F-484A-8DE1-E3814B4DFB9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ctr"/>
            <a:r>
              <a:rPr lang="en-US" sz="4000" smtClean="0"/>
              <a:t>Hakikat …. (Masalah yang Diteliti)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GB" smtClean="0"/>
              <a:t>Analisis peneliti dari berbagai pendapat yang dipaparkan (sebagai definisi konseptual)</a:t>
            </a:r>
          </a:p>
          <a:p>
            <a:pPr lvl="1">
              <a:spcAft>
                <a:spcPct val="20000"/>
              </a:spcAft>
            </a:pPr>
            <a:r>
              <a:rPr lang="en-GB" smtClean="0"/>
              <a:t>Peneliti harus mengungkapkan deskripsi  tentang konsep yang dibahas dari berbagai pendapat yang dipaparkan</a:t>
            </a:r>
          </a:p>
          <a:p>
            <a:pPr lvl="1"/>
            <a:r>
              <a:rPr lang="en-GB" smtClean="0"/>
              <a:t>Cara pengungkapan deskripsi konsep, menggunakan kata “dideskripsikan” atau “dikemukakan” bukan dengan kata “disimpulkan”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230AF-07C5-451A-BF2F-26BA5B44632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Hakikat … (Tindakan yang Dipilih)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Merupakan teori yang relevan dengan rancangan alternatif atau disain alternatif intervensi tindakan yang dipilih</a:t>
            </a:r>
          </a:p>
          <a:p>
            <a:r>
              <a:rPr lang="en-US" smtClean="0"/>
              <a:t>Memperkuat tindakan yang dipilih dalam pemecahan masalah penelitian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F5987-6272-48E8-BB58-052390A23BF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Hasil Penelitin yang Relevan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smtClean="0">
                <a:latin typeface="Tahoma" pitchFamily="34" charset="0"/>
              </a:rPr>
              <a:t>Merupakan hasil penelitian terkait dengan variabel yang diteliti (Variabel terikat atau tindakan)</a:t>
            </a:r>
          </a:p>
          <a:p>
            <a:pPr>
              <a:spcAft>
                <a:spcPct val="30000"/>
              </a:spcAft>
            </a:pPr>
            <a:r>
              <a:rPr lang="en-US" smtClean="0">
                <a:latin typeface="Tahoma" pitchFamily="34" charset="0"/>
              </a:rPr>
              <a:t>Dipaparkan secara kronologis (berupa uraian tentang temuan penelitian) </a:t>
            </a:r>
            <a:r>
              <a:rPr lang="en-US" smtClean="0">
                <a:latin typeface="Comic Sans MS" pitchFamily="66" charset="0"/>
              </a:rPr>
              <a:t>sehingga dapat dijadikan sebagai bahan untuk memperkuat tindakan penelitian yang dipilih </a:t>
            </a:r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D1C38-A7D0-4BDF-8581-5C913AEA2C1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Hasil Penelitin yang Relevan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495800"/>
          </a:xfrm>
        </p:spPr>
        <p:txBody>
          <a:bodyPr/>
          <a:lstStyle/>
          <a:p>
            <a:r>
              <a:rPr lang="en-US" smtClean="0">
                <a:latin typeface="Tahoma" pitchFamily="34" charset="0"/>
              </a:rPr>
              <a:t>Diambil dari berbagai hasil penelitian (skripsi, tesis, disertasi, hasil penelitian dosen lainnya, jurnal hasil penelitian, internet, dsb)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8EDFA-7CEE-414E-AB08-BC15129D6FD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smtClean="0"/>
              <a:t>Kerangka Berpikir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r>
              <a:rPr lang="en-US" sz="2800" smtClean="0">
                <a:latin typeface="Comic Sans MS" pitchFamily="66" charset="0"/>
              </a:rPr>
              <a:t>Berupa uraian yang kronologis yang   menggambarkan adanya pengaruh variabel tindakan (</a:t>
            </a:r>
            <a:r>
              <a:rPr lang="en-US" sz="2800" i="1" smtClean="0">
                <a:latin typeface="Comic Sans MS" pitchFamily="66" charset="0"/>
              </a:rPr>
              <a:t>treatment</a:t>
            </a:r>
            <a:r>
              <a:rPr lang="en-US" sz="2800" smtClean="0">
                <a:latin typeface="Comic Sans MS" pitchFamily="66" charset="0"/>
              </a:rPr>
              <a:t>) terhadap variabel terikat</a:t>
            </a:r>
          </a:p>
          <a:p>
            <a:r>
              <a:rPr lang="en-US" sz="2800" smtClean="0">
                <a:latin typeface="Comic Sans MS" pitchFamily="66" charset="0"/>
              </a:rPr>
              <a:t>Cara Pemaparan:</a:t>
            </a:r>
          </a:p>
          <a:p>
            <a:pPr lvl="1"/>
            <a:r>
              <a:rPr lang="en-US" smtClean="0">
                <a:latin typeface="Comic Sans MS" pitchFamily="66" charset="0"/>
              </a:rPr>
              <a:t>Uraian dimulai dari variabel terikat mengarah pada  variabel tindakan </a:t>
            </a:r>
          </a:p>
          <a:p>
            <a:pPr lvl="1"/>
            <a:r>
              <a:rPr lang="en-US" smtClean="0">
                <a:latin typeface="Comic Sans MS" pitchFamily="66" charset="0"/>
              </a:rPr>
              <a:t>Uraian dimulai dari variabel tindakan mengarah pada variabel terikat </a:t>
            </a:r>
            <a:endParaRPr lang="en-US" smtClean="0"/>
          </a:p>
          <a:p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12</vt:lpstr>
      <vt:lpstr>Kajian Teoretik, Kerangka Berpikir, dan Hipotesis Tindakan</vt:lpstr>
      <vt:lpstr>Hakikat …. (Masalah yang Diteliti)</vt:lpstr>
      <vt:lpstr>Hakikat …. (Masalah yang Diteliti)</vt:lpstr>
      <vt:lpstr>Hakikat … (Tindakan yang Dipilih)</vt:lpstr>
      <vt:lpstr>Hasil Penelitin yang Relevan</vt:lpstr>
      <vt:lpstr>Hasil Penelitin yang Relevan</vt:lpstr>
      <vt:lpstr>Kerangka Berpikir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supriatna</dc:creator>
  <cp:lastModifiedBy>supriatna</cp:lastModifiedBy>
  <cp:revision>1</cp:revision>
  <dcterms:created xsi:type="dcterms:W3CDTF">2016-05-05T09:46:52Z</dcterms:created>
  <dcterms:modified xsi:type="dcterms:W3CDTF">2016-05-05T09:48:12Z</dcterms:modified>
</cp:coreProperties>
</file>