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D5BD3-9B36-44D1-AF69-ED33BFC40058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3687A-B2AC-493E-83F4-BEBBD515995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951A27-05CF-4850-8E63-7222B44AE8A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954CAF-DBFD-4288-BBA9-83220BCBE15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0CFC-165B-4447-BAD1-3300D9524868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3311-5D9D-4BF1-BF5D-915B4BFC96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0CFC-165B-4447-BAD1-3300D9524868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3311-5D9D-4BF1-BF5D-915B4BFC96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0CFC-165B-4447-BAD1-3300D9524868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3311-5D9D-4BF1-BF5D-915B4BFC96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0CFC-165B-4447-BAD1-3300D9524868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3311-5D9D-4BF1-BF5D-915B4BFC96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0CFC-165B-4447-BAD1-3300D9524868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3311-5D9D-4BF1-BF5D-915B4BFC96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0CFC-165B-4447-BAD1-3300D9524868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3311-5D9D-4BF1-BF5D-915B4BFC96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0CFC-165B-4447-BAD1-3300D9524868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3311-5D9D-4BF1-BF5D-915B4BFC96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0CFC-165B-4447-BAD1-3300D9524868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3311-5D9D-4BF1-BF5D-915B4BFC96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0CFC-165B-4447-BAD1-3300D9524868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3311-5D9D-4BF1-BF5D-915B4BFC96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0CFC-165B-4447-BAD1-3300D9524868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3311-5D9D-4BF1-BF5D-915B4BFC96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0CFC-165B-4447-BAD1-3300D9524868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3311-5D9D-4BF1-BF5D-915B4BFC96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A0CFC-165B-4447-BAD1-3300D9524868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33311-5D9D-4BF1-BF5D-915B4BFC963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1470025"/>
          </a:xfrm>
        </p:spPr>
        <p:txBody>
          <a:bodyPr/>
          <a:lstStyle/>
          <a:p>
            <a:r>
              <a:rPr lang="id-ID" dirty="0" smtClean="0"/>
              <a:t>PERTEMUAN 13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073896"/>
          </a:xfrm>
        </p:spPr>
        <p:txBody>
          <a:bodyPr/>
          <a:lstStyle/>
          <a:p>
            <a:r>
              <a:rPr lang="nl-NL" sz="4800" dirty="0">
                <a:solidFill>
                  <a:schemeClr val="tx1"/>
                </a:solidFill>
              </a:rPr>
              <a:t>M</a:t>
            </a:r>
            <a:r>
              <a:rPr lang="id-ID" sz="4800" dirty="0">
                <a:solidFill>
                  <a:schemeClr val="tx1"/>
                </a:solidFill>
              </a:rPr>
              <a:t>enyusun proposal </a:t>
            </a:r>
            <a:r>
              <a:rPr lang="id-ID" sz="4800" dirty="0" smtClean="0">
                <a:solidFill>
                  <a:schemeClr val="tx1"/>
                </a:solidFill>
              </a:rPr>
              <a:t>PTK</a:t>
            </a:r>
          </a:p>
          <a:p>
            <a:r>
              <a:rPr lang="id-ID" sz="4800" dirty="0" smtClean="0">
                <a:solidFill>
                  <a:schemeClr val="tx1"/>
                </a:solidFill>
              </a:rPr>
              <a:t>(BAB III)</a:t>
            </a:r>
            <a:endParaRPr lang="id-ID" dirty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5DE6C-8B38-4582-91C5-29665393893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462088"/>
          </a:xfrm>
        </p:spPr>
        <p:txBody>
          <a:bodyPr/>
          <a:lstStyle/>
          <a:p>
            <a:pPr algn="ctr"/>
            <a:r>
              <a:rPr lang="en-US" sz="4000" smtClean="0"/>
              <a:t>Perencanaan Tindakan</a:t>
            </a:r>
            <a:br>
              <a:rPr lang="en-US" sz="4000" smtClean="0"/>
            </a:br>
            <a:r>
              <a:rPr lang="en-US" sz="4000" smtClean="0"/>
              <a:t>         (</a:t>
            </a:r>
            <a:r>
              <a:rPr lang="en-US" sz="4000" i="1" smtClean="0"/>
              <a:t>Planning</a:t>
            </a:r>
            <a:r>
              <a:rPr lang="en-US" sz="4000" smtClean="0"/>
              <a:t>)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Tahoma" pitchFamily="34" charset="0"/>
              </a:rPr>
              <a:t>Umum</a:t>
            </a:r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mtClean="0">
                <a:latin typeface="Tahoma" pitchFamily="34" charset="0"/>
              </a:rPr>
              <a:t>Terkait secara keseluruhan siklus</a:t>
            </a:r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mtClean="0">
                <a:latin typeface="Tahoma" pitchFamily="34" charset="0"/>
              </a:rPr>
              <a:t>Disusun berdasarkan perumusan masalah penelitian </a:t>
            </a:r>
          </a:p>
          <a:p>
            <a:pPr lvl="1">
              <a:lnSpc>
                <a:spcPct val="90000"/>
              </a:lnSpc>
              <a:spcAft>
                <a:spcPct val="50000"/>
              </a:spcAft>
              <a:buFontTx/>
              <a:buBlip>
                <a:blip r:embed="rId3"/>
              </a:buBlip>
            </a:pPr>
            <a:r>
              <a:rPr lang="en-US" smtClean="0">
                <a:latin typeface="Tahoma" pitchFamily="34" charset="0"/>
              </a:rPr>
              <a:t>Disusun berdasarkan hasil diskusi antara peneliti dan kolaborator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Tahoma" pitchFamily="34" charset="0"/>
              </a:rPr>
              <a:t>Khusus</a:t>
            </a:r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mtClean="0">
                <a:latin typeface="Tahoma" pitchFamily="34" charset="0"/>
              </a:rPr>
              <a:t>Dirumuskan sesuai dengan siklus yang direncanakan</a:t>
            </a:r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mtClean="0">
                <a:latin typeface="Tahoma" pitchFamily="34" charset="0"/>
              </a:rPr>
              <a:t>Memuat secara komprehensif perencanaan masing-masing siklus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5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8" grpId="0"/>
      <p:bldP spid="2549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935AE-542D-458D-BE32-2D5BFA0BF59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Pelaksanaan Tindakan (</a:t>
            </a:r>
            <a:r>
              <a:rPr lang="en-US" sz="4000" i="1" smtClean="0"/>
              <a:t>Acting</a:t>
            </a:r>
            <a:r>
              <a:rPr lang="en-US" sz="4000" smtClean="0"/>
              <a:t>)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Membahas jumlah pertemuan pada masing-masing siklus</a:t>
            </a:r>
          </a:p>
          <a:p>
            <a:pPr>
              <a:lnSpc>
                <a:spcPct val="90000"/>
              </a:lnSpc>
            </a:pPr>
            <a:r>
              <a:rPr lang="en-US" smtClean="0"/>
              <a:t>Memaparkan seluruh kegiatan yang dilaksanakan pada masing-masing pertemuan</a:t>
            </a:r>
          </a:p>
          <a:p>
            <a:pPr>
              <a:lnSpc>
                <a:spcPct val="90000"/>
              </a:lnSpc>
            </a:pPr>
            <a:r>
              <a:rPr lang="en-US" smtClean="0"/>
              <a:t>Memaparkan waktu yang digunakan oleh masing-masing kegiatan keseluruhan siklus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F9411-EF55-48AC-915D-68B1B5901CD7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68313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Pengamatan Tindakan (</a:t>
            </a:r>
            <a:r>
              <a:rPr lang="en-US" sz="4000" i="1" smtClean="0"/>
              <a:t>Observing</a:t>
            </a:r>
            <a:r>
              <a:rPr lang="en-US" sz="4000" smtClean="0"/>
              <a:t>)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Pendekatan pengamatan:</a:t>
            </a:r>
          </a:p>
          <a:p>
            <a:pPr lvl="1">
              <a:lnSpc>
                <a:spcPct val="90000"/>
              </a:lnSpc>
            </a:pPr>
            <a:r>
              <a:rPr lang="pt-BR" smtClean="0"/>
              <a:t>Observasi </a:t>
            </a:r>
            <a:r>
              <a:rPr lang="pt-BR" i="1" smtClean="0"/>
              <a:t>peer </a:t>
            </a:r>
            <a:r>
              <a:rPr lang="pt-BR" smtClean="0"/>
              <a:t>(pengamatan sejawat)</a:t>
            </a:r>
          </a:p>
          <a:p>
            <a:pPr>
              <a:lnSpc>
                <a:spcPct val="90000"/>
              </a:lnSpc>
            </a:pPr>
            <a:r>
              <a:rPr lang="en-US" smtClean="0"/>
              <a:t>Dilakukan oleh kolaborator</a:t>
            </a:r>
          </a:p>
          <a:p>
            <a:pPr>
              <a:lnSpc>
                <a:spcPct val="90000"/>
              </a:lnSpc>
            </a:pPr>
            <a:r>
              <a:rPr lang="en-US" smtClean="0"/>
              <a:t>Membahas seluruh objek yang diamati</a:t>
            </a:r>
          </a:p>
          <a:p>
            <a:pPr>
              <a:lnSpc>
                <a:spcPct val="90000"/>
              </a:lnSpc>
            </a:pPr>
            <a:r>
              <a:rPr lang="en-US" smtClean="0"/>
              <a:t>Dibantu dengan alat-alat pengamatan (Tape recorder, VCD, Camera, dll)</a:t>
            </a:r>
          </a:p>
          <a:p>
            <a:pPr>
              <a:lnSpc>
                <a:spcPct val="90000"/>
              </a:lnSpc>
            </a:pPr>
            <a:r>
              <a:rPr lang="en-US" smtClean="0"/>
              <a:t>Pengamat membuat laporan pengamatan (Catatan lapangan)</a:t>
            </a:r>
          </a:p>
          <a:p>
            <a:pPr>
              <a:lnSpc>
                <a:spcPct val="90000"/>
              </a:lnSpc>
            </a:pPr>
            <a:r>
              <a:rPr lang="en-US" smtClean="0"/>
              <a:t>Catatan lapangan dilengkapi dengan refleksi</a:t>
            </a:r>
          </a:p>
          <a:p>
            <a:pPr lvl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  <p:bldP spid="2590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6E99E-40A7-4322-A014-A760C3BD768F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04850"/>
          </a:xfrm>
        </p:spPr>
        <p:txBody>
          <a:bodyPr/>
          <a:lstStyle/>
          <a:p>
            <a:pPr algn="ctr"/>
            <a:r>
              <a:rPr lang="en-US" sz="3600" smtClean="0"/>
              <a:t>Penyusunan Catatan Lapangan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64550" cy="4648200"/>
          </a:xfrm>
        </p:spPr>
        <p:txBody>
          <a:bodyPr/>
          <a:lstStyle/>
          <a:p>
            <a:pPr>
              <a:spcAft>
                <a:spcPct val="40000"/>
              </a:spcAft>
            </a:pPr>
            <a:r>
              <a:rPr lang="pt-BR" smtClean="0"/>
              <a:t>Pendapat Spradley, yakni: </a:t>
            </a:r>
          </a:p>
          <a:p>
            <a:pPr lvl="1">
              <a:spcAft>
                <a:spcPct val="40000"/>
              </a:spcAft>
            </a:pPr>
            <a:r>
              <a:rPr lang="pt-BR" smtClean="0"/>
              <a:t>Mengidentifikasi bahasa, yaitu mengidentifikasi bentuk bahasa yang digunakan</a:t>
            </a:r>
          </a:p>
          <a:p>
            <a:pPr lvl="1">
              <a:spcAft>
                <a:spcPct val="40000"/>
              </a:spcAft>
            </a:pPr>
            <a:r>
              <a:rPr lang="pt-BR" smtClean="0"/>
              <a:t>Verbatim, yaitu mencatat ucapan atau perkataan sebagaimana dikatakan pelaku</a:t>
            </a:r>
          </a:p>
          <a:p>
            <a:pPr lvl="1"/>
            <a:r>
              <a:rPr lang="pt-BR" smtClean="0"/>
              <a:t>Kongkrit, yaitu menggunakan bahasa yang kongkrit tidak hanya memberi nama pada suatu tindakan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0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8" grpId="0"/>
      <p:bldP spid="2600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8D748-656D-438C-8F01-12A02929132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Refleksi Tindakan (</a:t>
            </a:r>
            <a:r>
              <a:rPr lang="en-US" i="1" smtClean="0"/>
              <a:t>Reflecting</a:t>
            </a:r>
            <a:r>
              <a:rPr lang="en-US" smtClean="0"/>
              <a:t>)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78025"/>
            <a:ext cx="7772400" cy="4117975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US" smtClean="0"/>
              <a:t>Upaya evaluasi yang dilakukan kolaborator</a:t>
            </a:r>
          </a:p>
          <a:p>
            <a:pPr>
              <a:buFontTx/>
              <a:buBlip>
                <a:blip r:embed="rId2"/>
              </a:buBlip>
            </a:pPr>
            <a:r>
              <a:rPr lang="en-US" smtClean="0"/>
              <a:t>Dilakukan secara kolaboratif</a:t>
            </a:r>
          </a:p>
          <a:p>
            <a:pPr>
              <a:buFontTx/>
              <a:buBlip>
                <a:blip r:embed="rId2"/>
              </a:buBlip>
            </a:pPr>
            <a:r>
              <a:rPr lang="en-US" smtClean="0"/>
              <a:t>Menganalisis tindakan (ketercapaian dan faktor penghambat)</a:t>
            </a:r>
          </a:p>
          <a:p>
            <a:pPr>
              <a:buFontTx/>
              <a:buBlip>
                <a:blip r:embed="rId2"/>
              </a:buBlip>
            </a:pPr>
            <a:r>
              <a:rPr lang="en-US" smtClean="0"/>
              <a:t>Hasil refleksi digunakan untuk perencanaan (</a:t>
            </a:r>
            <a:r>
              <a:rPr lang="en-US" i="1" smtClean="0"/>
              <a:t>Replanning</a:t>
            </a:r>
            <a:r>
              <a:rPr lang="en-US" smtClean="0"/>
              <a:t>) siklus berikutnya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2" grpId="0"/>
      <p:bldP spid="2611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173F0-CB78-42E9-A87B-CC2CBAA1F430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Hasil Intervensi yang Diharapkan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71700"/>
            <a:ext cx="7772400" cy="3924300"/>
          </a:xfrm>
        </p:spPr>
        <p:txBody>
          <a:bodyPr/>
          <a:lstStyle/>
          <a:p>
            <a:pPr>
              <a:spcAft>
                <a:spcPct val="65000"/>
              </a:spcAft>
              <a:buClr>
                <a:schemeClr val="tx2"/>
              </a:buClr>
              <a:buFontTx/>
              <a:buBlip>
                <a:blip r:embed="rId2"/>
              </a:buBlip>
            </a:pPr>
            <a:r>
              <a:rPr lang="en-US" smtClean="0">
                <a:latin typeface="Calisto MT" pitchFamily="18" charset="0"/>
              </a:rPr>
              <a:t>Adanya peningkatan data penelitian </a:t>
            </a:r>
          </a:p>
          <a:p>
            <a:pPr>
              <a:spcAft>
                <a:spcPct val="65000"/>
              </a:spcAft>
              <a:buClr>
                <a:schemeClr val="tx2"/>
              </a:buClr>
              <a:buFontTx/>
              <a:buBlip>
                <a:blip r:embed="rId2"/>
              </a:buBlip>
            </a:pPr>
            <a:r>
              <a:rPr lang="en-US" smtClean="0">
                <a:latin typeface="Calisto MT" pitchFamily="18" charset="0"/>
              </a:rPr>
              <a:t>Misal: Adanya peningkatan hasil belajar Matematika, adanya peningkatan motivasi belajar Sains, dll.</a:t>
            </a:r>
          </a:p>
          <a:p>
            <a:pPr>
              <a:buClr>
                <a:schemeClr val="tx2"/>
              </a:buClr>
              <a:buFontTx/>
              <a:buBlip>
                <a:blip r:embed="rId2"/>
              </a:buBlip>
            </a:pPr>
            <a:r>
              <a:rPr lang="en-US" smtClean="0">
                <a:latin typeface="Calisto MT" pitchFamily="18" charset="0"/>
              </a:rPr>
              <a:t>Uraian dilengkapi dengan indikator peningkatan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6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6" grpId="0"/>
      <p:bldP spid="26214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0C099-8614-48F6-BA25-EE525A9AEAAE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dan Sumber Data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772400" cy="4724400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b="1" smtClean="0">
                <a:latin typeface="Calisto MT" pitchFamily="18" charset="0"/>
              </a:rPr>
              <a:t>Data</a:t>
            </a:r>
          </a:p>
          <a:p>
            <a:pPr lvl="1">
              <a:buClr>
                <a:schemeClr val="tx1"/>
              </a:buClr>
              <a:buFontTx/>
              <a:buBlip>
                <a:blip r:embed="rId3"/>
              </a:buBlip>
            </a:pPr>
            <a:r>
              <a:rPr lang="en-US" b="1" smtClean="0">
                <a:latin typeface="Calisto MT" pitchFamily="18" charset="0"/>
              </a:rPr>
              <a:t>Data pemantauan tindakan (</a:t>
            </a:r>
            <a:r>
              <a:rPr lang="en-US" b="1" i="1" smtClean="0">
                <a:latin typeface="Calisto MT" pitchFamily="18" charset="0"/>
              </a:rPr>
              <a:t>action</a:t>
            </a:r>
            <a:r>
              <a:rPr lang="en-US" b="1" smtClean="0">
                <a:latin typeface="Calisto MT" pitchFamily="18" charset="0"/>
              </a:rPr>
              <a:t>)</a:t>
            </a:r>
          </a:p>
          <a:p>
            <a:pPr lvl="1">
              <a:buClr>
                <a:schemeClr val="tx1"/>
              </a:buClr>
              <a:buFontTx/>
              <a:buBlip>
                <a:blip r:embed="rId3"/>
              </a:buBlip>
            </a:pPr>
            <a:r>
              <a:rPr lang="en-US" b="1" smtClean="0">
                <a:latin typeface="Calisto MT" pitchFamily="18" charset="0"/>
              </a:rPr>
              <a:t>Data penelitian (</a:t>
            </a:r>
            <a:r>
              <a:rPr lang="en-US" b="1" i="1" smtClean="0">
                <a:latin typeface="Calisto MT" pitchFamily="18" charset="0"/>
              </a:rPr>
              <a:t>research</a:t>
            </a:r>
            <a:r>
              <a:rPr lang="en-US" b="1" smtClean="0">
                <a:latin typeface="Calisto MT" pitchFamily="18" charset="0"/>
              </a:rPr>
              <a:t>)</a:t>
            </a:r>
          </a:p>
          <a:p>
            <a:pPr lvl="1">
              <a:spcAft>
                <a:spcPct val="50000"/>
              </a:spcAft>
              <a:buClr>
                <a:schemeClr val="tx1"/>
              </a:buClr>
              <a:buFontTx/>
              <a:buBlip>
                <a:blip r:embed="rId3"/>
              </a:buBlip>
            </a:pPr>
            <a:r>
              <a:rPr lang="en-US" b="1" smtClean="0">
                <a:latin typeface="Calisto MT" pitchFamily="18" charset="0"/>
              </a:rPr>
              <a:t>Data kualitaif dan kuantitatif</a:t>
            </a:r>
          </a:p>
          <a:p>
            <a:pPr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b="1" smtClean="0">
                <a:latin typeface="Calisto MT" pitchFamily="18" charset="0"/>
              </a:rPr>
              <a:t>Sumber Data</a:t>
            </a:r>
          </a:p>
          <a:p>
            <a:pPr lvl="1">
              <a:buClr>
                <a:schemeClr val="tx1"/>
              </a:buClr>
              <a:buFontTx/>
              <a:buBlip>
                <a:blip r:embed="rId3"/>
              </a:buBlip>
            </a:pPr>
            <a:r>
              <a:rPr lang="en-US" b="1" smtClean="0">
                <a:latin typeface="Calisto MT" pitchFamily="18" charset="0"/>
              </a:rPr>
              <a:t>Subjek penelitian</a:t>
            </a:r>
          </a:p>
          <a:p>
            <a:pPr lvl="1">
              <a:buClr>
                <a:schemeClr val="tx1"/>
              </a:buClr>
              <a:buFontTx/>
              <a:buBlip>
                <a:blip r:embed="rId3"/>
              </a:buBlip>
            </a:pPr>
            <a:r>
              <a:rPr lang="en-US" b="1" smtClean="0">
                <a:latin typeface="Calisto MT" pitchFamily="18" charset="0"/>
              </a:rPr>
              <a:t>Seluruh komponen yang terlibat dalam tindakan (Guru, siswa, KBM, dll)</a:t>
            </a:r>
          </a:p>
          <a:p>
            <a:pPr lvl="1">
              <a:buClr>
                <a:schemeClr val="tx1"/>
              </a:buClr>
              <a:buFontTx/>
              <a:buBlip>
                <a:blip r:embed="rId3"/>
              </a:buBlip>
            </a:pPr>
            <a:endParaRPr lang="en-US" b="1" smtClean="0">
              <a:latin typeface="Calisto MT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0" grpId="0"/>
      <p:bldP spid="263170" grpId="1"/>
      <p:bldP spid="263171" grpId="0" build="p"/>
      <p:bldP spid="263171" grpId="1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8C092-FC61-49BA-9E3F-793B9193571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848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/>
              <a:t>Instrumen-instrumen Pengumpul data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6125"/>
            <a:ext cx="7772400" cy="4079875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US" smtClean="0"/>
              <a:t>Digunakan untuk mengumpulkan data Penelitian:</a:t>
            </a:r>
          </a:p>
          <a:p>
            <a:pPr lvl="1">
              <a:buFontTx/>
              <a:buBlip>
                <a:blip r:embed="rId3"/>
              </a:buBlip>
            </a:pPr>
            <a:r>
              <a:rPr lang="en-US" smtClean="0"/>
              <a:t>Data pemantauan tindakan (</a:t>
            </a:r>
            <a:r>
              <a:rPr lang="en-US" i="1" smtClean="0"/>
              <a:t>action</a:t>
            </a:r>
            <a:r>
              <a:rPr lang="en-US" smtClean="0"/>
              <a:t>)</a:t>
            </a:r>
          </a:p>
          <a:p>
            <a:pPr lvl="1">
              <a:spcAft>
                <a:spcPct val="40000"/>
              </a:spcAft>
              <a:buFont typeface="Wingdings" pitchFamily="2" charset="2"/>
              <a:buBlip>
                <a:blip r:embed="rId3"/>
              </a:buBlip>
            </a:pPr>
            <a:r>
              <a:rPr lang="en-US" smtClean="0"/>
              <a:t>Data penelitian (</a:t>
            </a:r>
            <a:r>
              <a:rPr lang="en-US" i="1" smtClean="0"/>
              <a:t>research</a:t>
            </a:r>
            <a:r>
              <a:rPr lang="en-US" smtClean="0"/>
              <a:t>)</a:t>
            </a:r>
          </a:p>
          <a:p>
            <a:pPr>
              <a:buFontTx/>
              <a:buBlip>
                <a:blip r:embed="rId2"/>
              </a:buBlip>
            </a:pPr>
            <a:r>
              <a:rPr lang="en-US" smtClean="0"/>
              <a:t>Instrumen Tes</a:t>
            </a:r>
          </a:p>
          <a:p>
            <a:pPr>
              <a:buFontTx/>
              <a:buBlip>
                <a:blip r:embed="rId2"/>
              </a:buBlip>
            </a:pPr>
            <a:r>
              <a:rPr lang="en-US" smtClean="0"/>
              <a:t>Instrumen Non Tes</a:t>
            </a:r>
          </a:p>
          <a:p>
            <a:pPr>
              <a:buFontTx/>
              <a:buBlip>
                <a:blip r:embed="rId2"/>
              </a:buBlip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4" grpId="0"/>
      <p:bldP spid="2641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CBE66-3483-4DF6-93FF-E867004589CC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25463"/>
          </a:xfrm>
        </p:spPr>
        <p:txBody>
          <a:bodyPr>
            <a:normAutofit fontScale="90000"/>
          </a:bodyPr>
          <a:lstStyle/>
          <a:p>
            <a:r>
              <a:rPr lang="en-US" sz="4000" smtClean="0">
                <a:solidFill>
                  <a:srgbClr val="FF0000"/>
                </a:solidFill>
              </a:rPr>
              <a:t>Instrumen Pengumpul Data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1430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rgbClr val="FFFF00"/>
                </a:solidFill>
              </a:rPr>
              <a:t>Definisi Konseptual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FFFF00"/>
                </a:solidFill>
              </a:rPr>
              <a:t>Merupakan deskripsi peneliti berdasarkan analisis teori pada Bab II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FFFF00"/>
                </a:solidFill>
              </a:rPr>
              <a:t>Mengambarkan adanya dimensi/komponen/aspek/indikator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FFFF00"/>
                </a:solidFill>
              </a:rPr>
              <a:t>Definisi Operasional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FFFF00"/>
                </a:solidFill>
              </a:rPr>
              <a:t>Merupakan definisi pengukuran (skor tentang …)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FFFF00"/>
                </a:solidFill>
              </a:rPr>
              <a:t>Mengambarkan adanya dimensi/komponen/aspek/indikator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FFFF00"/>
                </a:solidFill>
              </a:rPr>
              <a:t>Memuat teknik pengumpulan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8" grpId="0"/>
      <p:bldP spid="2652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AA68E-4A75-41C4-B9EA-655A73D7959F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Teknik Pengumpul Data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Tes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mtClean="0"/>
              <a:t>Tes tertulis</a:t>
            </a:r>
          </a:p>
          <a:p>
            <a:pPr lvl="1">
              <a:spcAft>
                <a:spcPct val="30000"/>
              </a:spcAft>
              <a:buFontTx/>
              <a:buBlip>
                <a:blip r:embed="rId2"/>
              </a:buBlip>
            </a:pPr>
            <a:r>
              <a:rPr lang="en-US" smtClean="0"/>
              <a:t>Tes perbuatan</a:t>
            </a:r>
          </a:p>
          <a:p>
            <a:r>
              <a:rPr lang="en-US" smtClean="0"/>
              <a:t>Non Tes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mtClean="0"/>
              <a:t>Angket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mtClean="0"/>
              <a:t>Observasi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mtClean="0"/>
              <a:t>Wawancara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/>
      <p:bldP spid="2672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94AD1-1CAC-4B24-BEEF-0A945429C1B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36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smtClean="0"/>
              <a:t>Metodologi Penelitian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8007350" cy="5257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spcAft>
                <a:spcPct val="25000"/>
              </a:spcAft>
              <a:buFont typeface="Wingdings" pitchFamily="2" charset="2"/>
              <a:buAutoNum type="alphaUcPeriod"/>
            </a:pPr>
            <a:r>
              <a:rPr lang="en-US" sz="2000" smtClean="0">
                <a:latin typeface="Tahoma" pitchFamily="34" charset="0"/>
              </a:rPr>
              <a:t>Tujuan Penelitian</a:t>
            </a:r>
          </a:p>
          <a:p>
            <a:pPr marL="609600" indent="-609600">
              <a:lnSpc>
                <a:spcPct val="80000"/>
              </a:lnSpc>
              <a:spcAft>
                <a:spcPct val="25000"/>
              </a:spcAft>
              <a:buFont typeface="Wingdings" pitchFamily="2" charset="2"/>
              <a:buAutoNum type="alphaUcPeriod"/>
            </a:pPr>
            <a:r>
              <a:rPr lang="en-US" sz="2000" smtClean="0">
                <a:latin typeface="Tahoma" pitchFamily="34" charset="0"/>
              </a:rPr>
              <a:t>Tempat dan Waktu Penelitian</a:t>
            </a:r>
          </a:p>
          <a:p>
            <a:pPr marL="609600" indent="-609600">
              <a:lnSpc>
                <a:spcPct val="80000"/>
              </a:lnSpc>
              <a:spcAft>
                <a:spcPct val="25000"/>
              </a:spcAft>
              <a:buFont typeface="Wingdings" pitchFamily="2" charset="2"/>
              <a:buAutoNum type="alphaUcPeriod"/>
            </a:pPr>
            <a:r>
              <a:rPr lang="en-US" sz="2000" smtClean="0">
                <a:latin typeface="Tahoma" pitchFamily="34" charset="0"/>
              </a:rPr>
              <a:t>Metode dan Disain Intervensi Tindakan/Rancangan Siklus Penelitian</a:t>
            </a:r>
          </a:p>
          <a:p>
            <a:pPr marL="609600" indent="-609600">
              <a:lnSpc>
                <a:spcPct val="80000"/>
              </a:lnSpc>
              <a:spcAft>
                <a:spcPct val="25000"/>
              </a:spcAft>
              <a:buFont typeface="Wingdings" pitchFamily="2" charset="2"/>
              <a:buAutoNum type="alphaUcPeriod"/>
            </a:pPr>
            <a:r>
              <a:rPr lang="en-US" sz="2000" smtClean="0">
                <a:latin typeface="Tahoma" pitchFamily="34" charset="0"/>
              </a:rPr>
              <a:t>Subjek/Partisipan yang terlibat dalam Penelitian</a:t>
            </a:r>
          </a:p>
          <a:p>
            <a:pPr marL="609600" indent="-609600">
              <a:lnSpc>
                <a:spcPct val="80000"/>
              </a:lnSpc>
              <a:spcAft>
                <a:spcPct val="25000"/>
              </a:spcAft>
              <a:buFont typeface="Wingdings" pitchFamily="2" charset="2"/>
              <a:buAutoNum type="alphaUcPeriod"/>
            </a:pPr>
            <a:r>
              <a:rPr lang="en-US" sz="2000" smtClean="0">
                <a:latin typeface="Tahoma" pitchFamily="34" charset="0"/>
              </a:rPr>
              <a:t>Peran dan Posisi Peneliti dalam Penelitian</a:t>
            </a:r>
          </a:p>
          <a:p>
            <a:pPr marL="609600" indent="-609600">
              <a:lnSpc>
                <a:spcPct val="80000"/>
              </a:lnSpc>
              <a:spcAft>
                <a:spcPct val="25000"/>
              </a:spcAft>
              <a:buFont typeface="Wingdings" pitchFamily="2" charset="2"/>
              <a:buAutoNum type="alphaUcPeriod"/>
            </a:pPr>
            <a:r>
              <a:rPr lang="en-US" sz="2000" smtClean="0">
                <a:latin typeface="Tahoma" pitchFamily="34" charset="0"/>
              </a:rPr>
              <a:t>Tahapan Intervensi Tindakan</a:t>
            </a:r>
          </a:p>
          <a:p>
            <a:pPr marL="609600" indent="-609600">
              <a:lnSpc>
                <a:spcPct val="80000"/>
              </a:lnSpc>
              <a:spcAft>
                <a:spcPct val="25000"/>
              </a:spcAft>
              <a:buFont typeface="Wingdings" pitchFamily="2" charset="2"/>
              <a:buAutoNum type="alphaUcPeriod"/>
            </a:pPr>
            <a:r>
              <a:rPr lang="en-US" sz="2000" smtClean="0">
                <a:latin typeface="Tahoma" pitchFamily="34" charset="0"/>
              </a:rPr>
              <a:t>Hasil Intervensi Tindakan yang Diharapkan</a:t>
            </a:r>
          </a:p>
          <a:p>
            <a:pPr marL="609600" indent="-609600">
              <a:lnSpc>
                <a:spcPct val="80000"/>
              </a:lnSpc>
              <a:spcAft>
                <a:spcPct val="25000"/>
              </a:spcAft>
              <a:buFont typeface="Wingdings" pitchFamily="2" charset="2"/>
              <a:buAutoNum type="alphaUcPeriod"/>
            </a:pPr>
            <a:r>
              <a:rPr lang="en-US" sz="2000" smtClean="0">
                <a:latin typeface="Tahoma" pitchFamily="34" charset="0"/>
              </a:rPr>
              <a:t>Data dan Sumber Data</a:t>
            </a:r>
          </a:p>
          <a:p>
            <a:pPr marL="609600" indent="-609600">
              <a:lnSpc>
                <a:spcPct val="80000"/>
              </a:lnSpc>
              <a:spcAft>
                <a:spcPct val="25000"/>
              </a:spcAft>
              <a:buFont typeface="Wingdings" pitchFamily="2" charset="2"/>
              <a:buAutoNum type="alphaUcPeriod"/>
            </a:pPr>
            <a:r>
              <a:rPr lang="en-US" sz="2000" smtClean="0">
                <a:latin typeface="Tahoma" pitchFamily="34" charset="0"/>
              </a:rPr>
              <a:t>Instrumen-instrumen Pengumpul Data </a:t>
            </a:r>
          </a:p>
          <a:p>
            <a:pPr marL="609600" indent="-609600">
              <a:lnSpc>
                <a:spcPct val="80000"/>
              </a:lnSpc>
              <a:spcAft>
                <a:spcPct val="25000"/>
              </a:spcAft>
              <a:buFont typeface="Wingdings" pitchFamily="2" charset="2"/>
              <a:buAutoNum type="alphaUcPeriod"/>
            </a:pPr>
            <a:r>
              <a:rPr lang="en-US" sz="2000" smtClean="0">
                <a:latin typeface="Tahoma" pitchFamily="34" charset="0"/>
              </a:rPr>
              <a:t>Teknik Pengumpulan Data</a:t>
            </a:r>
          </a:p>
          <a:p>
            <a:pPr marL="609600" indent="-609600">
              <a:lnSpc>
                <a:spcPct val="80000"/>
              </a:lnSpc>
              <a:spcAft>
                <a:spcPct val="25000"/>
              </a:spcAft>
              <a:buFont typeface="Wingdings" pitchFamily="2" charset="2"/>
              <a:buAutoNum type="alphaUcPeriod"/>
            </a:pPr>
            <a:r>
              <a:rPr lang="en-US" sz="2000" smtClean="0">
                <a:latin typeface="Tahoma" pitchFamily="34" charset="0"/>
              </a:rPr>
              <a:t>Analisis Data dan Interpretasi Hasil Analisis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en-US" sz="2000" smtClean="0">
                <a:latin typeface="Tahoma" pitchFamily="34" charset="0"/>
              </a:rPr>
              <a:t>Tindak Lanjut/Pengembangan Perencaaan Tindakan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6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98" decel="100000" fill="hold"/>
                                        <p:tgtEl>
                                          <p:spTgt spid="16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67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7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98" decel="100000" fill="hold"/>
                                        <p:tgtEl>
                                          <p:spTgt spid="167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67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7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98" decel="100000" fill="hold"/>
                                        <p:tgtEl>
                                          <p:spTgt spid="167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/>
      <p:bldP spid="1679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087A7-F43E-4506-B2FA-AA09F1F8BB29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17725" y="304800"/>
            <a:ext cx="6867525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de-DE" sz="3600" b="1" smtClean="0"/>
              <a:t>Analisis Data dan Interpretasi Hasil Analisis</a:t>
            </a:r>
            <a:endParaRPr lang="en-US" sz="3600" b="1" smtClean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76400"/>
            <a:ext cx="7080250" cy="4402138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Tahoma" pitchFamily="34" charset="0"/>
              </a:rPr>
              <a:t>Analisis Data</a:t>
            </a:r>
          </a:p>
          <a:p>
            <a:pPr lvl="1"/>
            <a:r>
              <a:rPr lang="en-US" sz="3600" smtClean="0">
                <a:solidFill>
                  <a:srgbClr val="FFFF00"/>
                </a:solidFill>
                <a:latin typeface="Tahoma" pitchFamily="34" charset="0"/>
              </a:rPr>
              <a:t>Analisis Data Kuantitatif</a:t>
            </a:r>
          </a:p>
          <a:p>
            <a:pPr lvl="1"/>
            <a:r>
              <a:rPr lang="en-US" sz="3600" smtClean="0">
                <a:solidFill>
                  <a:srgbClr val="FFFF00"/>
                </a:solidFill>
                <a:latin typeface="Tahoma" pitchFamily="34" charset="0"/>
              </a:rPr>
              <a:t>Analisis Data Kualitatif</a:t>
            </a:r>
          </a:p>
          <a:p>
            <a:pPr lvl="1"/>
            <a:r>
              <a:rPr lang="en-US" sz="3600" smtClean="0">
                <a:solidFill>
                  <a:srgbClr val="FFFF00"/>
                </a:solidFill>
                <a:latin typeface="Tahoma" pitchFamily="34" charset="0"/>
              </a:rPr>
              <a:t>Dilakukan secara terus-menerus (setiap siklus)</a:t>
            </a:r>
          </a:p>
          <a:p>
            <a:r>
              <a:rPr lang="en-US" smtClean="0">
                <a:solidFill>
                  <a:srgbClr val="FFFF00"/>
                </a:solidFill>
                <a:latin typeface="Tahoma" pitchFamily="34" charset="0"/>
              </a:rPr>
              <a:t>Interpretasi Hasil Analisis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4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4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4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4" grpId="0"/>
      <p:bldP spid="2744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9954E-CB54-4E2B-89FE-E869F65F32E3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540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smtClean="0"/>
              <a:t>Analisis Data Kuantitatif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295400"/>
            <a:ext cx="7156450" cy="5257800"/>
          </a:xfrm>
        </p:spPr>
        <p:txBody>
          <a:bodyPr/>
          <a:lstStyle/>
          <a:p>
            <a:pPr marL="457200" lvl="2">
              <a:lnSpc>
                <a:spcPct val="80000"/>
              </a:lnSpc>
              <a:spcAft>
                <a:spcPct val="50000"/>
              </a:spcAft>
            </a:pPr>
            <a:r>
              <a:rPr lang="pt-BR" sz="2800" dirty="0" smtClean="0">
                <a:latin typeface="Century Gothic" pitchFamily="34" charset="0"/>
              </a:rPr>
              <a:t>Dilakukan pada setiap siklus</a:t>
            </a:r>
          </a:p>
          <a:p>
            <a:pPr marL="800100" lvl="3">
              <a:lnSpc>
                <a:spcPct val="80000"/>
              </a:lnSpc>
              <a:spcAft>
                <a:spcPct val="50000"/>
              </a:spcAft>
            </a:pPr>
            <a:r>
              <a:rPr lang="pt-BR" sz="2400" dirty="0" smtClean="0">
                <a:latin typeface="Century Gothic" pitchFamily="34" charset="0"/>
              </a:rPr>
              <a:t>Pengolahan data mentah</a:t>
            </a:r>
          </a:p>
          <a:p>
            <a:pPr marL="800100" lvl="3">
              <a:lnSpc>
                <a:spcPct val="80000"/>
              </a:lnSpc>
            </a:pPr>
            <a:r>
              <a:rPr lang="pt-BR" sz="2400" dirty="0" smtClean="0">
                <a:latin typeface="Century Gothic" pitchFamily="34" charset="0"/>
              </a:rPr>
              <a:t>Uji </a:t>
            </a:r>
            <a:r>
              <a:rPr lang="pt-BR" sz="2400" dirty="0" smtClean="0">
                <a:latin typeface="Century Gothic" pitchFamily="34" charset="0"/>
              </a:rPr>
              <a:t>hipotesis tindakan</a:t>
            </a:r>
          </a:p>
          <a:p>
            <a:pPr marL="1143000" lvl="4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dirty="0" err="1" smtClean="0">
                <a:latin typeface="Century Gothic" pitchFamily="34" charset="0"/>
              </a:rPr>
              <a:t>Uji</a:t>
            </a:r>
            <a:r>
              <a:rPr lang="en-US" sz="2400" dirty="0" smtClean="0">
                <a:latin typeface="Century Gothic" pitchFamily="34" charset="0"/>
              </a:rPr>
              <a:t>-t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8" grpId="0"/>
      <p:bldP spid="2754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E24748-F7BF-48E2-8605-F582AB02CA03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93738"/>
          </a:xfrm>
        </p:spPr>
        <p:txBody>
          <a:bodyPr>
            <a:normAutofit fontScale="90000"/>
          </a:bodyPr>
          <a:lstStyle/>
          <a:p>
            <a:r>
              <a:rPr lang="en-US" smtClean="0"/>
              <a:t>Analisis Data Kualitatif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382000" cy="4800600"/>
          </a:xfrm>
        </p:spPr>
        <p:txBody>
          <a:bodyPr/>
          <a:lstStyle/>
          <a:p>
            <a:pPr marL="457200" indent="-457200"/>
            <a:r>
              <a:rPr lang="en-US" smtClean="0"/>
              <a:t>Deskripsi data harus:</a:t>
            </a:r>
          </a:p>
          <a:p>
            <a:pPr marL="838200" lvl="1" indent="-381000"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smtClean="0"/>
              <a:t>Benar</a:t>
            </a:r>
          </a:p>
          <a:p>
            <a:pPr marL="838200" lvl="1" indent="-381000"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smtClean="0"/>
              <a:t>Akurat</a:t>
            </a:r>
          </a:p>
          <a:p>
            <a:pPr marL="838200" lvl="1" indent="-381000"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smtClean="0"/>
              <a:t>Reliabel</a:t>
            </a:r>
          </a:p>
          <a:p>
            <a:pPr marL="838200" lvl="1" indent="-381000"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smtClean="0"/>
              <a:t>Menggunakan cara yang benar</a:t>
            </a:r>
          </a:p>
          <a:p>
            <a:pPr marL="457200" indent="-457200">
              <a:buFontTx/>
              <a:buNone/>
            </a:pPr>
            <a:endParaRPr lang="en-US" smtClean="0"/>
          </a:p>
          <a:p>
            <a:pPr marL="838200" lvl="1" indent="-381000"/>
            <a:endParaRPr lang="en-US" smtClean="0"/>
          </a:p>
          <a:p>
            <a:pPr marL="457200" indent="-457200"/>
            <a:endParaRPr lang="en-US" smtClean="0"/>
          </a:p>
          <a:p>
            <a:pPr marL="457200" indent="-457200">
              <a:buClr>
                <a:schemeClr val="tx1"/>
              </a:buClr>
              <a:buFontTx/>
              <a:buBlip>
                <a:blip r:embed="rId2"/>
              </a:buBlip>
            </a:pPr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2" grpId="0"/>
      <p:bldP spid="27648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541CD-CF59-4DFA-86F6-EB07A1F9254D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2400" cy="55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/>
              <a:t>Analisis Data Kualitatif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52600"/>
            <a:ext cx="7924800" cy="48006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50000"/>
              </a:spcAft>
              <a:buFont typeface="Wingdings" pitchFamily="2" charset="2"/>
              <a:buChar char="v"/>
            </a:pPr>
            <a:r>
              <a:rPr lang="en-US" sz="3600" smtClean="0"/>
              <a:t>Reduksi data</a:t>
            </a:r>
          </a:p>
          <a:p>
            <a:pPr lvl="1">
              <a:lnSpc>
                <a:spcPct val="80000"/>
              </a:lnSpc>
              <a:spcAft>
                <a:spcPct val="50000"/>
              </a:spcAft>
            </a:pPr>
            <a:r>
              <a:rPr lang="en-US" sz="3200" smtClean="0"/>
              <a:t>Penyederhanaan</a:t>
            </a:r>
          </a:p>
          <a:p>
            <a:pPr lvl="1">
              <a:lnSpc>
                <a:spcPct val="80000"/>
              </a:lnSpc>
              <a:spcAft>
                <a:spcPct val="50000"/>
              </a:spcAft>
            </a:pPr>
            <a:r>
              <a:rPr lang="en-US" sz="3200" smtClean="0"/>
              <a:t>Membuat ringkasan dan pengkodean data</a:t>
            </a:r>
          </a:p>
          <a:p>
            <a:pPr>
              <a:lnSpc>
                <a:spcPct val="80000"/>
              </a:lnSpc>
              <a:spcAft>
                <a:spcPct val="50000"/>
              </a:spcAft>
              <a:buFont typeface="Wingdings" pitchFamily="2" charset="2"/>
              <a:buChar char="v"/>
            </a:pPr>
            <a:r>
              <a:rPr lang="en-US" sz="3600" smtClean="0"/>
              <a:t>Paparan data dan Intepretasi</a:t>
            </a:r>
          </a:p>
          <a:p>
            <a:pPr>
              <a:lnSpc>
                <a:spcPct val="80000"/>
              </a:lnSpc>
              <a:spcAft>
                <a:spcPct val="50000"/>
              </a:spcAft>
              <a:buFont typeface="Wingdings" pitchFamily="2" charset="2"/>
              <a:buChar char="v"/>
            </a:pPr>
            <a:r>
              <a:rPr lang="en-US" sz="3600" smtClean="0"/>
              <a:t>Penyimpulan Hasil Analisis Data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endParaRPr lang="en-US" sz="3600" smtClean="0"/>
          </a:p>
          <a:p>
            <a:pPr>
              <a:lnSpc>
                <a:spcPct val="80000"/>
              </a:lnSpc>
            </a:pPr>
            <a:endParaRPr lang="en-US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775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775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6" grpId="0"/>
      <p:bldP spid="27750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A2CB0-ED34-42B6-B7E0-9008DE00A268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42925"/>
          </a:xfrm>
        </p:spPr>
        <p:txBody>
          <a:bodyPr/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Arial" charset="0"/>
              </a:rPr>
              <a:t>Interpretasi Hasil Analisis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562600"/>
          </a:xfrm>
        </p:spPr>
        <p:txBody>
          <a:bodyPr/>
          <a:lstStyle/>
          <a:p>
            <a:r>
              <a:rPr lang="en-US" smtClean="0">
                <a:latin typeface="Calisto MT" pitchFamily="18" charset="0"/>
              </a:rPr>
              <a:t>Memperpanjang analisis dengan mengajukan pertanyaan-pertanyaan baru</a:t>
            </a:r>
          </a:p>
          <a:p>
            <a:r>
              <a:rPr lang="en-US" smtClean="0">
                <a:latin typeface="Calisto MT" pitchFamily="18" charset="0"/>
              </a:rPr>
              <a:t>Mengkaitkan temuan dengan pengalaman pribadi terkait</a:t>
            </a:r>
          </a:p>
          <a:p>
            <a:r>
              <a:rPr lang="en-US" smtClean="0">
                <a:latin typeface="Calisto MT" pitchFamily="18" charset="0"/>
              </a:rPr>
              <a:t>Menggunakan advis dari expert di bidangnya</a:t>
            </a:r>
          </a:p>
          <a:p>
            <a:r>
              <a:rPr lang="en-US" smtClean="0">
                <a:latin typeface="Calisto MT" pitchFamily="18" charset="0"/>
              </a:rPr>
              <a:t>Kontekstualisasi temuan-temuan dengan literatur</a:t>
            </a:r>
          </a:p>
          <a:p>
            <a:r>
              <a:rPr lang="en-US" smtClean="0">
                <a:latin typeface="Calisto MT" pitchFamily="18" charset="0"/>
              </a:rPr>
              <a:t>Kembali pada teori</a:t>
            </a:r>
          </a:p>
          <a:p>
            <a:r>
              <a:rPr lang="en-US" smtClean="0">
                <a:latin typeface="Calisto MT" pitchFamily="18" charset="0"/>
              </a:rPr>
              <a:t>Mengetahui kapan menanyakan tentang “Kapan”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7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6" grpId="0"/>
      <p:bldP spid="28774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2A3CB8-B4A0-4C41-B5F3-DB1597BB0EBE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95400"/>
          </a:xfrm>
        </p:spPr>
        <p:txBody>
          <a:bodyPr/>
          <a:lstStyle/>
          <a:p>
            <a:pPr algn="ctr"/>
            <a:r>
              <a:rPr lang="en-US" smtClean="0"/>
              <a:t>Hasil Penelitian dan Pembahasan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Deskripsi Data Hasil Penelitian</a:t>
            </a:r>
          </a:p>
          <a:p>
            <a:pPr lvl="1"/>
            <a:r>
              <a:rPr lang="en-US" smtClean="0"/>
              <a:t>Memaparkan data seluruh tindakan yang diberikan (MUlai palnning hingga reflecting seluruh siklus)</a:t>
            </a:r>
          </a:p>
          <a:p>
            <a:r>
              <a:rPr lang="en-US" smtClean="0"/>
              <a:t>Pembahasan Data Hasil Penelitian</a:t>
            </a:r>
          </a:p>
          <a:p>
            <a:pPr lvl="1"/>
            <a:r>
              <a:rPr lang="en-US" smtClean="0"/>
              <a:t>Membahas tentang hasil tiap tindakan dengan mengkaitkan pada kebenaran teori yang terdapat pada Bab II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4E2B5-733C-49EF-8DBF-FAB486C393FF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Tujuan Penelitian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6413" y="1766888"/>
            <a:ext cx="6681787" cy="4329112"/>
          </a:xfrm>
        </p:spPr>
        <p:txBody>
          <a:bodyPr/>
          <a:lstStyle/>
          <a:p>
            <a:pPr marL="514350" lvl="1" indent="-400050"/>
            <a:r>
              <a:rPr lang="en-US" sz="3200" dirty="0" err="1" smtClean="0"/>
              <a:t>Rumusann</a:t>
            </a:r>
            <a:r>
              <a:rPr lang="en-US" sz="3200" dirty="0" smtClean="0"/>
              <a:t> </a:t>
            </a:r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sesuai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id-ID" sz="3200" dirty="0"/>
              <a:t> </a:t>
            </a:r>
            <a:r>
              <a:rPr lang="en-US" sz="3200" dirty="0" err="1" smtClean="0"/>
              <a:t>rumusan</a:t>
            </a:r>
            <a:r>
              <a:rPr lang="en-US" sz="3200" dirty="0" smtClean="0"/>
              <a:t> </a:t>
            </a:r>
            <a:r>
              <a:rPr lang="en-US" sz="3200" dirty="0" err="1" smtClean="0"/>
              <a:t>masalah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endParaRPr lang="en-US" sz="3200" dirty="0" smtClean="0"/>
          </a:p>
          <a:p>
            <a:pPr marL="514350" lvl="1" indent="-400050"/>
            <a:r>
              <a:rPr lang="en-US" sz="3200" dirty="0" err="1" smtClean="0"/>
              <a:t>Dinyatakan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pernyataan</a:t>
            </a:r>
            <a:endParaRPr lang="en-US" sz="3200" dirty="0" smtClean="0"/>
          </a:p>
          <a:p>
            <a:pPr marL="514350" lvl="1" indent="-400050">
              <a:buNone/>
            </a:pP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F8786-6032-4FE1-8E05-71D16D02507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Tempat dan Waktu Penelitian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76425"/>
            <a:ext cx="7772400" cy="4219575"/>
          </a:xfrm>
        </p:spPr>
        <p:txBody>
          <a:bodyPr/>
          <a:lstStyle/>
          <a:p>
            <a:pPr>
              <a:buClr>
                <a:srgbClr val="FFFFFF"/>
              </a:buClr>
              <a:buFont typeface="Wingdings" pitchFamily="2" charset="2"/>
              <a:buChar char="v"/>
            </a:pPr>
            <a:r>
              <a:rPr lang="en-US" smtClean="0"/>
              <a:t>Tempat Penelitian</a:t>
            </a:r>
          </a:p>
          <a:p>
            <a:pPr lvl="1">
              <a:buClr>
                <a:srgbClr val="FFFFFF"/>
              </a:buClr>
              <a:buFont typeface="Wingdings" pitchFamily="2" charset="2"/>
              <a:buChar char="J"/>
            </a:pPr>
            <a:r>
              <a:rPr lang="en-US" smtClean="0"/>
              <a:t>Dirumuskan secara jelas dan lengkap</a:t>
            </a:r>
          </a:p>
          <a:p>
            <a:pPr lvl="1">
              <a:buClr>
                <a:srgbClr val="FFFFFF"/>
              </a:buClr>
              <a:buFont typeface="Wingdings" pitchFamily="2" charset="2"/>
              <a:buChar char="J"/>
            </a:pPr>
            <a:r>
              <a:rPr lang="en-US" smtClean="0"/>
              <a:t>Tidak perlu memaparkan alasan pemilihan tempat penelitian</a:t>
            </a:r>
          </a:p>
          <a:p>
            <a:pPr>
              <a:buClr>
                <a:srgbClr val="FFFFFF"/>
              </a:buClr>
              <a:buFont typeface="Wingdings" pitchFamily="2" charset="2"/>
              <a:buChar char="v"/>
            </a:pPr>
            <a:r>
              <a:rPr lang="en-US" smtClean="0"/>
              <a:t>Waktu Penelitian</a:t>
            </a:r>
          </a:p>
          <a:p>
            <a:pPr lvl="1">
              <a:buClr>
                <a:srgbClr val="FFFFFF"/>
              </a:buClr>
              <a:buFont typeface="Wingdings" pitchFamily="2" charset="2"/>
              <a:buChar char="J"/>
            </a:pPr>
            <a:r>
              <a:rPr lang="en-US" smtClean="0"/>
              <a:t>Dirumuskan dalam rentangan waktu yang jelas dan lengkap</a:t>
            </a:r>
          </a:p>
          <a:p>
            <a:pPr lvl="1">
              <a:buClr>
                <a:srgbClr val="FFFFFF"/>
              </a:buClr>
              <a:buFont typeface="Wingdings" pitchFamily="2" charset="2"/>
              <a:buChar char="J"/>
            </a:pPr>
            <a:r>
              <a:rPr lang="en-US" smtClean="0"/>
              <a:t>Tidak perlu memaparkan time scedule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/>
      <p:bldP spid="2478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15ED2-4A0E-4604-A1BA-3A96C59A89A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38200" indent="-838200"/>
            <a:r>
              <a:rPr lang="en-US" sz="2800" smtClean="0">
                <a:latin typeface="Tahoma" pitchFamily="34" charset="0"/>
              </a:rPr>
              <a:t/>
            </a:r>
            <a:br>
              <a:rPr lang="en-US" sz="2800" smtClean="0">
                <a:latin typeface="Tahoma" pitchFamily="34" charset="0"/>
              </a:rPr>
            </a:br>
            <a:r>
              <a:rPr lang="en-US" sz="2800" smtClean="0">
                <a:latin typeface="Tahoma" pitchFamily="34" charset="0"/>
              </a:rPr>
              <a:t>Metode dan Disain Intervensi Tindakan/Rancangan Siklus Penelitian</a:t>
            </a:r>
            <a:r>
              <a:rPr lang="en-US" sz="4000" smtClean="0">
                <a:latin typeface="Tahoma" pitchFamily="34" charset="0"/>
              </a:rPr>
              <a:t/>
            </a:r>
            <a:br>
              <a:rPr lang="en-US" sz="4000" smtClean="0">
                <a:latin typeface="Tahoma" pitchFamily="34" charset="0"/>
              </a:rPr>
            </a:br>
            <a:endParaRPr lang="en-US" sz="4000" smtClean="0">
              <a:latin typeface="Tahoma" pitchFamily="34" charset="0"/>
            </a:endParaRP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81534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Metode Intervensi Tindakan/Rancangan Siklus Penelitian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</a:pPr>
            <a:r>
              <a:rPr lang="pt-BR" i="1" dirty="0" smtClean="0">
                <a:latin typeface="Tahoma" pitchFamily="34" charset="0"/>
              </a:rPr>
              <a:t>Clasroom Action Research</a:t>
            </a:r>
            <a:r>
              <a:rPr lang="pt-BR" dirty="0" smtClean="0">
                <a:latin typeface="Tahoma" pitchFamily="34" charset="0"/>
              </a:rPr>
              <a:t> (Penelitian Tindakan Kelas/PTK)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</a:pPr>
            <a:r>
              <a:rPr lang="pt-BR" i="1" dirty="0" smtClean="0">
                <a:latin typeface="Tahoma" pitchFamily="34" charset="0"/>
              </a:rPr>
              <a:t>Development Action Research</a:t>
            </a:r>
          </a:p>
          <a:p>
            <a:pPr marL="990600" lvl="1" indent="-533400">
              <a:lnSpc>
                <a:spcPct val="90000"/>
              </a:lnSpc>
              <a:spcAft>
                <a:spcPct val="45000"/>
              </a:spcAft>
              <a:buClr>
                <a:schemeClr val="tx1"/>
              </a:buClr>
            </a:pPr>
            <a:r>
              <a:rPr lang="pt-BR" i="1" dirty="0" smtClean="0">
                <a:latin typeface="Tahoma" pitchFamily="34" charset="0"/>
              </a:rPr>
              <a:t>Evaluative Action Research</a:t>
            </a:r>
          </a:p>
          <a:p>
            <a:pPr marL="609600" indent="-609600">
              <a:lnSpc>
                <a:spcPct val="90000"/>
              </a:lnSpc>
            </a:pPr>
            <a:r>
              <a:rPr lang="en-US" dirty="0" err="1" smtClean="0">
                <a:latin typeface="Tahoma" pitchFamily="34" charset="0"/>
              </a:rPr>
              <a:t>Disain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Intervensi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Tindakan</a:t>
            </a:r>
            <a:r>
              <a:rPr lang="en-US" dirty="0" smtClean="0">
                <a:latin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</a:rPr>
              <a:t>Rancangan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Siklus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Penelitian</a:t>
            </a:r>
            <a:endParaRPr lang="en-US" dirty="0" smtClean="0">
              <a:latin typeface="Tahoma" pitchFamily="34" charset="0"/>
            </a:endParaRPr>
          </a:p>
          <a:p>
            <a:pPr marL="990600" lvl="1" indent="-533400">
              <a:lnSpc>
                <a:spcPct val="90000"/>
              </a:lnSpc>
            </a:pPr>
            <a:r>
              <a:rPr lang="en-US" dirty="0" smtClean="0"/>
              <a:t>Model Spiral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Kemmis</a:t>
            </a:r>
            <a:r>
              <a:rPr lang="en-US" dirty="0" smtClean="0"/>
              <a:t>  and  </a:t>
            </a:r>
            <a:r>
              <a:rPr lang="en-US" dirty="0" err="1" smtClean="0"/>
              <a:t>Mc.Taggart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8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98" decel="100000" fill="hold"/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4" grpId="0"/>
      <p:bldP spid="2488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3ADFA-6C4B-4CD0-9BC4-1BFA6B1BD9D1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7651" name="WordArt 2"/>
          <p:cNvSpPr>
            <a:spLocks noChangeArrowheads="1" noChangeShapeType="1" noTextEdit="1"/>
          </p:cNvSpPr>
          <p:nvPr/>
        </p:nvSpPr>
        <p:spPr bwMode="auto">
          <a:xfrm>
            <a:off x="2319338" y="381000"/>
            <a:ext cx="5035550" cy="773113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id-ID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Rangkaian Spiral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1455738" y="2222500"/>
            <a:ext cx="1393825" cy="50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053" tIns="39027" rIns="78053" bIns="39027" anchor="ctr"/>
          <a:lstStyle/>
          <a:p>
            <a:pPr algn="ctr" defTabSz="781050"/>
            <a:r>
              <a:rPr lang="en-US" i="1">
                <a:latin typeface="Comic Sans MS" pitchFamily="66" charset="0"/>
              </a:rPr>
              <a:t>Planning</a:t>
            </a: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2916238" y="3429000"/>
            <a:ext cx="1260475" cy="63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053" tIns="39027" rIns="78053" bIns="39027" anchor="ctr"/>
          <a:lstStyle/>
          <a:p>
            <a:pPr algn="ctr" defTabSz="781050"/>
            <a:r>
              <a:rPr lang="en-US" i="1">
                <a:latin typeface="Comic Sans MS" pitchFamily="66" charset="0"/>
              </a:rPr>
              <a:t>Acting</a:t>
            </a: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1455738" y="4826000"/>
            <a:ext cx="1592262" cy="825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053" tIns="39027" rIns="78053" bIns="39027" anchor="ctr"/>
          <a:lstStyle/>
          <a:p>
            <a:pPr algn="ctr" defTabSz="781050"/>
            <a:r>
              <a:rPr lang="en-US" i="1">
                <a:latin typeface="Comic Sans MS" pitchFamily="66" charset="0"/>
              </a:rPr>
              <a:t>Observing</a:t>
            </a:r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0" y="3365500"/>
            <a:ext cx="1455738" cy="63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053" tIns="39027" rIns="78053" bIns="39027" anchor="ctr"/>
          <a:lstStyle/>
          <a:p>
            <a:pPr algn="ctr" defTabSz="781050"/>
            <a:r>
              <a:rPr lang="en-US" i="1">
                <a:latin typeface="Comic Sans MS" pitchFamily="66" charset="0"/>
              </a:rPr>
              <a:t>Reflecting</a:t>
            </a:r>
          </a:p>
        </p:txBody>
      </p:sp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6027738" y="2159000"/>
            <a:ext cx="1393825" cy="50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053" tIns="39027" rIns="78053" bIns="39027" anchor="ctr"/>
          <a:lstStyle/>
          <a:p>
            <a:pPr algn="ctr" defTabSz="781050"/>
            <a:r>
              <a:rPr lang="en-US" i="1">
                <a:latin typeface="Comic Sans MS" pitchFamily="66" charset="0"/>
              </a:rPr>
              <a:t>Planning</a:t>
            </a:r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7551738" y="3238500"/>
            <a:ext cx="1260475" cy="63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053" tIns="39027" rIns="78053" bIns="39027" anchor="ctr"/>
          <a:lstStyle/>
          <a:p>
            <a:pPr algn="ctr" defTabSz="781050"/>
            <a:r>
              <a:rPr lang="en-US" i="1">
                <a:latin typeface="Comic Sans MS" pitchFamily="66" charset="0"/>
              </a:rPr>
              <a:t>Acting</a:t>
            </a:r>
          </a:p>
        </p:txBody>
      </p:sp>
      <p:sp>
        <p:nvSpPr>
          <p:cNvPr id="27658" name="Rectangle 9"/>
          <p:cNvSpPr>
            <a:spLocks noChangeArrowheads="1"/>
          </p:cNvSpPr>
          <p:nvPr/>
        </p:nvSpPr>
        <p:spPr bwMode="auto">
          <a:xfrm>
            <a:off x="4770438" y="3365500"/>
            <a:ext cx="1458912" cy="63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053" tIns="39027" rIns="78053" bIns="39027" anchor="ctr"/>
          <a:lstStyle/>
          <a:p>
            <a:pPr algn="ctr" defTabSz="781050"/>
            <a:r>
              <a:rPr lang="en-US" i="1">
                <a:latin typeface="Comic Sans MS" pitchFamily="66" charset="0"/>
              </a:rPr>
              <a:t>Reflecting</a:t>
            </a:r>
          </a:p>
        </p:txBody>
      </p:sp>
      <p:sp>
        <p:nvSpPr>
          <p:cNvPr id="27659" name="Rectangle 10"/>
          <p:cNvSpPr>
            <a:spLocks noChangeArrowheads="1"/>
          </p:cNvSpPr>
          <p:nvPr/>
        </p:nvSpPr>
        <p:spPr bwMode="auto">
          <a:xfrm>
            <a:off x="5964238" y="4699000"/>
            <a:ext cx="1587500" cy="825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053" tIns="39027" rIns="78053" bIns="39027" anchor="ctr"/>
          <a:lstStyle/>
          <a:p>
            <a:pPr algn="ctr" defTabSz="781050"/>
            <a:r>
              <a:rPr lang="en-US" i="1">
                <a:latin typeface="Comic Sans MS" pitchFamily="66" charset="0"/>
              </a:rPr>
              <a:t>Observing</a:t>
            </a:r>
          </a:p>
        </p:txBody>
      </p:sp>
      <p:sp>
        <p:nvSpPr>
          <p:cNvPr id="27660" name="Line 11"/>
          <p:cNvSpPr>
            <a:spLocks noChangeShapeType="1"/>
          </p:cNvSpPr>
          <p:nvPr/>
        </p:nvSpPr>
        <p:spPr bwMode="auto">
          <a:xfrm flipV="1">
            <a:off x="463550" y="2476500"/>
            <a:ext cx="992188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7661" name="Line 12"/>
          <p:cNvSpPr>
            <a:spLocks noChangeShapeType="1"/>
          </p:cNvSpPr>
          <p:nvPr/>
        </p:nvSpPr>
        <p:spPr bwMode="auto">
          <a:xfrm>
            <a:off x="2849563" y="2540000"/>
            <a:ext cx="661987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7662" name="Line 13"/>
          <p:cNvSpPr>
            <a:spLocks noChangeShapeType="1"/>
          </p:cNvSpPr>
          <p:nvPr/>
        </p:nvSpPr>
        <p:spPr bwMode="auto">
          <a:xfrm flipH="1">
            <a:off x="3048000" y="4064000"/>
            <a:ext cx="46355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7663" name="Line 14"/>
          <p:cNvSpPr>
            <a:spLocks noChangeShapeType="1"/>
          </p:cNvSpPr>
          <p:nvPr/>
        </p:nvSpPr>
        <p:spPr bwMode="auto">
          <a:xfrm flipH="1" flipV="1">
            <a:off x="463550" y="4064000"/>
            <a:ext cx="928688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7664" name="Line 15"/>
          <p:cNvSpPr>
            <a:spLocks noChangeShapeType="1"/>
          </p:cNvSpPr>
          <p:nvPr/>
        </p:nvSpPr>
        <p:spPr bwMode="auto">
          <a:xfrm flipV="1">
            <a:off x="5367338" y="2476500"/>
            <a:ext cx="596900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7665" name="Line 16"/>
          <p:cNvSpPr>
            <a:spLocks noChangeShapeType="1"/>
          </p:cNvSpPr>
          <p:nvPr/>
        </p:nvSpPr>
        <p:spPr bwMode="auto">
          <a:xfrm flipH="1" flipV="1">
            <a:off x="5434013" y="4064000"/>
            <a:ext cx="5302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7666" name="Line 17"/>
          <p:cNvSpPr>
            <a:spLocks noChangeShapeType="1"/>
          </p:cNvSpPr>
          <p:nvPr/>
        </p:nvSpPr>
        <p:spPr bwMode="auto">
          <a:xfrm>
            <a:off x="7421563" y="2413000"/>
            <a:ext cx="795337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7667" name="Line 18"/>
          <p:cNvSpPr>
            <a:spLocks noChangeShapeType="1"/>
          </p:cNvSpPr>
          <p:nvPr/>
        </p:nvSpPr>
        <p:spPr bwMode="auto">
          <a:xfrm flipH="1">
            <a:off x="7620000" y="3873500"/>
            <a:ext cx="596900" cy="1206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7668" name="Line 19"/>
          <p:cNvSpPr>
            <a:spLocks noChangeShapeType="1"/>
          </p:cNvSpPr>
          <p:nvPr/>
        </p:nvSpPr>
        <p:spPr bwMode="auto">
          <a:xfrm>
            <a:off x="7467600" y="2362200"/>
            <a:ext cx="1128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7669" name="Text Box 20"/>
          <p:cNvSpPr txBox="1">
            <a:spLocks noChangeArrowheads="1"/>
          </p:cNvSpPr>
          <p:nvPr/>
        </p:nvSpPr>
        <p:spPr bwMode="auto">
          <a:xfrm>
            <a:off x="6361113" y="6096000"/>
            <a:ext cx="7953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8053" tIns="39027" rIns="78053" bIns="39027">
            <a:spAutoFit/>
          </a:bodyPr>
          <a:lstStyle/>
          <a:p>
            <a:pPr algn="ctr" defTabSz="781050">
              <a:spcBef>
                <a:spcPct val="50000"/>
              </a:spcBef>
            </a:pPr>
            <a:r>
              <a:rPr lang="en-US" sz="2000"/>
              <a:t>C</a:t>
            </a:r>
            <a:r>
              <a:rPr lang="en-US" sz="2000" baseline="-25000"/>
              <a:t>2</a:t>
            </a:r>
          </a:p>
        </p:txBody>
      </p:sp>
      <p:sp>
        <p:nvSpPr>
          <p:cNvPr id="27670" name="Text Box 21"/>
          <p:cNvSpPr txBox="1">
            <a:spLocks noChangeArrowheads="1"/>
          </p:cNvSpPr>
          <p:nvPr/>
        </p:nvSpPr>
        <p:spPr bwMode="auto">
          <a:xfrm>
            <a:off x="1789113" y="6159500"/>
            <a:ext cx="7953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8053" tIns="39027" rIns="78053" bIns="39027">
            <a:spAutoFit/>
          </a:bodyPr>
          <a:lstStyle/>
          <a:p>
            <a:pPr algn="ctr" defTabSz="781050">
              <a:spcBef>
                <a:spcPct val="50000"/>
              </a:spcBef>
            </a:pPr>
            <a:r>
              <a:rPr lang="en-US" sz="2000"/>
              <a:t>C</a:t>
            </a:r>
            <a:r>
              <a:rPr lang="en-US" sz="2000" baseline="-25000"/>
              <a:t>1</a:t>
            </a:r>
          </a:p>
        </p:txBody>
      </p:sp>
      <p:sp>
        <p:nvSpPr>
          <p:cNvPr id="27671" name="Line 22"/>
          <p:cNvSpPr>
            <a:spLocks noChangeShapeType="1"/>
          </p:cNvSpPr>
          <p:nvPr/>
        </p:nvSpPr>
        <p:spPr bwMode="auto">
          <a:xfrm>
            <a:off x="2895600" y="24384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9C57B-E4C7-43A8-9ADB-506668332CE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Subjek/Partisipan yang Terlibat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763000" cy="5105400"/>
          </a:xfrm>
        </p:spPr>
        <p:txBody>
          <a:bodyPr/>
          <a:lstStyle/>
          <a:p>
            <a:r>
              <a:rPr lang="en-US" smtClean="0">
                <a:latin typeface="Calisto MT" pitchFamily="18" charset="0"/>
              </a:rPr>
              <a:t>Subjek Penelitian</a:t>
            </a:r>
          </a:p>
          <a:p>
            <a:pPr lvl="1"/>
            <a:r>
              <a:rPr lang="en-US" smtClean="0">
                <a:latin typeface="Calisto MT" pitchFamily="18" charset="0"/>
              </a:rPr>
              <a:t>Dijelaskan secara lengkap (memaparkan pula tentang jumlah subjek)</a:t>
            </a:r>
          </a:p>
          <a:p>
            <a:pPr lvl="1">
              <a:spcAft>
                <a:spcPct val="40000"/>
              </a:spcAft>
            </a:pPr>
            <a:r>
              <a:rPr lang="en-US" smtClean="0">
                <a:latin typeface="Calisto MT" pitchFamily="18" charset="0"/>
              </a:rPr>
              <a:t>Memuat penjelasan tentang teknik pengambilan subjek penelitian/teknik sampling)</a:t>
            </a:r>
          </a:p>
          <a:p>
            <a:r>
              <a:rPr lang="en-US" smtClean="0">
                <a:latin typeface="Calisto MT" pitchFamily="18" charset="0"/>
              </a:rPr>
              <a:t>Partisipan yang Terlibat</a:t>
            </a:r>
          </a:p>
          <a:p>
            <a:pPr lvl="1"/>
            <a:r>
              <a:rPr lang="en-US" smtClean="0">
                <a:latin typeface="Calisto MT" pitchFamily="18" charset="0"/>
              </a:rPr>
              <a:t>Memuat penjelasan tentang jumlah partisipan</a:t>
            </a:r>
          </a:p>
          <a:p>
            <a:pPr lvl="1"/>
            <a:r>
              <a:rPr lang="en-US" smtClean="0">
                <a:latin typeface="Calisto MT" pitchFamily="18" charset="0"/>
              </a:rPr>
              <a:t>Dijelaskan secara lengkap (memaparkan tentang kompetensi partisipan)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6" grpId="0"/>
      <p:bldP spid="2519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D5EF1-A582-481C-879C-6C210F1CA87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Peran dan Posisi Peneliti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0"/>
            <a:ext cx="7391400" cy="5257800"/>
          </a:xfrm>
        </p:spPr>
        <p:txBody>
          <a:bodyPr/>
          <a:lstStyle/>
          <a:p>
            <a:r>
              <a:rPr lang="en-US" smtClean="0"/>
              <a:t>Peran Peneliti</a:t>
            </a:r>
          </a:p>
          <a:p>
            <a:pPr lvl="1"/>
            <a:r>
              <a:rPr lang="en-US" i="1" smtClean="0"/>
              <a:t>Planner leader</a:t>
            </a:r>
            <a:r>
              <a:rPr lang="en-US" smtClean="0"/>
              <a:t> (Pemimpin perencanaan)</a:t>
            </a:r>
          </a:p>
          <a:p>
            <a:pPr lvl="1"/>
            <a:r>
              <a:rPr lang="en-US" smtClean="0"/>
              <a:t>Memuat penjelasan tentang kegiatan pra penelitian</a:t>
            </a:r>
          </a:p>
          <a:p>
            <a:r>
              <a:rPr lang="en-US" smtClean="0"/>
              <a:t>Posisi Peneliti</a:t>
            </a:r>
          </a:p>
          <a:p>
            <a:pPr lvl="1"/>
            <a:r>
              <a:rPr lang="en-US" smtClean="0"/>
              <a:t>Partisipan aktif</a:t>
            </a:r>
          </a:p>
          <a:p>
            <a:pPr lvl="1"/>
            <a:r>
              <a:rPr lang="en-US" smtClean="0"/>
              <a:t>Derajat keikutsertaan: Peran serta aktif sebagai pengamat</a:t>
            </a:r>
          </a:p>
          <a:p>
            <a:pPr lvl="1"/>
            <a:r>
              <a:rPr lang="en-US" smtClean="0"/>
              <a:t>Membahas yang dilakukan selama penelitian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0" grpId="0"/>
      <p:bldP spid="2529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335E4-02EF-4A8F-849B-C107960981DB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Tahapan Intervensi Tindakan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66888"/>
            <a:ext cx="7772400" cy="4329112"/>
          </a:xfrm>
        </p:spPr>
        <p:txBody>
          <a:bodyPr/>
          <a:lstStyle/>
          <a:p>
            <a:r>
              <a:rPr lang="en-US" smtClean="0"/>
              <a:t>Membahas kegiatan pra survey</a:t>
            </a:r>
          </a:p>
          <a:p>
            <a:r>
              <a:rPr lang="en-US" smtClean="0"/>
              <a:t>Membahas tahapan intervensi tindakan sesuai disain penelitian</a:t>
            </a:r>
          </a:p>
          <a:p>
            <a:pPr lvl="1"/>
            <a:r>
              <a:rPr lang="en-US" smtClean="0"/>
              <a:t>Perencanaan</a:t>
            </a:r>
          </a:p>
          <a:p>
            <a:pPr lvl="1"/>
            <a:r>
              <a:rPr lang="en-US" smtClean="0"/>
              <a:t>Pelaksanaan</a:t>
            </a:r>
          </a:p>
          <a:p>
            <a:pPr lvl="1"/>
            <a:r>
              <a:rPr lang="en-US" smtClean="0"/>
              <a:t>Observasi</a:t>
            </a:r>
          </a:p>
          <a:p>
            <a:pPr lvl="1"/>
            <a:r>
              <a:rPr lang="en-US" smtClean="0"/>
              <a:t>Refleksi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4" grpId="0"/>
      <p:bldP spid="25395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742</Words>
  <Application>Microsoft Office PowerPoint</Application>
  <PresentationFormat>On-screen Show (4:3)</PresentationFormat>
  <Paragraphs>193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PERTEMUAN 13</vt:lpstr>
      <vt:lpstr>Metodologi Penelitian</vt:lpstr>
      <vt:lpstr>Tujuan Penelitian</vt:lpstr>
      <vt:lpstr>Tempat dan Waktu Penelitian</vt:lpstr>
      <vt:lpstr> Metode dan Disain Intervensi Tindakan/Rancangan Siklus Penelitian </vt:lpstr>
      <vt:lpstr>Slide 6</vt:lpstr>
      <vt:lpstr>Subjek/Partisipan yang Terlibat</vt:lpstr>
      <vt:lpstr>Peran dan Posisi Peneliti</vt:lpstr>
      <vt:lpstr>Tahapan Intervensi Tindakan</vt:lpstr>
      <vt:lpstr>Perencanaan Tindakan          (Planning)</vt:lpstr>
      <vt:lpstr>Pelaksanaan Tindakan (Acting)</vt:lpstr>
      <vt:lpstr>Pengamatan Tindakan (Observing)</vt:lpstr>
      <vt:lpstr>Penyusunan Catatan Lapangan</vt:lpstr>
      <vt:lpstr>Refleksi Tindakan (Reflecting)</vt:lpstr>
      <vt:lpstr>Hasil Intervensi yang Diharapkan</vt:lpstr>
      <vt:lpstr>Data dan Sumber Data</vt:lpstr>
      <vt:lpstr>Instrumen-instrumen Pengumpul data</vt:lpstr>
      <vt:lpstr>Instrumen Pengumpul Data</vt:lpstr>
      <vt:lpstr>Teknik Pengumpul Data</vt:lpstr>
      <vt:lpstr>Analisis Data dan Interpretasi Hasil Analisis</vt:lpstr>
      <vt:lpstr>Analisis Data Kuantitatif</vt:lpstr>
      <vt:lpstr>Analisis Data Kualitatif</vt:lpstr>
      <vt:lpstr>Analisis Data Kualitatif</vt:lpstr>
      <vt:lpstr>Interpretasi Hasil Analisis</vt:lpstr>
      <vt:lpstr>Hasil Penelitian dan Pembahasan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13</dc:title>
  <dc:creator>supriatna</dc:creator>
  <cp:lastModifiedBy>supriatna</cp:lastModifiedBy>
  <cp:revision>1</cp:revision>
  <dcterms:created xsi:type="dcterms:W3CDTF">2016-05-05T09:48:20Z</dcterms:created>
  <dcterms:modified xsi:type="dcterms:W3CDTF">2016-05-05T09:53:47Z</dcterms:modified>
</cp:coreProperties>
</file>