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3" r:id="rId5"/>
    <p:sldId id="258" r:id="rId6"/>
    <p:sldId id="264" r:id="rId7"/>
    <p:sldId id="265" r:id="rId8"/>
    <p:sldId id="266" r:id="rId9"/>
    <p:sldId id="267" r:id="rId10"/>
    <p:sldId id="268" r:id="rId11"/>
    <p:sldId id="261"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78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3840C-1935-4A27-A2F4-539EBCC56F5D}" type="datetimeFigureOut">
              <a:rPr lang="id-ID" smtClean="0"/>
              <a:t>05/05/2016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5651C7-2939-4F8C-923D-BE3A97151136}"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A79D6BB-B2D2-4110-AD04-3478474284F6}" type="slidenum">
              <a:rPr lang="en-US" smtClean="0"/>
              <a:pPr/>
              <a:t>7</a:t>
            </a:fld>
            <a:endParaRPr lang="en-US" smtClean="0"/>
          </a:p>
        </p:txBody>
      </p:sp>
      <p:sp>
        <p:nvSpPr>
          <p:cNvPr id="26627" name="Slide Image Placeholder 1"/>
          <p:cNvSpPr>
            <a:spLocks noGrp="1" noRot="1" noChangeAspect="1" noTextEdit="1"/>
          </p:cNvSpPr>
          <p:nvPr>
            <p:ph type="sldImg"/>
          </p:nvPr>
        </p:nvSpPr>
        <p:spPr>
          <a:ln/>
        </p:spPr>
      </p:sp>
      <p:sp>
        <p:nvSpPr>
          <p:cNvPr id="26628" name="Notes Placeholder 2"/>
          <p:cNvSpPr>
            <a:spLocks noGrp="1"/>
          </p:cNvSpPr>
          <p:nvPr>
            <p:ph type="body" idx="1"/>
          </p:nvPr>
        </p:nvSpPr>
        <p:spPr>
          <a:noFill/>
          <a:ln/>
        </p:spPr>
        <p:txBody>
          <a:bodyPr/>
          <a:lstStyle/>
          <a:p>
            <a:pPr eaLnBrk="1" hangingPunct="1">
              <a:spcBef>
                <a:spcPct val="0"/>
              </a:spcBef>
            </a:pPr>
            <a:endParaRPr lang="id-ID" smtClean="0"/>
          </a:p>
        </p:txBody>
      </p:sp>
      <p:sp>
        <p:nvSpPr>
          <p:cNvPr id="2662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FCBAC60-5BBE-456A-B596-BC2EF0A68CC7}" type="slidenum">
              <a:rPr lang="en-US" sz="1200"/>
              <a:pPr algn="r"/>
              <a:t>7</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248ACB90-1D30-4AD2-A8C0-F90F47EA9C89}" type="slidenum">
              <a:rPr lang="en-US" smtClean="0"/>
              <a:pPr/>
              <a:t>8</a:t>
            </a:fld>
            <a:endParaRPr lang="en-US" smtClean="0"/>
          </a:p>
        </p:txBody>
      </p:sp>
      <p:sp>
        <p:nvSpPr>
          <p:cNvPr id="27651" name="Slide Image Placeholder 1"/>
          <p:cNvSpPr>
            <a:spLocks noGrp="1" noRot="1" noChangeAspect="1" noTextEdit="1"/>
          </p:cNvSpPr>
          <p:nvPr>
            <p:ph type="sldImg"/>
          </p:nvPr>
        </p:nvSpPr>
        <p:spPr>
          <a:ln/>
        </p:spPr>
      </p:sp>
      <p:sp>
        <p:nvSpPr>
          <p:cNvPr id="27652" name="Notes Placeholder 2"/>
          <p:cNvSpPr>
            <a:spLocks noGrp="1"/>
          </p:cNvSpPr>
          <p:nvPr>
            <p:ph type="body" idx="1"/>
          </p:nvPr>
        </p:nvSpPr>
        <p:spPr>
          <a:noFill/>
          <a:ln/>
        </p:spPr>
        <p:txBody>
          <a:bodyPr/>
          <a:lstStyle/>
          <a:p>
            <a:pPr eaLnBrk="1" hangingPunct="1">
              <a:spcBef>
                <a:spcPct val="0"/>
              </a:spcBef>
            </a:pPr>
            <a:endParaRPr lang="id-ID" smtClean="0"/>
          </a:p>
        </p:txBody>
      </p:sp>
      <p:sp>
        <p:nvSpPr>
          <p:cNvPr id="276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4853F51-7C5F-4349-9605-675E8E370D1F}" type="slidenum">
              <a:rPr lang="en-US" sz="1200"/>
              <a:pPr algn="r"/>
              <a:t>8</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83AD21D-26FB-4FD9-B0DE-2A2EA1AFAB2C}" type="slidenum">
              <a:rPr lang="en-US" smtClean="0"/>
              <a:pPr/>
              <a:t>9</a:t>
            </a:fld>
            <a:endParaRPr lang="en-US" smtClean="0"/>
          </a:p>
        </p:txBody>
      </p:sp>
      <p:sp>
        <p:nvSpPr>
          <p:cNvPr id="28675" name="Slide Image Placeholder 1"/>
          <p:cNvSpPr>
            <a:spLocks noGrp="1" noRot="1" noChangeAspect="1" noTextEdit="1"/>
          </p:cNvSpPr>
          <p:nvPr>
            <p:ph type="sldImg"/>
          </p:nvPr>
        </p:nvSpPr>
        <p:spPr>
          <a:ln/>
        </p:spPr>
      </p:sp>
      <p:sp>
        <p:nvSpPr>
          <p:cNvPr id="28676" name="Notes Placeholder 2"/>
          <p:cNvSpPr>
            <a:spLocks noGrp="1"/>
          </p:cNvSpPr>
          <p:nvPr>
            <p:ph type="body" idx="1"/>
          </p:nvPr>
        </p:nvSpPr>
        <p:spPr>
          <a:noFill/>
          <a:ln/>
        </p:spPr>
        <p:txBody>
          <a:bodyPr/>
          <a:lstStyle/>
          <a:p>
            <a:pPr eaLnBrk="1" hangingPunct="1">
              <a:spcBef>
                <a:spcPct val="0"/>
              </a:spcBef>
            </a:pPr>
            <a:endParaRPr lang="id-ID" smtClean="0"/>
          </a:p>
        </p:txBody>
      </p:sp>
      <p:sp>
        <p:nvSpPr>
          <p:cNvPr id="2867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079DA77-15C5-43E4-867A-21F9FBE5F632}" type="slidenum">
              <a:rPr lang="en-US" sz="1200"/>
              <a:pPr algn="r"/>
              <a:t>9</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04499C8E-685B-40D3-B2A6-F427581FBBF5}" type="slidenum">
              <a:rPr lang="en-US" smtClean="0"/>
              <a:pPr/>
              <a:t>10</a:t>
            </a:fld>
            <a:endParaRPr lang="en-US" smtClean="0"/>
          </a:p>
        </p:txBody>
      </p:sp>
      <p:sp>
        <p:nvSpPr>
          <p:cNvPr id="29699" name="Slide Image Placeholder 1"/>
          <p:cNvSpPr>
            <a:spLocks noGrp="1" noRot="1" noChangeAspect="1" noTextEdit="1"/>
          </p:cNvSpPr>
          <p:nvPr>
            <p:ph type="sldImg"/>
          </p:nvPr>
        </p:nvSpPr>
        <p:spPr>
          <a:ln/>
        </p:spPr>
      </p:sp>
      <p:sp>
        <p:nvSpPr>
          <p:cNvPr id="29700" name="Notes Placeholder 2"/>
          <p:cNvSpPr>
            <a:spLocks noGrp="1"/>
          </p:cNvSpPr>
          <p:nvPr>
            <p:ph type="body" idx="1"/>
          </p:nvPr>
        </p:nvSpPr>
        <p:spPr>
          <a:noFill/>
          <a:ln/>
        </p:spPr>
        <p:txBody>
          <a:bodyPr/>
          <a:lstStyle/>
          <a:p>
            <a:pPr eaLnBrk="1" hangingPunct="1">
              <a:spcBef>
                <a:spcPct val="0"/>
              </a:spcBef>
            </a:pPr>
            <a:endParaRPr lang="id-ID" smtClean="0"/>
          </a:p>
        </p:txBody>
      </p:sp>
      <p:sp>
        <p:nvSpPr>
          <p:cNvPr id="2970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70389EC-86F7-4678-8E12-A2280F650F7C}" type="slidenum">
              <a:rPr lang="en-US" sz="1200"/>
              <a:pPr algn="r"/>
              <a:t>10</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D9D81-36F6-47B1-86E2-B9D7ACA5F152}" type="datetimeFigureOut">
              <a:rPr lang="id-ID" smtClean="0"/>
              <a:pPr/>
              <a:t>05/05/2016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D7BBE3F-9E38-4F8A-90CF-D0E8F9D0DD6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FD9D81-36F6-47B1-86E2-B9D7ACA5F152}" type="datetimeFigureOut">
              <a:rPr lang="id-ID" smtClean="0"/>
              <a:pPr/>
              <a:t>05/05/2016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BBE3F-9E38-4F8A-90CF-D0E8F9D0DD6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7772400" cy="1512167"/>
          </a:xfrm>
        </p:spPr>
        <p:txBody>
          <a:bodyPr/>
          <a:lstStyle/>
          <a:p>
            <a:r>
              <a:rPr lang="id-ID" dirty="0" smtClean="0"/>
              <a:t>PERTEMUAN 3</a:t>
            </a:r>
            <a:endParaRPr lang="id-ID" dirty="0"/>
          </a:p>
        </p:txBody>
      </p:sp>
      <p:sp>
        <p:nvSpPr>
          <p:cNvPr id="3" name="Subtitle 2"/>
          <p:cNvSpPr>
            <a:spLocks noGrp="1"/>
          </p:cNvSpPr>
          <p:nvPr>
            <p:ph type="subTitle" idx="1"/>
          </p:nvPr>
        </p:nvSpPr>
        <p:spPr>
          <a:xfrm>
            <a:off x="1371600" y="1772816"/>
            <a:ext cx="6400800" cy="3865984"/>
          </a:xfrm>
        </p:spPr>
        <p:txBody>
          <a:bodyPr/>
          <a:lstStyle/>
          <a:p>
            <a:pPr lvl="0" algn="l"/>
            <a:r>
              <a:rPr lang="id-ID" dirty="0" smtClean="0">
                <a:solidFill>
                  <a:schemeClr val="tx1"/>
                </a:solidFill>
              </a:rPr>
              <a:t>1. </a:t>
            </a:r>
            <a:r>
              <a:rPr lang="nl-NL" dirty="0" smtClean="0">
                <a:solidFill>
                  <a:schemeClr val="tx1"/>
                </a:solidFill>
              </a:rPr>
              <a:t>Fokus </a:t>
            </a:r>
            <a:r>
              <a:rPr lang="nl-NL" dirty="0">
                <a:solidFill>
                  <a:schemeClr val="tx1"/>
                </a:solidFill>
              </a:rPr>
              <a:t>permasalahan PTK.</a:t>
            </a:r>
            <a:endParaRPr lang="id-ID" dirty="0">
              <a:solidFill>
                <a:schemeClr val="tx1"/>
              </a:solidFill>
            </a:endParaRPr>
          </a:p>
          <a:p>
            <a:pPr lvl="0" algn="l"/>
            <a:r>
              <a:rPr lang="id-ID" dirty="0" smtClean="0">
                <a:solidFill>
                  <a:schemeClr val="tx1"/>
                </a:solidFill>
              </a:rPr>
              <a:t>2. </a:t>
            </a:r>
            <a:r>
              <a:rPr lang="nl-NL" dirty="0" smtClean="0">
                <a:solidFill>
                  <a:schemeClr val="tx1"/>
                </a:solidFill>
              </a:rPr>
              <a:t>Identifikasi </a:t>
            </a:r>
            <a:r>
              <a:rPr lang="nl-NL" dirty="0">
                <a:solidFill>
                  <a:schemeClr val="tx1"/>
                </a:solidFill>
              </a:rPr>
              <a:t>permasalahsan PTK.</a:t>
            </a:r>
            <a:endParaRPr lang="id-ID" dirty="0">
              <a:solidFill>
                <a:schemeClr val="tx1"/>
              </a:solidFill>
            </a:endParaRPr>
          </a:p>
          <a:p>
            <a:pPr lvl="0" algn="l"/>
            <a:r>
              <a:rPr lang="id-ID" dirty="0" smtClean="0">
                <a:solidFill>
                  <a:schemeClr val="tx1"/>
                </a:solidFill>
              </a:rPr>
              <a:t>3. </a:t>
            </a:r>
            <a:r>
              <a:rPr lang="nl-NL" dirty="0" smtClean="0">
                <a:solidFill>
                  <a:schemeClr val="tx1"/>
                </a:solidFill>
              </a:rPr>
              <a:t>Analisis </a:t>
            </a:r>
            <a:r>
              <a:rPr lang="nl-NL" dirty="0">
                <a:solidFill>
                  <a:schemeClr val="tx1"/>
                </a:solidFill>
              </a:rPr>
              <a:t>permasalahan PTK</a:t>
            </a:r>
            <a:endParaRPr lang="id-ID" dirty="0">
              <a:solidFill>
                <a:schemeClr val="tx1"/>
              </a:solidFill>
            </a:endParaRPr>
          </a:p>
          <a:p>
            <a:pPr algn="l"/>
            <a:r>
              <a:rPr lang="id-ID" dirty="0" smtClean="0">
                <a:solidFill>
                  <a:schemeClr val="tx1"/>
                </a:solidFill>
              </a:rPr>
              <a:t>4. </a:t>
            </a:r>
            <a:r>
              <a:rPr lang="nl-NL" dirty="0" smtClean="0">
                <a:solidFill>
                  <a:schemeClr val="tx1"/>
                </a:solidFill>
              </a:rPr>
              <a:t>Merumuskan </a:t>
            </a:r>
            <a:r>
              <a:rPr lang="nl-NL" dirty="0">
                <a:solidFill>
                  <a:schemeClr val="tx1"/>
                </a:solidFill>
              </a:rPr>
              <a:t>masalah PTK</a:t>
            </a:r>
            <a:endParaRPr lang="id-ID"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712788"/>
          </a:xfrm>
        </p:spPr>
        <p:txBody>
          <a:bodyPr anchorCtr="1">
            <a:normAutofit fontScale="90000"/>
          </a:bodyPr>
          <a:lstStyle/>
          <a:p>
            <a:pPr eaLnBrk="1" hangingPunct="1">
              <a:defRPr/>
            </a:pPr>
            <a:r>
              <a:rPr lang="en-US" sz="2800" b="1" smtClean="0"/>
              <a:t>Langkah-langkah Menemukan </a:t>
            </a:r>
            <a:br>
              <a:rPr lang="en-US" sz="2800" b="1" smtClean="0"/>
            </a:br>
            <a:r>
              <a:rPr lang="en-US" sz="2800" b="1" smtClean="0"/>
              <a:t>dan Merumuskan Masalah</a:t>
            </a:r>
          </a:p>
        </p:txBody>
      </p:sp>
      <p:sp>
        <p:nvSpPr>
          <p:cNvPr id="17411" name="Rectangle 3"/>
          <p:cNvSpPr>
            <a:spLocks noChangeArrowheads="1"/>
          </p:cNvSpPr>
          <p:nvPr/>
        </p:nvSpPr>
        <p:spPr bwMode="auto">
          <a:xfrm>
            <a:off x="762000" y="1219200"/>
            <a:ext cx="1600200" cy="685800"/>
          </a:xfrm>
          <a:prstGeom prst="rect">
            <a:avLst/>
          </a:prstGeom>
          <a:solidFill>
            <a:schemeClr val="accent1"/>
          </a:solidFill>
          <a:ln w="9525" algn="ctr">
            <a:solidFill>
              <a:schemeClr val="tx1"/>
            </a:solidFill>
            <a:round/>
            <a:headEnd/>
            <a:tailEnd/>
          </a:ln>
        </p:spPr>
        <p:txBody>
          <a:bodyPr/>
          <a:lstStyle/>
          <a:p>
            <a:r>
              <a:rPr lang="en-US" b="1"/>
              <a:t>Menemukan Masalah</a:t>
            </a:r>
          </a:p>
        </p:txBody>
      </p:sp>
      <p:sp>
        <p:nvSpPr>
          <p:cNvPr id="17412" name="Rectangle 4"/>
          <p:cNvSpPr>
            <a:spLocks noChangeArrowheads="1"/>
          </p:cNvSpPr>
          <p:nvPr/>
        </p:nvSpPr>
        <p:spPr bwMode="auto">
          <a:xfrm>
            <a:off x="762000" y="2209800"/>
            <a:ext cx="1600200" cy="685800"/>
          </a:xfrm>
          <a:prstGeom prst="rect">
            <a:avLst/>
          </a:prstGeom>
          <a:solidFill>
            <a:schemeClr val="accent1"/>
          </a:solidFill>
          <a:ln w="9525" algn="ctr">
            <a:solidFill>
              <a:schemeClr val="tx1"/>
            </a:solidFill>
            <a:round/>
            <a:headEnd/>
            <a:tailEnd/>
          </a:ln>
        </p:spPr>
        <p:txBody>
          <a:bodyPr/>
          <a:lstStyle/>
          <a:p>
            <a:r>
              <a:rPr lang="en-US" b="1"/>
              <a:t>Identifikasi Masalah</a:t>
            </a:r>
          </a:p>
        </p:txBody>
      </p:sp>
      <p:sp>
        <p:nvSpPr>
          <p:cNvPr id="17413" name="Rectangle 5"/>
          <p:cNvSpPr>
            <a:spLocks noChangeArrowheads="1"/>
          </p:cNvSpPr>
          <p:nvPr/>
        </p:nvSpPr>
        <p:spPr bwMode="auto">
          <a:xfrm>
            <a:off x="762000" y="3200400"/>
            <a:ext cx="1600200" cy="990600"/>
          </a:xfrm>
          <a:prstGeom prst="rect">
            <a:avLst/>
          </a:prstGeom>
          <a:solidFill>
            <a:schemeClr val="accent1"/>
          </a:solidFill>
          <a:ln w="9525" algn="ctr">
            <a:solidFill>
              <a:schemeClr val="tx1"/>
            </a:solidFill>
            <a:round/>
            <a:headEnd/>
            <a:tailEnd/>
          </a:ln>
        </p:spPr>
        <p:txBody>
          <a:bodyPr/>
          <a:lstStyle/>
          <a:p>
            <a:r>
              <a:rPr lang="en-US" b="1"/>
              <a:t>Menemukan akar Masalah</a:t>
            </a:r>
          </a:p>
        </p:txBody>
      </p:sp>
      <p:sp>
        <p:nvSpPr>
          <p:cNvPr id="17414" name="Rectangle 6"/>
          <p:cNvSpPr>
            <a:spLocks noChangeArrowheads="1"/>
          </p:cNvSpPr>
          <p:nvPr/>
        </p:nvSpPr>
        <p:spPr bwMode="auto">
          <a:xfrm>
            <a:off x="762000" y="4572000"/>
            <a:ext cx="1600200" cy="685800"/>
          </a:xfrm>
          <a:prstGeom prst="rect">
            <a:avLst/>
          </a:prstGeom>
          <a:solidFill>
            <a:schemeClr val="accent1"/>
          </a:solidFill>
          <a:ln w="9525" algn="ctr">
            <a:solidFill>
              <a:schemeClr val="tx1"/>
            </a:solidFill>
            <a:round/>
            <a:headEnd/>
            <a:tailEnd/>
          </a:ln>
        </p:spPr>
        <p:txBody>
          <a:bodyPr/>
          <a:lstStyle/>
          <a:p>
            <a:r>
              <a:rPr lang="en-US" b="1"/>
              <a:t>Merumuskan Masalah</a:t>
            </a:r>
          </a:p>
        </p:txBody>
      </p:sp>
      <p:cxnSp>
        <p:nvCxnSpPr>
          <p:cNvPr id="9" name="Elbow Connector 8"/>
          <p:cNvCxnSpPr>
            <a:stCxn id="17411" idx="2"/>
            <a:endCxn id="17412" idx="0"/>
          </p:cNvCxnSpPr>
          <p:nvPr/>
        </p:nvCxnSpPr>
        <p:spPr bwMode="auto">
          <a:xfrm rot="5400000">
            <a:off x="1409701" y="2057400"/>
            <a:ext cx="304800" cy="3175"/>
          </a:xfrm>
          <a:prstGeom prst="bentConnector3">
            <a:avLst>
              <a:gd name="adj1" fmla="val 50000"/>
            </a:avLst>
          </a:prstGeom>
          <a:ln>
            <a:headEnd type="none" w="med" len="med"/>
            <a:tailEnd type="arrow"/>
          </a:ln>
        </p:spPr>
        <p:style>
          <a:lnRef idx="3">
            <a:schemeClr val="accent5"/>
          </a:lnRef>
          <a:fillRef idx="0">
            <a:schemeClr val="accent5"/>
          </a:fillRef>
          <a:effectRef idx="2">
            <a:schemeClr val="accent5"/>
          </a:effectRef>
          <a:fontRef idx="minor">
            <a:schemeClr val="tx1"/>
          </a:fontRef>
        </p:style>
      </p:cxnSp>
      <p:cxnSp>
        <p:nvCxnSpPr>
          <p:cNvPr id="11" name="Elbow Connector 10"/>
          <p:cNvCxnSpPr>
            <a:cxnSpLocks noChangeShapeType="1"/>
            <a:stCxn id="17412" idx="2"/>
            <a:endCxn id="17413" idx="0"/>
          </p:cNvCxnSpPr>
          <p:nvPr/>
        </p:nvCxnSpPr>
        <p:spPr bwMode="auto">
          <a:xfrm rot="5400000">
            <a:off x="1409700" y="30480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3" name="Elbow Connector 12"/>
          <p:cNvCxnSpPr>
            <a:cxnSpLocks noChangeShapeType="1"/>
            <a:stCxn id="17413" idx="2"/>
            <a:endCxn id="17414" idx="0"/>
          </p:cNvCxnSpPr>
          <p:nvPr/>
        </p:nvCxnSpPr>
        <p:spPr bwMode="auto">
          <a:xfrm rot="5400000">
            <a:off x="1371600" y="4381500"/>
            <a:ext cx="3810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sp>
        <p:nvSpPr>
          <p:cNvPr id="12" name="Rectangle 11"/>
          <p:cNvSpPr/>
          <p:nvPr/>
        </p:nvSpPr>
        <p:spPr bwMode="auto">
          <a:xfrm>
            <a:off x="2895600" y="1219200"/>
            <a:ext cx="5867400" cy="52578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Arrow 13"/>
          <p:cNvSpPr/>
          <p:nvPr/>
        </p:nvSpPr>
        <p:spPr bwMode="auto">
          <a:xfrm>
            <a:off x="2362200" y="4648200"/>
            <a:ext cx="533400" cy="5334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420" name="TextBox 14"/>
          <p:cNvSpPr txBox="1">
            <a:spLocks noChangeArrowheads="1"/>
          </p:cNvSpPr>
          <p:nvPr/>
        </p:nvSpPr>
        <p:spPr bwMode="auto">
          <a:xfrm>
            <a:off x="3276600" y="1676400"/>
            <a:ext cx="4953000" cy="2166938"/>
          </a:xfrm>
          <a:prstGeom prst="rect">
            <a:avLst/>
          </a:prstGeom>
          <a:noFill/>
          <a:ln w="9525">
            <a:noFill/>
            <a:miter lim="800000"/>
            <a:headEnd/>
            <a:tailEnd/>
          </a:ln>
        </p:spPr>
        <p:txBody>
          <a:bodyPr>
            <a:spAutoFit/>
          </a:bodyPr>
          <a:lstStyle/>
          <a:p>
            <a:r>
              <a:rPr lang="en-US" b="1"/>
              <a:t>Misalnya, temuan beberapa akar/penyebab masalah dalam pembelajaran:</a:t>
            </a:r>
            <a:endParaRPr lang="en-US" sz="2800" b="1"/>
          </a:p>
          <a:p>
            <a:endParaRPr lang="en-US" sz="2800" b="1"/>
          </a:p>
          <a:p>
            <a:pPr>
              <a:buFontTx/>
              <a:buChar char="-"/>
            </a:pPr>
            <a:r>
              <a:rPr lang="en-US" b="1"/>
              <a:t>Guru tidak memotivasi siswa dan bersikap   </a:t>
            </a:r>
          </a:p>
          <a:p>
            <a:r>
              <a:rPr lang="en-US" b="1"/>
              <a:t>  sangat formal.</a:t>
            </a:r>
            <a:endParaRPr lang="en-US" sz="2800" b="1"/>
          </a:p>
          <a:p>
            <a:pPr>
              <a:buFontTx/>
              <a:buChar char="-"/>
            </a:pPr>
            <a:r>
              <a:rPr lang="en-US" b="1"/>
              <a:t>Guru tidak menggunakan alat peraga.</a:t>
            </a:r>
            <a:endParaRPr lang="en-US" sz="2800" b="1"/>
          </a:p>
          <a:p>
            <a:pPr>
              <a:buFontTx/>
              <a:buChar char="-"/>
            </a:pPr>
            <a:r>
              <a:rPr lang="en-US" b="1"/>
              <a:t>Guru tidak pernah membahas latihan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0" nodeType="withEffect">
                                  <p:stCondLst>
                                    <p:cond delay="0"/>
                                  </p:stCondLst>
                                  <p:iterate type="lt">
                                    <p:tmPct val="4000"/>
                                  </p:iterate>
                                  <p:childTnLst>
                                    <p:set>
                                      <p:cBhvr override="childStyle">
                                        <p:cTn id="6" dur="3000" fill="hold"/>
                                        <p:tgtEl>
                                          <p:spTgt spid="2"/>
                                        </p:tgtEl>
                                        <p:attrNameLst>
                                          <p:attrName>style.color</p:attrName>
                                        </p:attrNameLst>
                                      </p:cBhvr>
                                      <p:to>
                                        <p:clrVal>
                                          <a:schemeClr val="accent2"/>
                                        </p:clrVal>
                                      </p:to>
                                    </p:set>
                                    <p:set>
                                      <p:cBhvr>
                                        <p:cTn id="7" dur="3000" fill="hold"/>
                                        <p:tgtEl>
                                          <p:spTgt spid="2"/>
                                        </p:tgtEl>
                                        <p:attrNameLst>
                                          <p:attrName>fillcolor</p:attrName>
                                        </p:attrNameLst>
                                      </p:cBhvr>
                                      <p:to>
                                        <p:clrVal>
                                          <a:schemeClr val="accent2"/>
                                        </p:clrVal>
                                      </p:to>
                                    </p:set>
                                    <p:set>
                                      <p:cBhvr>
                                        <p:cTn id="8" dur="3000" fill="hold"/>
                                        <p:tgtEl>
                                          <p:spTgt spid="2"/>
                                        </p:tgtEl>
                                        <p:attrNameLst>
                                          <p:attrName>fill.type</p:attrName>
                                        </p:attrNameLst>
                                      </p:cBhvr>
                                      <p:to>
                                        <p:strVal val="solid"/>
                                      </p:to>
                                    </p:set>
                                  </p:childTnLst>
                                </p:cTn>
                              </p:par>
                              <p:par>
                                <p:cTn id="9" presetID="33" presetClass="emph" presetSubtype="0" repeatCount="indefinite" fill="remove" grpId="0" nodeType="withEffect">
                                  <p:stCondLst>
                                    <p:cond delay="0"/>
                                  </p:stCondLst>
                                  <p:childTnLst>
                                    <p:animClr clrSpc="rgb" dir="cw">
                                      <p:cBhvr override="childStyle">
                                        <p:cTn id="10" dur="1500" accel="50000" autoRev="1" fill="hold" tmFilter="0, 0; .33333, 1; 1, 1">
                                          <p:stCondLst>
                                            <p:cond delay="0"/>
                                          </p:stCondLst>
                                        </p:cTn>
                                        <p:tgtEl>
                                          <p:spTgt spid="14"/>
                                        </p:tgtEl>
                                        <p:attrNameLst>
                                          <p:attrName>style.color</p:attrName>
                                        </p:attrNameLst>
                                      </p:cBhvr>
                                      <p:to>
                                        <a:srgbClr val="A5CB19"/>
                                      </p:to>
                                    </p:animClr>
                                    <p:animClr clrSpc="rgb" dir="cw">
                                      <p:cBhvr>
                                        <p:cTn id="11" dur="1500" accel="50000" autoRev="1" fill="hold" tmFilter="0, 0; .33333, 1; 1, 1">
                                          <p:stCondLst>
                                            <p:cond delay="0"/>
                                          </p:stCondLst>
                                        </p:cTn>
                                        <p:tgtEl>
                                          <p:spTgt spid="14"/>
                                        </p:tgtEl>
                                        <p:attrNameLst>
                                          <p:attrName>fillcolor</p:attrName>
                                        </p:attrNameLst>
                                      </p:cBhvr>
                                      <p:to>
                                        <a:srgbClr val="A5CB19"/>
                                      </p:to>
                                    </p:animClr>
                                    <p:set>
                                      <p:cBhvr>
                                        <p:cTn id="12" dur="3000" fill="hold"/>
                                        <p:tgtEl>
                                          <p:spTgt spid="14"/>
                                        </p:tgtEl>
                                        <p:attrNameLst>
                                          <p:attrName>fill.type</p:attrName>
                                        </p:attrNameLst>
                                      </p:cBhvr>
                                      <p:to>
                                        <p:strVal val="solid"/>
                                      </p:to>
                                    </p:set>
                                    <p:set>
                                      <p:cBhvr>
                                        <p:cTn id="13" dur="3000" fill="hold"/>
                                        <p:tgtEl>
                                          <p:spTgt spid="14"/>
                                        </p:tgtEl>
                                        <p:attrNameLst>
                                          <p:attrName>fill.on</p:attrName>
                                        </p:attrNameLst>
                                      </p:cBhvr>
                                      <p:to>
                                        <p:strVal val="true"/>
                                      </p:to>
                                    </p:set>
                                    <p:animScale>
                                      <p:cBhvr>
                                        <p:cTn id="14" dur="1500" accel="50000" autoRev="1" fill="hold" tmFilter="0, 0; .33333, 1; 1, 1">
                                          <p:stCondLst>
                                            <p:cond delay="0"/>
                                          </p:stCondLst>
                                        </p:cTn>
                                        <p:tgtEl>
                                          <p:spTgt spid="1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TUGAS (INDIVIDU)</a:t>
            </a:r>
            <a:endParaRPr lang="id-ID"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id-ID" dirty="0" smtClean="0"/>
              <a:t>Diagnosis masalah di kelas SD, yaitu pada saat peneliti/guru melakukan pekerjaan sehari-hari.</a:t>
            </a:r>
          </a:p>
          <a:p>
            <a:pPr marL="514350" indent="-514350">
              <a:buAutoNum type="arabicPeriod"/>
            </a:pPr>
            <a:r>
              <a:rPr lang="id-ID" dirty="0"/>
              <a:t>A</a:t>
            </a:r>
            <a:r>
              <a:rPr lang="id-ID" dirty="0" smtClean="0"/>
              <a:t>mati komponen pembelajaran yang belum optimal sehingga masih memungkinkan untuk diperbaiki lagi</a:t>
            </a:r>
          </a:p>
          <a:p>
            <a:pPr marL="514350" indent="-514350">
              <a:buAutoNum type="arabicPeriod"/>
            </a:pPr>
            <a:r>
              <a:rPr lang="id-ID" dirty="0" smtClean="0"/>
              <a:t>Buat satu masalah dari diagnosis di atas.</a:t>
            </a:r>
          </a:p>
          <a:p>
            <a:pPr marL="514350" indent="-514350">
              <a:buAutoNum type="arabicPeriod"/>
            </a:pPr>
            <a:r>
              <a:rPr lang="id-ID" dirty="0" smtClean="0"/>
              <a:t>Apakah masalah layak untuk diteliti?  </a:t>
            </a:r>
          </a:p>
          <a:p>
            <a:pPr marL="514350" indent="-514350">
              <a:buNone/>
            </a:pPr>
            <a:r>
              <a:rPr lang="id-ID" dirty="0"/>
              <a:t>	</a:t>
            </a:r>
            <a:r>
              <a:rPr lang="id-ID" dirty="0" smtClean="0"/>
              <a:t>(3 syarat)</a:t>
            </a:r>
          </a:p>
          <a:p>
            <a:pPr marL="514350" indent="-514350">
              <a:buAutoNum type="arabicPeriod"/>
            </a:pPr>
            <a:endParaRPr lang="id-ID" dirty="0" smtClean="0"/>
          </a:p>
          <a:p>
            <a:pPr marL="514350" indent="-514350">
              <a:buAutoNum type="arabicPeriod"/>
            </a:pPr>
            <a:endParaRPr lang="id-ID" dirty="0" smtClean="0"/>
          </a:p>
          <a:p>
            <a:pPr marL="514350" indent="-514350">
              <a:buAutoNum type="arabicPeriod"/>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id-ID" b="1" i="1" dirty="0" smtClean="0"/>
              <a:t/>
            </a:r>
            <a:br>
              <a:rPr lang="id-ID" b="1" i="1" dirty="0" smtClean="0"/>
            </a:br>
            <a:r>
              <a:rPr lang="id-ID" b="1" i="1" dirty="0" smtClean="0"/>
              <a:t>1. </a:t>
            </a:r>
            <a:r>
              <a:rPr lang="id-ID" b="1" i="1" dirty="0" smtClean="0"/>
              <a:t>Fokus</a:t>
            </a:r>
            <a:r>
              <a:rPr lang="id-ID" b="1" i="1" dirty="0" smtClean="0"/>
              <a:t> </a:t>
            </a:r>
            <a:r>
              <a:rPr lang="id-ID" b="1" i="1" dirty="0" smtClean="0"/>
              <a:t>Masalah </a:t>
            </a:r>
            <a:br>
              <a:rPr lang="id-ID" b="1" i="1" dirty="0" smtClean="0"/>
            </a:br>
            <a:endParaRPr lang="id-ID" dirty="0"/>
          </a:p>
        </p:txBody>
      </p:sp>
      <p:sp>
        <p:nvSpPr>
          <p:cNvPr id="3" name="Content Placeholder 2"/>
          <p:cNvSpPr>
            <a:spLocks noGrp="1"/>
          </p:cNvSpPr>
          <p:nvPr>
            <p:ph idx="1"/>
          </p:nvPr>
        </p:nvSpPr>
        <p:spPr/>
        <p:txBody>
          <a:bodyPr/>
          <a:lstStyle/>
          <a:p>
            <a:pPr>
              <a:buNone/>
            </a:pPr>
            <a:r>
              <a:rPr lang="id-ID" dirty="0" smtClean="0"/>
              <a:t>	Diagnosis </a:t>
            </a:r>
            <a:r>
              <a:rPr lang="id-ID" dirty="0"/>
              <a:t>masalah dilakukan paling awal, yaitu pada saat peneliti/guru melakukan pekerjaan sehari-hari. Peneliti mengamati komponen pembelajaran yang belum optimal sehingga masih memungkinkan untuk diperbaiki lagi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Autofit/>
          </a:bodyPr>
          <a:lstStyle/>
          <a:p>
            <a:pPr algn="l"/>
            <a:r>
              <a:rPr lang="id-ID" sz="3600" dirty="0"/>
              <a:t>Judul penelitian sudah mencerminkan jenis penelitian yang digunakan. </a:t>
            </a:r>
            <a:r>
              <a:rPr lang="id-ID" sz="3600" dirty="0" smtClean="0"/>
              <a:t/>
            </a:r>
            <a:br>
              <a:rPr lang="id-ID" sz="3600" dirty="0" smtClean="0"/>
            </a:br>
            <a:r>
              <a:rPr lang="id-ID" sz="3600" dirty="0"/>
              <a:t/>
            </a:r>
            <a:br>
              <a:rPr lang="id-ID" sz="3600" dirty="0"/>
            </a:br>
            <a:r>
              <a:rPr lang="id-ID" sz="3600" dirty="0" smtClean="0"/>
              <a:t>Karakteristik </a:t>
            </a:r>
            <a:r>
              <a:rPr lang="id-ID" sz="3600" dirty="0"/>
              <a:t>judul PTK adalah ada unsur masalah yang akan dipecahkan dan ada unsur tindakan yang akan dilakukan untuk mengatasi masalah tersebut. </a:t>
            </a:r>
            <a:r>
              <a:rPr lang="id-ID" sz="3600" dirty="0" smtClean="0"/>
              <a:t/>
            </a:r>
            <a:br>
              <a:rPr lang="id-ID" sz="3600" dirty="0" smtClean="0"/>
            </a:br>
            <a:r>
              <a:rPr lang="id-ID" sz="3600" dirty="0"/>
              <a:t/>
            </a:r>
            <a:br>
              <a:rPr lang="id-ID" sz="3600" dirty="0"/>
            </a:br>
            <a:r>
              <a:rPr lang="id-ID" sz="3600" dirty="0" smtClean="0"/>
              <a:t>Subjek </a:t>
            </a:r>
            <a:r>
              <a:rPr lang="id-ID" sz="3600" dirty="0"/>
              <a:t>dan objek pada umumnya ditulis tetapi dengan bahasa yang singkat dan mudah dipahami.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id-ID" dirty="0" smtClean="0"/>
              <a:t>2. Identifikasi</a:t>
            </a:r>
            <a:r>
              <a:rPr lang="en-US" dirty="0" smtClean="0"/>
              <a:t> </a:t>
            </a:r>
            <a:r>
              <a:rPr lang="en-US" dirty="0" err="1" smtClean="0"/>
              <a:t>Masalah</a:t>
            </a:r>
            <a:r>
              <a:rPr lang="en-US" dirty="0" smtClean="0"/>
              <a:t> PTK</a:t>
            </a:r>
          </a:p>
        </p:txBody>
      </p:sp>
      <p:sp>
        <p:nvSpPr>
          <p:cNvPr id="32771" name="Content Placeholder 2"/>
          <p:cNvSpPr>
            <a:spLocks noGrp="1"/>
          </p:cNvSpPr>
          <p:nvPr>
            <p:ph idx="1"/>
          </p:nvPr>
        </p:nvSpPr>
        <p:spPr>
          <a:xfrm>
            <a:off x="457200" y="1371600"/>
            <a:ext cx="8229600" cy="4754563"/>
          </a:xfrm>
        </p:spPr>
        <p:txBody>
          <a:bodyPr/>
          <a:lstStyle/>
          <a:p>
            <a:r>
              <a:rPr lang="en-US" dirty="0" err="1" smtClean="0"/>
              <a:t>Mengandung</a:t>
            </a:r>
            <a:r>
              <a:rPr lang="en-US" dirty="0" smtClean="0"/>
              <a:t> </a:t>
            </a:r>
            <a:r>
              <a:rPr lang="en-US" dirty="0" err="1" smtClean="0"/>
              <a:t>variabel</a:t>
            </a:r>
            <a:r>
              <a:rPr lang="en-US" dirty="0" smtClean="0"/>
              <a:t> </a:t>
            </a:r>
            <a:r>
              <a:rPr lang="en-US" dirty="0" err="1" smtClean="0"/>
              <a:t>fokus</a:t>
            </a:r>
            <a:r>
              <a:rPr lang="en-US" dirty="0" smtClean="0"/>
              <a:t> ( </a:t>
            </a:r>
            <a:r>
              <a:rPr lang="en-US" dirty="0" err="1" smtClean="0"/>
              <a:t>bermasalah</a:t>
            </a:r>
            <a:r>
              <a:rPr lang="en-US" dirty="0" smtClean="0"/>
              <a:t>)</a:t>
            </a:r>
          </a:p>
          <a:p>
            <a:r>
              <a:rPr lang="en-US" dirty="0" err="1" smtClean="0"/>
              <a:t>Mengadung</a:t>
            </a:r>
            <a:r>
              <a:rPr lang="en-US" dirty="0" smtClean="0"/>
              <a:t> </a:t>
            </a:r>
            <a:r>
              <a:rPr lang="en-US" dirty="0" err="1" smtClean="0"/>
              <a:t>Variabel</a:t>
            </a:r>
            <a:r>
              <a:rPr lang="en-US" dirty="0" smtClean="0"/>
              <a:t> </a:t>
            </a:r>
            <a:r>
              <a:rPr lang="en-US" dirty="0" err="1" smtClean="0"/>
              <a:t>Tindakan</a:t>
            </a:r>
            <a:endParaRPr lang="en-US" dirty="0" smtClean="0"/>
          </a:p>
          <a:p>
            <a:r>
              <a:rPr lang="en-US" dirty="0" err="1" smtClean="0"/>
              <a:t>Objek</a:t>
            </a:r>
            <a:r>
              <a:rPr lang="en-US" dirty="0" smtClean="0"/>
              <a:t> ( </a:t>
            </a:r>
            <a:r>
              <a:rPr lang="en-US" dirty="0" err="1" smtClean="0"/>
              <a:t>siswa</a:t>
            </a:r>
            <a:r>
              <a:rPr lang="en-US" dirty="0" smtClean="0"/>
              <a:t> </a:t>
            </a:r>
            <a:r>
              <a:rPr lang="en-US" dirty="0" err="1" smtClean="0"/>
              <a:t>dan</a:t>
            </a:r>
            <a:r>
              <a:rPr lang="en-US" dirty="0" smtClean="0"/>
              <a:t> </a:t>
            </a:r>
            <a:r>
              <a:rPr lang="en-US" dirty="0" err="1" smtClean="0"/>
              <a:t>tempat</a:t>
            </a:r>
            <a:r>
              <a:rPr lang="en-US" dirty="0" smtClean="0"/>
              <a:t>)</a:t>
            </a:r>
          </a:p>
          <a:p>
            <a:r>
              <a:rPr lang="en-US" dirty="0" err="1" smtClean="0"/>
              <a:t>Kata</a:t>
            </a:r>
            <a:r>
              <a:rPr lang="en-US" dirty="0" smtClean="0"/>
              <a:t> </a:t>
            </a:r>
            <a:r>
              <a:rPr lang="en-US" dirty="0" err="1" smtClean="0"/>
              <a:t>kerja</a:t>
            </a:r>
            <a:r>
              <a:rPr lang="en-US" dirty="0" smtClean="0"/>
              <a:t> </a:t>
            </a:r>
            <a:r>
              <a:rPr lang="en-US" i="1" dirty="0" smtClean="0"/>
              <a:t>improvement</a:t>
            </a:r>
            <a:r>
              <a:rPr lang="en-US" dirty="0" smtClean="0"/>
              <a:t> (</a:t>
            </a:r>
            <a:r>
              <a:rPr lang="en-US" dirty="0" err="1" smtClean="0"/>
              <a:t>memperbaiki</a:t>
            </a:r>
            <a:r>
              <a:rPr lang="en-US" dirty="0" smtClean="0"/>
              <a:t>)</a:t>
            </a:r>
          </a:p>
          <a:p>
            <a:endParaRPr lang="en-US" dirty="0" smtClean="0"/>
          </a:p>
          <a:p>
            <a:pPr>
              <a:buFontTx/>
              <a:buNone/>
            </a:pPr>
            <a:r>
              <a:rPr lang="en-US" sz="2400" dirty="0" err="1" smtClean="0"/>
              <a:t>Contoh</a:t>
            </a:r>
            <a:r>
              <a:rPr lang="en-US" sz="2400" dirty="0" smtClean="0"/>
              <a:t>: </a:t>
            </a:r>
          </a:p>
          <a:p>
            <a:pPr>
              <a:buFontTx/>
              <a:buNone/>
            </a:pPr>
            <a:r>
              <a:rPr lang="en-US" sz="2400" dirty="0" smtClean="0"/>
              <a:t>	</a:t>
            </a:r>
            <a:r>
              <a:rPr lang="en-US" sz="2400" dirty="0" err="1" smtClean="0"/>
              <a:t>Meningkatkan</a:t>
            </a:r>
            <a:r>
              <a:rPr lang="en-US" sz="2400" dirty="0" smtClean="0"/>
              <a:t> </a:t>
            </a:r>
            <a:r>
              <a:rPr lang="en-US" sz="2400" dirty="0" err="1" smtClean="0"/>
              <a:t>efektiftas</a:t>
            </a:r>
            <a:r>
              <a:rPr lang="en-US" sz="2400" dirty="0" smtClean="0"/>
              <a:t> </a:t>
            </a:r>
            <a:r>
              <a:rPr lang="en-US" sz="2400" dirty="0" err="1" smtClean="0"/>
              <a:t>pembelajaran</a:t>
            </a:r>
            <a:r>
              <a:rPr lang="en-US" sz="2400" dirty="0" smtClean="0"/>
              <a:t> </a:t>
            </a:r>
            <a:r>
              <a:rPr lang="en-US" sz="2400" dirty="0" err="1" smtClean="0"/>
              <a:t>dengan</a:t>
            </a:r>
            <a:r>
              <a:rPr lang="en-US" sz="2400" dirty="0" smtClean="0"/>
              <a:t> </a:t>
            </a:r>
            <a:r>
              <a:rPr lang="en-US" sz="2400" dirty="0" err="1" smtClean="0"/>
              <a:t>pendekatan</a:t>
            </a:r>
            <a:r>
              <a:rPr lang="en-US" sz="2400" dirty="0" smtClean="0"/>
              <a:t> open ended </a:t>
            </a:r>
            <a:r>
              <a:rPr lang="en-US" sz="2400" dirty="0" err="1" smtClean="0"/>
              <a:t>dalam</a:t>
            </a:r>
            <a:r>
              <a:rPr lang="en-US" sz="2400" dirty="0" smtClean="0"/>
              <a:t> </a:t>
            </a:r>
            <a:r>
              <a:rPr lang="en-US" sz="2400" dirty="0" err="1" smtClean="0"/>
              <a:t>pembelajaran</a:t>
            </a:r>
            <a:r>
              <a:rPr lang="en-US" sz="2400" dirty="0" smtClean="0"/>
              <a:t> </a:t>
            </a:r>
            <a:r>
              <a:rPr lang="en-US" sz="2400" dirty="0" err="1" smtClean="0"/>
              <a:t>matematika</a:t>
            </a:r>
            <a:r>
              <a:rPr lang="en-US" sz="2400" dirty="0" smtClean="0"/>
              <a:t> </a:t>
            </a:r>
            <a:r>
              <a:rPr lang="en-US" sz="2400" dirty="0" err="1" smtClean="0"/>
              <a:t>kelas</a:t>
            </a:r>
            <a:r>
              <a:rPr lang="en-US" sz="2400" dirty="0" smtClean="0"/>
              <a:t> V SDN 10 Jakarta </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309320"/>
          </a:xfrm>
        </p:spPr>
        <p:txBody>
          <a:bodyPr>
            <a:normAutofit/>
          </a:bodyPr>
          <a:lstStyle/>
          <a:p>
            <a:pPr algn="l"/>
            <a:r>
              <a:rPr lang="id-ID" sz="3600" b="1" dirty="0" smtClean="0"/>
              <a:t>3. ANALISIS MASALAH</a:t>
            </a:r>
            <a:r>
              <a:rPr lang="id-ID" sz="3600" dirty="0" smtClean="0"/>
              <a:t/>
            </a:r>
            <a:br>
              <a:rPr lang="id-ID" sz="3600" dirty="0" smtClean="0"/>
            </a:br>
            <a:r>
              <a:rPr lang="id-ID" sz="3600" dirty="0" smtClean="0"/>
              <a:t>Masalah </a:t>
            </a:r>
            <a:r>
              <a:rPr lang="id-ID" sz="3600" dirty="0"/>
              <a:t>yang layak untuk diteliti memiliki beberapa persyaratan, antara lain: </a:t>
            </a:r>
            <a:r>
              <a:rPr lang="id-ID" sz="3600" dirty="0" smtClean="0"/>
              <a:t/>
            </a:r>
            <a:br>
              <a:rPr lang="id-ID" sz="3600" dirty="0" smtClean="0"/>
            </a:br>
            <a:r>
              <a:rPr lang="id-ID" sz="3600" dirty="0" smtClean="0"/>
              <a:t>(</a:t>
            </a:r>
            <a:r>
              <a:rPr lang="id-ID" sz="3600" dirty="0"/>
              <a:t>1) masih berada di dalam lingkup kompetensi keahlian bidang studi peneliti; </a:t>
            </a:r>
            <a:r>
              <a:rPr lang="id-ID" sz="3600" dirty="0" smtClean="0"/>
              <a:t/>
            </a:r>
            <a:br>
              <a:rPr lang="id-ID" sz="3600" dirty="0" smtClean="0"/>
            </a:br>
            <a:r>
              <a:rPr lang="id-ID" sz="3600" dirty="0" smtClean="0"/>
              <a:t>(</a:t>
            </a:r>
            <a:r>
              <a:rPr lang="id-ID" sz="3600" dirty="0"/>
              <a:t>2) pemecahan masalah masih terjangkau dari sisi dana, waktu, dan tenaga; </a:t>
            </a:r>
            <a:r>
              <a:rPr lang="id-ID" sz="3600" dirty="0" smtClean="0"/>
              <a:t/>
            </a:r>
            <a:br>
              <a:rPr lang="id-ID" sz="3600" dirty="0" smtClean="0"/>
            </a:br>
            <a:r>
              <a:rPr lang="id-ID" sz="3600" dirty="0" smtClean="0"/>
              <a:t>(</a:t>
            </a:r>
            <a:r>
              <a:rPr lang="id-ID" sz="3600" dirty="0"/>
              <a:t>3) masalah menjadi skala prioritas yang ditetapkan lembaga (sekolah).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8229600" cy="639762"/>
          </a:xfrm>
        </p:spPr>
        <p:txBody>
          <a:bodyPr>
            <a:normAutofit fontScale="90000"/>
          </a:bodyPr>
          <a:lstStyle/>
          <a:p>
            <a:r>
              <a:rPr lang="id-ID" dirty="0" smtClean="0"/>
              <a:t>4</a:t>
            </a:r>
            <a:r>
              <a:rPr lang="id-ID" dirty="0" smtClean="0"/>
              <a:t>. </a:t>
            </a:r>
            <a:r>
              <a:rPr lang="en-US" dirty="0" err="1" smtClean="0"/>
              <a:t>Merumuskan</a:t>
            </a:r>
            <a:r>
              <a:rPr lang="en-US" dirty="0" smtClean="0"/>
              <a:t> </a:t>
            </a:r>
            <a:r>
              <a:rPr lang="en-US" dirty="0" err="1" smtClean="0"/>
              <a:t>Masalah</a:t>
            </a:r>
            <a:endParaRPr lang="en-US" dirty="0" smtClean="0"/>
          </a:p>
        </p:txBody>
      </p:sp>
      <p:sp>
        <p:nvSpPr>
          <p:cNvPr id="33795" name="Content Placeholder 2"/>
          <p:cNvSpPr>
            <a:spLocks noGrp="1"/>
          </p:cNvSpPr>
          <p:nvPr>
            <p:ph idx="1"/>
          </p:nvPr>
        </p:nvSpPr>
        <p:spPr>
          <a:xfrm>
            <a:off x="533400" y="1371600"/>
            <a:ext cx="8229600" cy="5257800"/>
          </a:xfrm>
        </p:spPr>
        <p:txBody>
          <a:bodyPr/>
          <a:lstStyle/>
          <a:p>
            <a:r>
              <a:rPr lang="en-US" sz="2800" smtClean="0"/>
              <a:t>Dirumuskan dalam kalimat pertanyaan</a:t>
            </a:r>
          </a:p>
          <a:p>
            <a:r>
              <a:rPr lang="en-US" sz="2800" smtClean="0"/>
              <a:t>Operasional</a:t>
            </a:r>
          </a:p>
          <a:p>
            <a:r>
              <a:rPr lang="en-US" sz="2800" smtClean="0"/>
              <a:t>Ditetapkan lingkup penelitianya</a:t>
            </a:r>
          </a:p>
          <a:p>
            <a:pPr>
              <a:buFontTx/>
              <a:buNone/>
            </a:pPr>
            <a:r>
              <a:rPr lang="en-US" sz="2800" smtClean="0"/>
              <a:t> contoh:</a:t>
            </a:r>
          </a:p>
          <a:p>
            <a:pPr>
              <a:buFontTx/>
              <a:buAutoNum type="arabicPeriod"/>
            </a:pPr>
            <a:r>
              <a:rPr lang="en-US" sz="2800" smtClean="0"/>
              <a:t>Bangaimana meningkatkan efektivitas pembelajaran matematika dengan pendekatan open ended kelas V SDN10 Jakarta</a:t>
            </a:r>
          </a:p>
          <a:p>
            <a:pPr>
              <a:buFontTx/>
              <a:buAutoNum type="arabicPeriod"/>
            </a:pPr>
            <a:r>
              <a:rPr lang="en-US" sz="2800" smtClean="0"/>
              <a:t>Apakah efektivitas pembelajaran matematika dapat ditingkatkan dengan pendekatan open ended kelas V SDN10 Jakarta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712788"/>
          </a:xfrm>
        </p:spPr>
        <p:txBody>
          <a:bodyPr anchorCtr="1">
            <a:normAutofit fontScale="90000"/>
          </a:bodyPr>
          <a:lstStyle/>
          <a:p>
            <a:pPr eaLnBrk="1" hangingPunct="1">
              <a:defRPr/>
            </a:pPr>
            <a:r>
              <a:rPr lang="en-US" sz="2800" b="1" smtClean="0"/>
              <a:t>Langkah-langkah Menemukan </a:t>
            </a:r>
            <a:br>
              <a:rPr lang="en-US" sz="2800" b="1" smtClean="0"/>
            </a:br>
            <a:r>
              <a:rPr lang="en-US" sz="2800" b="1" smtClean="0"/>
              <a:t>dan Merumuskan Masalah</a:t>
            </a:r>
          </a:p>
        </p:txBody>
      </p:sp>
      <p:sp>
        <p:nvSpPr>
          <p:cNvPr id="14339" name="Rectangle 3"/>
          <p:cNvSpPr>
            <a:spLocks noChangeArrowheads="1"/>
          </p:cNvSpPr>
          <p:nvPr/>
        </p:nvSpPr>
        <p:spPr bwMode="auto">
          <a:xfrm>
            <a:off x="533400" y="1219200"/>
            <a:ext cx="1828800" cy="685800"/>
          </a:xfrm>
          <a:prstGeom prst="rect">
            <a:avLst/>
          </a:prstGeom>
          <a:solidFill>
            <a:schemeClr val="accent1"/>
          </a:solidFill>
          <a:ln w="9525" algn="ctr">
            <a:solidFill>
              <a:schemeClr val="tx1"/>
            </a:solidFill>
            <a:round/>
            <a:headEnd/>
            <a:tailEnd/>
          </a:ln>
        </p:spPr>
        <p:txBody>
          <a:bodyPr/>
          <a:lstStyle/>
          <a:p>
            <a:r>
              <a:rPr lang="en-US" b="1"/>
              <a:t>Menemukan Masalah</a:t>
            </a:r>
          </a:p>
        </p:txBody>
      </p:sp>
      <p:sp>
        <p:nvSpPr>
          <p:cNvPr id="14340" name="Rectangle 4"/>
          <p:cNvSpPr>
            <a:spLocks noChangeArrowheads="1"/>
          </p:cNvSpPr>
          <p:nvPr/>
        </p:nvSpPr>
        <p:spPr bwMode="auto">
          <a:xfrm>
            <a:off x="533400" y="2209800"/>
            <a:ext cx="1828800" cy="685800"/>
          </a:xfrm>
          <a:prstGeom prst="rect">
            <a:avLst/>
          </a:prstGeom>
          <a:solidFill>
            <a:schemeClr val="accent1"/>
          </a:solidFill>
          <a:ln w="9525" algn="ctr">
            <a:solidFill>
              <a:schemeClr val="tx1"/>
            </a:solidFill>
            <a:round/>
            <a:headEnd/>
            <a:tailEnd/>
          </a:ln>
        </p:spPr>
        <p:txBody>
          <a:bodyPr/>
          <a:lstStyle/>
          <a:p>
            <a:r>
              <a:rPr lang="en-US" b="1"/>
              <a:t>Identifikasi Masalah</a:t>
            </a:r>
          </a:p>
        </p:txBody>
      </p:sp>
      <p:sp>
        <p:nvSpPr>
          <p:cNvPr id="14341" name="Rectangle 5"/>
          <p:cNvSpPr>
            <a:spLocks noChangeArrowheads="1"/>
          </p:cNvSpPr>
          <p:nvPr/>
        </p:nvSpPr>
        <p:spPr bwMode="auto">
          <a:xfrm>
            <a:off x="533400" y="3200400"/>
            <a:ext cx="1828800" cy="990600"/>
          </a:xfrm>
          <a:prstGeom prst="rect">
            <a:avLst/>
          </a:prstGeom>
          <a:solidFill>
            <a:schemeClr val="accent1"/>
          </a:solidFill>
          <a:ln w="9525" algn="ctr">
            <a:solidFill>
              <a:schemeClr val="tx1"/>
            </a:solidFill>
            <a:round/>
            <a:headEnd/>
            <a:tailEnd/>
          </a:ln>
        </p:spPr>
        <p:txBody>
          <a:bodyPr/>
          <a:lstStyle/>
          <a:p>
            <a:r>
              <a:rPr lang="en-US" b="1"/>
              <a:t>Menemukan akar Masalah</a:t>
            </a:r>
          </a:p>
        </p:txBody>
      </p:sp>
      <p:sp>
        <p:nvSpPr>
          <p:cNvPr id="14342" name="Rectangle 6"/>
          <p:cNvSpPr>
            <a:spLocks noChangeArrowheads="1"/>
          </p:cNvSpPr>
          <p:nvPr/>
        </p:nvSpPr>
        <p:spPr bwMode="auto">
          <a:xfrm>
            <a:off x="533400" y="4572000"/>
            <a:ext cx="1828800" cy="685800"/>
          </a:xfrm>
          <a:prstGeom prst="rect">
            <a:avLst/>
          </a:prstGeom>
          <a:solidFill>
            <a:schemeClr val="accent1"/>
          </a:solidFill>
          <a:ln w="9525" algn="ctr">
            <a:solidFill>
              <a:schemeClr val="tx1"/>
            </a:solidFill>
            <a:round/>
            <a:headEnd/>
            <a:tailEnd/>
          </a:ln>
        </p:spPr>
        <p:txBody>
          <a:bodyPr/>
          <a:lstStyle/>
          <a:p>
            <a:r>
              <a:rPr lang="en-US" b="1"/>
              <a:t>Merumuskan Masalah</a:t>
            </a:r>
          </a:p>
        </p:txBody>
      </p:sp>
      <p:cxnSp>
        <p:nvCxnSpPr>
          <p:cNvPr id="9" name="Elbow Connector 8"/>
          <p:cNvCxnSpPr>
            <a:cxnSpLocks noChangeShapeType="1"/>
            <a:stCxn id="14339" idx="2"/>
            <a:endCxn id="14340" idx="0"/>
          </p:cNvCxnSpPr>
          <p:nvPr/>
        </p:nvCxnSpPr>
        <p:spPr bwMode="auto">
          <a:xfrm rot="5400000">
            <a:off x="1295400" y="20574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1" name="Elbow Connector 10"/>
          <p:cNvCxnSpPr>
            <a:cxnSpLocks noChangeShapeType="1"/>
            <a:stCxn id="14340" idx="2"/>
            <a:endCxn id="14341" idx="0"/>
          </p:cNvCxnSpPr>
          <p:nvPr/>
        </p:nvCxnSpPr>
        <p:spPr bwMode="auto">
          <a:xfrm rot="5400000">
            <a:off x="1295400" y="30480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3" name="Elbow Connector 12"/>
          <p:cNvCxnSpPr>
            <a:cxnSpLocks noChangeShapeType="1"/>
            <a:stCxn id="14341" idx="2"/>
            <a:endCxn id="14342" idx="0"/>
          </p:cNvCxnSpPr>
          <p:nvPr/>
        </p:nvCxnSpPr>
        <p:spPr bwMode="auto">
          <a:xfrm rot="5400000">
            <a:off x="1257300" y="4381500"/>
            <a:ext cx="3810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sp>
        <p:nvSpPr>
          <p:cNvPr id="12" name="Rectangle 11"/>
          <p:cNvSpPr/>
          <p:nvPr/>
        </p:nvSpPr>
        <p:spPr bwMode="auto">
          <a:xfrm>
            <a:off x="2895600" y="1219200"/>
            <a:ext cx="5867400" cy="41910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id-ID" sz="2400"/>
          </a:p>
        </p:txBody>
      </p:sp>
      <p:sp>
        <p:nvSpPr>
          <p:cNvPr id="14" name="Right Arrow 13"/>
          <p:cNvSpPr/>
          <p:nvPr/>
        </p:nvSpPr>
        <p:spPr bwMode="auto">
          <a:xfrm>
            <a:off x="2362200" y="1295400"/>
            <a:ext cx="533400" cy="5334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348" name="TextBox 14"/>
          <p:cNvSpPr txBox="1">
            <a:spLocks noChangeArrowheads="1"/>
          </p:cNvSpPr>
          <p:nvPr/>
        </p:nvSpPr>
        <p:spPr bwMode="auto">
          <a:xfrm>
            <a:off x="2971800" y="1524000"/>
            <a:ext cx="5715000" cy="3743325"/>
          </a:xfrm>
          <a:prstGeom prst="rect">
            <a:avLst/>
          </a:prstGeom>
          <a:noFill/>
          <a:ln w="9525">
            <a:noFill/>
            <a:miter lim="800000"/>
            <a:headEnd/>
            <a:tailEnd/>
          </a:ln>
        </p:spPr>
        <p:txBody>
          <a:bodyPr>
            <a:spAutoFit/>
          </a:bodyPr>
          <a:lstStyle/>
          <a:p>
            <a:r>
              <a:rPr lang="en-US" sz="2400" b="1"/>
              <a:t>Masalah nyata dalam pelaksanaan pembelajaran sehari-hari, misalnya</a:t>
            </a:r>
          </a:p>
          <a:p>
            <a:pPr>
              <a:buFontTx/>
              <a:buChar char="-"/>
            </a:pPr>
            <a:r>
              <a:rPr lang="en-US" sz="2400" b="1"/>
              <a:t> Nilai siswa rendah</a:t>
            </a:r>
          </a:p>
          <a:p>
            <a:pPr>
              <a:buFontTx/>
              <a:buChar char="-"/>
            </a:pPr>
            <a:r>
              <a:rPr lang="en-US" sz="2400" b="1"/>
              <a:t> Kurang aktif berdiskusi</a:t>
            </a:r>
          </a:p>
          <a:p>
            <a:pPr>
              <a:buFontTx/>
              <a:buChar char="-"/>
            </a:pPr>
            <a:r>
              <a:rPr lang="en-US" sz="2400" b="1"/>
              <a:t> Jika ada PR saling mencontoh</a:t>
            </a:r>
          </a:p>
          <a:p>
            <a:pPr>
              <a:buFontTx/>
              <a:buChar char="-"/>
            </a:pPr>
            <a:r>
              <a:rPr lang="en-US" sz="2400" b="1"/>
              <a:t> Motivasi siswa rendah</a:t>
            </a:r>
          </a:p>
          <a:p>
            <a:pPr>
              <a:buFontTx/>
              <a:buChar char="-"/>
            </a:pPr>
            <a:r>
              <a:rPr lang="en-US" sz="2400" b="1"/>
              <a:t> Siswa pasif dalam mengikuti KBM</a:t>
            </a:r>
          </a:p>
          <a:p>
            <a:pPr>
              <a:buFontTx/>
              <a:buChar char="-"/>
            </a:pPr>
            <a:r>
              <a:rPr lang="en-US" sz="2400" b="1"/>
              <a:t> Kurang kreatif</a:t>
            </a:r>
          </a:p>
          <a:p>
            <a:pPr>
              <a:buFontTx/>
              <a:buChar char="-"/>
            </a:pPr>
            <a:r>
              <a:rPr lang="en-US" sz="2400" b="1"/>
              <a:t> dll</a:t>
            </a:r>
          </a:p>
          <a:p>
            <a:pPr>
              <a:buFontTx/>
              <a:buChar char="-"/>
            </a:pPr>
            <a:endParaRPr lang="en-US"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0" nodeType="withEffect">
                                  <p:stCondLst>
                                    <p:cond delay="0"/>
                                  </p:stCondLst>
                                  <p:iterate type="lt">
                                    <p:tmPct val="4000"/>
                                  </p:iterate>
                                  <p:childTnLst>
                                    <p:set>
                                      <p:cBhvr override="childStyle">
                                        <p:cTn id="6" dur="3000" fill="hold"/>
                                        <p:tgtEl>
                                          <p:spTgt spid="2"/>
                                        </p:tgtEl>
                                        <p:attrNameLst>
                                          <p:attrName>style.color</p:attrName>
                                        </p:attrNameLst>
                                      </p:cBhvr>
                                      <p:to>
                                        <p:clrVal>
                                          <a:schemeClr val="accent2"/>
                                        </p:clrVal>
                                      </p:to>
                                    </p:set>
                                    <p:set>
                                      <p:cBhvr>
                                        <p:cTn id="7" dur="3000" fill="hold"/>
                                        <p:tgtEl>
                                          <p:spTgt spid="2"/>
                                        </p:tgtEl>
                                        <p:attrNameLst>
                                          <p:attrName>fillcolor</p:attrName>
                                        </p:attrNameLst>
                                      </p:cBhvr>
                                      <p:to>
                                        <p:clrVal>
                                          <a:schemeClr val="accent2"/>
                                        </p:clrVal>
                                      </p:to>
                                    </p:set>
                                    <p:set>
                                      <p:cBhvr>
                                        <p:cTn id="8" dur="3000" fill="hold"/>
                                        <p:tgtEl>
                                          <p:spTgt spid="2"/>
                                        </p:tgtEl>
                                        <p:attrNameLst>
                                          <p:attrName>fill.type</p:attrName>
                                        </p:attrNameLst>
                                      </p:cBhvr>
                                      <p:to>
                                        <p:strVal val="solid"/>
                                      </p:to>
                                    </p:set>
                                  </p:childTnLst>
                                </p:cTn>
                              </p:par>
                              <p:par>
                                <p:cTn id="9" presetID="33" presetClass="emph" presetSubtype="0" repeatCount="indefinite" fill="remove" grpId="0" nodeType="withEffect">
                                  <p:stCondLst>
                                    <p:cond delay="0"/>
                                  </p:stCondLst>
                                  <p:childTnLst>
                                    <p:animClr clrSpc="rgb" dir="cw">
                                      <p:cBhvr override="childStyle">
                                        <p:cTn id="10" dur="1500" accel="50000" autoRev="1" fill="hold" tmFilter="0, 0; .33333, 1; 1, 1">
                                          <p:stCondLst>
                                            <p:cond delay="0"/>
                                          </p:stCondLst>
                                        </p:cTn>
                                        <p:tgtEl>
                                          <p:spTgt spid="14"/>
                                        </p:tgtEl>
                                        <p:attrNameLst>
                                          <p:attrName>style.color</p:attrName>
                                        </p:attrNameLst>
                                      </p:cBhvr>
                                      <p:to>
                                        <a:srgbClr val="A5CB19"/>
                                      </p:to>
                                    </p:animClr>
                                    <p:animClr clrSpc="rgb" dir="cw">
                                      <p:cBhvr>
                                        <p:cTn id="11" dur="1500" accel="50000" autoRev="1" fill="hold" tmFilter="0, 0; .33333, 1; 1, 1">
                                          <p:stCondLst>
                                            <p:cond delay="0"/>
                                          </p:stCondLst>
                                        </p:cTn>
                                        <p:tgtEl>
                                          <p:spTgt spid="14"/>
                                        </p:tgtEl>
                                        <p:attrNameLst>
                                          <p:attrName>fillcolor</p:attrName>
                                        </p:attrNameLst>
                                      </p:cBhvr>
                                      <p:to>
                                        <a:srgbClr val="A5CB19"/>
                                      </p:to>
                                    </p:animClr>
                                    <p:set>
                                      <p:cBhvr>
                                        <p:cTn id="12" dur="3000" fill="hold"/>
                                        <p:tgtEl>
                                          <p:spTgt spid="14"/>
                                        </p:tgtEl>
                                        <p:attrNameLst>
                                          <p:attrName>fill.type</p:attrName>
                                        </p:attrNameLst>
                                      </p:cBhvr>
                                      <p:to>
                                        <p:strVal val="solid"/>
                                      </p:to>
                                    </p:set>
                                    <p:set>
                                      <p:cBhvr>
                                        <p:cTn id="13" dur="3000" fill="hold"/>
                                        <p:tgtEl>
                                          <p:spTgt spid="14"/>
                                        </p:tgtEl>
                                        <p:attrNameLst>
                                          <p:attrName>fill.on</p:attrName>
                                        </p:attrNameLst>
                                      </p:cBhvr>
                                      <p:to>
                                        <p:strVal val="true"/>
                                      </p:to>
                                    </p:set>
                                    <p:animScale>
                                      <p:cBhvr>
                                        <p:cTn id="14" dur="1500" accel="50000" autoRev="1" fill="hold" tmFilter="0, 0; .33333, 1; 1, 1">
                                          <p:stCondLst>
                                            <p:cond delay="0"/>
                                          </p:stCondLst>
                                        </p:cTn>
                                        <p:tgtEl>
                                          <p:spTgt spid="1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712788"/>
          </a:xfrm>
        </p:spPr>
        <p:txBody>
          <a:bodyPr anchorCtr="1">
            <a:normAutofit fontScale="90000"/>
          </a:bodyPr>
          <a:lstStyle/>
          <a:p>
            <a:pPr eaLnBrk="1" hangingPunct="1">
              <a:defRPr/>
            </a:pPr>
            <a:r>
              <a:rPr lang="en-US" sz="2800" b="1" smtClean="0"/>
              <a:t>Langkah-langkah menemukan </a:t>
            </a:r>
            <a:br>
              <a:rPr lang="en-US" sz="2800" b="1" smtClean="0"/>
            </a:br>
            <a:r>
              <a:rPr lang="en-US" sz="2800" b="1" smtClean="0"/>
              <a:t>dan merumuskan masalah</a:t>
            </a:r>
          </a:p>
        </p:txBody>
      </p:sp>
      <p:sp>
        <p:nvSpPr>
          <p:cNvPr id="15363" name="Rectangle 3"/>
          <p:cNvSpPr>
            <a:spLocks noChangeArrowheads="1"/>
          </p:cNvSpPr>
          <p:nvPr/>
        </p:nvSpPr>
        <p:spPr bwMode="auto">
          <a:xfrm>
            <a:off x="457200" y="1219200"/>
            <a:ext cx="1905000" cy="685800"/>
          </a:xfrm>
          <a:prstGeom prst="rect">
            <a:avLst/>
          </a:prstGeom>
          <a:solidFill>
            <a:schemeClr val="accent1"/>
          </a:solidFill>
          <a:ln w="9525" algn="ctr">
            <a:solidFill>
              <a:schemeClr val="tx1"/>
            </a:solidFill>
            <a:round/>
            <a:headEnd/>
            <a:tailEnd/>
          </a:ln>
        </p:spPr>
        <p:txBody>
          <a:bodyPr/>
          <a:lstStyle/>
          <a:p>
            <a:r>
              <a:rPr lang="en-US" b="1"/>
              <a:t>Menemukan Masalah</a:t>
            </a:r>
          </a:p>
        </p:txBody>
      </p:sp>
      <p:sp>
        <p:nvSpPr>
          <p:cNvPr id="15364" name="Rectangle 4"/>
          <p:cNvSpPr>
            <a:spLocks noChangeArrowheads="1"/>
          </p:cNvSpPr>
          <p:nvPr/>
        </p:nvSpPr>
        <p:spPr bwMode="auto">
          <a:xfrm>
            <a:off x="533400" y="2209800"/>
            <a:ext cx="1828800" cy="685800"/>
          </a:xfrm>
          <a:prstGeom prst="rect">
            <a:avLst/>
          </a:prstGeom>
          <a:solidFill>
            <a:schemeClr val="accent1"/>
          </a:solidFill>
          <a:ln w="9525" algn="ctr">
            <a:solidFill>
              <a:schemeClr val="tx1"/>
            </a:solidFill>
            <a:round/>
            <a:headEnd/>
            <a:tailEnd/>
          </a:ln>
        </p:spPr>
        <p:txBody>
          <a:bodyPr/>
          <a:lstStyle/>
          <a:p>
            <a:r>
              <a:rPr lang="en-US" b="1"/>
              <a:t>Identifikasi Masalah</a:t>
            </a:r>
          </a:p>
        </p:txBody>
      </p:sp>
      <p:sp>
        <p:nvSpPr>
          <p:cNvPr id="15365" name="Rectangle 5"/>
          <p:cNvSpPr>
            <a:spLocks noChangeArrowheads="1"/>
          </p:cNvSpPr>
          <p:nvPr/>
        </p:nvSpPr>
        <p:spPr bwMode="auto">
          <a:xfrm>
            <a:off x="533400" y="3200400"/>
            <a:ext cx="1828800" cy="990600"/>
          </a:xfrm>
          <a:prstGeom prst="rect">
            <a:avLst/>
          </a:prstGeom>
          <a:solidFill>
            <a:schemeClr val="accent1"/>
          </a:solidFill>
          <a:ln w="9525" algn="ctr">
            <a:solidFill>
              <a:schemeClr val="tx1"/>
            </a:solidFill>
            <a:round/>
            <a:headEnd/>
            <a:tailEnd/>
          </a:ln>
        </p:spPr>
        <p:txBody>
          <a:bodyPr/>
          <a:lstStyle/>
          <a:p>
            <a:r>
              <a:rPr lang="en-US" b="1"/>
              <a:t>Menemukan akar Masalah</a:t>
            </a:r>
          </a:p>
        </p:txBody>
      </p:sp>
      <p:sp>
        <p:nvSpPr>
          <p:cNvPr id="15366" name="Rectangle 6"/>
          <p:cNvSpPr>
            <a:spLocks noChangeArrowheads="1"/>
          </p:cNvSpPr>
          <p:nvPr/>
        </p:nvSpPr>
        <p:spPr bwMode="auto">
          <a:xfrm>
            <a:off x="533400" y="4495800"/>
            <a:ext cx="1828800" cy="685800"/>
          </a:xfrm>
          <a:prstGeom prst="rect">
            <a:avLst/>
          </a:prstGeom>
          <a:solidFill>
            <a:schemeClr val="accent1"/>
          </a:solidFill>
          <a:ln w="9525" algn="ctr">
            <a:solidFill>
              <a:schemeClr val="tx1"/>
            </a:solidFill>
            <a:round/>
            <a:headEnd/>
            <a:tailEnd/>
          </a:ln>
        </p:spPr>
        <p:txBody>
          <a:bodyPr/>
          <a:lstStyle/>
          <a:p>
            <a:r>
              <a:rPr lang="en-US" b="1"/>
              <a:t>Merumuskan Masalah</a:t>
            </a:r>
          </a:p>
        </p:txBody>
      </p:sp>
      <p:cxnSp>
        <p:nvCxnSpPr>
          <p:cNvPr id="9" name="Elbow Connector 8"/>
          <p:cNvCxnSpPr>
            <a:cxnSpLocks noChangeShapeType="1"/>
            <a:stCxn id="15363" idx="2"/>
            <a:endCxn id="15364" idx="0"/>
          </p:cNvCxnSpPr>
          <p:nvPr/>
        </p:nvCxnSpPr>
        <p:spPr bwMode="auto">
          <a:xfrm rot="16200000" flipH="1">
            <a:off x="1276350" y="2038350"/>
            <a:ext cx="304800" cy="38100"/>
          </a:xfrm>
          <a:prstGeom prst="bentConnector3">
            <a:avLst>
              <a:gd name="adj1" fmla="val 50000"/>
            </a:avLst>
          </a:prstGeom>
          <a:noFill/>
          <a:ln w="38100" algn="ctr">
            <a:solidFill>
              <a:srgbClr val="AACACA"/>
            </a:solidFill>
            <a:miter lim="800000"/>
            <a:headEnd/>
            <a:tailEnd type="arrow" w="med" len="med"/>
          </a:ln>
          <a:effectLst>
            <a:outerShdw dist="23000" dir="5400000" rotWithShape="0">
              <a:srgbClr val="000000">
                <a:alpha val="34999"/>
              </a:srgbClr>
            </a:outerShdw>
          </a:effectLst>
        </p:spPr>
      </p:cxnSp>
      <p:cxnSp>
        <p:nvCxnSpPr>
          <p:cNvPr id="11" name="Elbow Connector 10"/>
          <p:cNvCxnSpPr>
            <a:cxnSpLocks noChangeShapeType="1"/>
            <a:stCxn id="15364" idx="2"/>
            <a:endCxn id="15365" idx="0"/>
          </p:cNvCxnSpPr>
          <p:nvPr/>
        </p:nvCxnSpPr>
        <p:spPr bwMode="auto">
          <a:xfrm rot="5400000">
            <a:off x="1295400" y="30480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3" name="Elbow Connector 12"/>
          <p:cNvCxnSpPr>
            <a:cxnSpLocks noChangeShapeType="1"/>
            <a:stCxn id="15365" idx="2"/>
            <a:endCxn id="15366" idx="0"/>
          </p:cNvCxnSpPr>
          <p:nvPr/>
        </p:nvCxnSpPr>
        <p:spPr bwMode="auto">
          <a:xfrm rot="5400000">
            <a:off x="1295400" y="43434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sp>
        <p:nvSpPr>
          <p:cNvPr id="12" name="Rectangle 11"/>
          <p:cNvSpPr/>
          <p:nvPr/>
        </p:nvSpPr>
        <p:spPr bwMode="auto">
          <a:xfrm>
            <a:off x="2895600" y="1219200"/>
            <a:ext cx="5867400" cy="52578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Arrow 13"/>
          <p:cNvSpPr/>
          <p:nvPr/>
        </p:nvSpPr>
        <p:spPr bwMode="auto">
          <a:xfrm>
            <a:off x="2362200" y="2286000"/>
            <a:ext cx="533400" cy="5334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372" name="TextBox 14"/>
          <p:cNvSpPr txBox="1">
            <a:spLocks noChangeArrowheads="1"/>
          </p:cNvSpPr>
          <p:nvPr/>
        </p:nvSpPr>
        <p:spPr bwMode="auto">
          <a:xfrm>
            <a:off x="3048000" y="1600200"/>
            <a:ext cx="5486400" cy="3113088"/>
          </a:xfrm>
          <a:prstGeom prst="rect">
            <a:avLst/>
          </a:prstGeom>
          <a:noFill/>
          <a:ln w="9525">
            <a:noFill/>
            <a:miter lim="800000"/>
            <a:headEnd/>
            <a:tailEnd/>
          </a:ln>
        </p:spPr>
        <p:txBody>
          <a:bodyPr>
            <a:spAutoFit/>
          </a:bodyPr>
          <a:lstStyle/>
          <a:p>
            <a:pPr marL="185738" indent="-185738"/>
            <a:r>
              <a:rPr lang="en-US" b="1"/>
              <a:t>   Pilih masalah yang akan diselesaikan dengan pertimbangan:</a:t>
            </a:r>
          </a:p>
          <a:p>
            <a:pPr marL="185738" indent="-185738">
              <a:buFontTx/>
              <a:buAutoNum type="arabicPeriod"/>
            </a:pPr>
            <a:r>
              <a:rPr lang="en-US" b="1"/>
              <a:t>Jangan memilih masalah yang tidak Ibu/Bapak kuasai</a:t>
            </a:r>
          </a:p>
          <a:p>
            <a:pPr marL="185738" indent="-185738">
              <a:buFontTx/>
              <a:buAutoNum type="arabicPeriod"/>
            </a:pPr>
            <a:r>
              <a:rPr lang="en-US" b="1"/>
              <a:t>Ambilah topik yang skalanya kecil dan relatif terbatas</a:t>
            </a:r>
          </a:p>
          <a:p>
            <a:pPr marL="185738" indent="-185738">
              <a:buFontTx/>
              <a:buAutoNum type="arabicPeriod"/>
            </a:pPr>
            <a:r>
              <a:rPr lang="en-US" b="1"/>
              <a:t>Pilih masalah yang dirasakan paling penting  bagi Ibu/Bapak dan siswa.</a:t>
            </a:r>
            <a:endParaRPr lang="en-US" sz="2800" b="1"/>
          </a:p>
          <a:p>
            <a:pPr marL="185738" indent="-185738">
              <a:buFontTx/>
              <a:buAutoNum type="arabicPeriod"/>
            </a:pPr>
            <a:r>
              <a:rPr lang="en-US" b="1"/>
              <a:t>Usahakan dapat dikerjakan secara kolaboratif.</a:t>
            </a:r>
            <a:endParaRPr lang="en-US" sz="2800" b="1"/>
          </a:p>
          <a:p>
            <a:pPr marL="185738" indent="-185738">
              <a:buFontTx/>
              <a:buAutoNum type="arabicPeriod"/>
            </a:pPr>
            <a:r>
              <a:rPr lang="en-US" b="1"/>
              <a:t>Kaitkan masalah PTK dengan prioritas rencana pengembangan sekolah.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0" nodeType="withEffect">
                                  <p:stCondLst>
                                    <p:cond delay="0"/>
                                  </p:stCondLst>
                                  <p:iterate type="lt">
                                    <p:tmPct val="4000"/>
                                  </p:iterate>
                                  <p:childTnLst>
                                    <p:set>
                                      <p:cBhvr override="childStyle">
                                        <p:cTn id="6" dur="3000" fill="hold"/>
                                        <p:tgtEl>
                                          <p:spTgt spid="2"/>
                                        </p:tgtEl>
                                        <p:attrNameLst>
                                          <p:attrName>style.color</p:attrName>
                                        </p:attrNameLst>
                                      </p:cBhvr>
                                      <p:to>
                                        <p:clrVal>
                                          <a:schemeClr val="accent2"/>
                                        </p:clrVal>
                                      </p:to>
                                    </p:set>
                                    <p:set>
                                      <p:cBhvr>
                                        <p:cTn id="7" dur="3000" fill="hold"/>
                                        <p:tgtEl>
                                          <p:spTgt spid="2"/>
                                        </p:tgtEl>
                                        <p:attrNameLst>
                                          <p:attrName>fillcolor</p:attrName>
                                        </p:attrNameLst>
                                      </p:cBhvr>
                                      <p:to>
                                        <p:clrVal>
                                          <a:schemeClr val="accent2"/>
                                        </p:clrVal>
                                      </p:to>
                                    </p:set>
                                    <p:set>
                                      <p:cBhvr>
                                        <p:cTn id="8" dur="3000" fill="hold"/>
                                        <p:tgtEl>
                                          <p:spTgt spid="2"/>
                                        </p:tgtEl>
                                        <p:attrNameLst>
                                          <p:attrName>fill.type</p:attrName>
                                        </p:attrNameLst>
                                      </p:cBhvr>
                                      <p:to>
                                        <p:strVal val="solid"/>
                                      </p:to>
                                    </p:set>
                                  </p:childTnLst>
                                </p:cTn>
                              </p:par>
                              <p:par>
                                <p:cTn id="9" presetID="33" presetClass="emph" presetSubtype="0" repeatCount="indefinite" fill="remove" grpId="0" nodeType="withEffect">
                                  <p:stCondLst>
                                    <p:cond delay="0"/>
                                  </p:stCondLst>
                                  <p:childTnLst>
                                    <p:animClr clrSpc="rgb" dir="cw">
                                      <p:cBhvr override="childStyle">
                                        <p:cTn id="10" dur="1500" accel="50000" autoRev="1" fill="hold" tmFilter="0, 0; .33333, 1; 1, 1">
                                          <p:stCondLst>
                                            <p:cond delay="0"/>
                                          </p:stCondLst>
                                        </p:cTn>
                                        <p:tgtEl>
                                          <p:spTgt spid="14"/>
                                        </p:tgtEl>
                                        <p:attrNameLst>
                                          <p:attrName>style.color</p:attrName>
                                        </p:attrNameLst>
                                      </p:cBhvr>
                                      <p:to>
                                        <a:srgbClr val="A5CB19"/>
                                      </p:to>
                                    </p:animClr>
                                    <p:animClr clrSpc="rgb" dir="cw">
                                      <p:cBhvr>
                                        <p:cTn id="11" dur="1500" accel="50000" autoRev="1" fill="hold" tmFilter="0, 0; .33333, 1; 1, 1">
                                          <p:stCondLst>
                                            <p:cond delay="0"/>
                                          </p:stCondLst>
                                        </p:cTn>
                                        <p:tgtEl>
                                          <p:spTgt spid="14"/>
                                        </p:tgtEl>
                                        <p:attrNameLst>
                                          <p:attrName>fillcolor</p:attrName>
                                        </p:attrNameLst>
                                      </p:cBhvr>
                                      <p:to>
                                        <a:srgbClr val="A5CB19"/>
                                      </p:to>
                                    </p:animClr>
                                    <p:set>
                                      <p:cBhvr>
                                        <p:cTn id="12" dur="3000" fill="hold"/>
                                        <p:tgtEl>
                                          <p:spTgt spid="14"/>
                                        </p:tgtEl>
                                        <p:attrNameLst>
                                          <p:attrName>fill.type</p:attrName>
                                        </p:attrNameLst>
                                      </p:cBhvr>
                                      <p:to>
                                        <p:strVal val="solid"/>
                                      </p:to>
                                    </p:set>
                                    <p:set>
                                      <p:cBhvr>
                                        <p:cTn id="13" dur="3000" fill="hold"/>
                                        <p:tgtEl>
                                          <p:spTgt spid="14"/>
                                        </p:tgtEl>
                                        <p:attrNameLst>
                                          <p:attrName>fill.on</p:attrName>
                                        </p:attrNameLst>
                                      </p:cBhvr>
                                      <p:to>
                                        <p:strVal val="true"/>
                                      </p:to>
                                    </p:set>
                                    <p:animScale>
                                      <p:cBhvr>
                                        <p:cTn id="14" dur="1500" accel="50000" autoRev="1" fill="hold" tmFilter="0, 0; .33333, 1; 1, 1">
                                          <p:stCondLst>
                                            <p:cond delay="0"/>
                                          </p:stCondLst>
                                        </p:cTn>
                                        <p:tgtEl>
                                          <p:spTgt spid="1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228600"/>
            <a:ext cx="8229600" cy="712788"/>
          </a:xfrm>
        </p:spPr>
        <p:txBody>
          <a:bodyPr anchorCtr="1">
            <a:normAutofit fontScale="90000"/>
          </a:bodyPr>
          <a:lstStyle/>
          <a:p>
            <a:pPr eaLnBrk="1" hangingPunct="1">
              <a:defRPr/>
            </a:pPr>
            <a:r>
              <a:rPr lang="en-US" sz="2800" b="1" smtClean="0"/>
              <a:t>Langkah-langkah Menemukan </a:t>
            </a:r>
            <a:br>
              <a:rPr lang="en-US" sz="2800" b="1" smtClean="0"/>
            </a:br>
            <a:r>
              <a:rPr lang="en-US" sz="2800" b="1" smtClean="0"/>
              <a:t>dan Merumuskan Masalah</a:t>
            </a:r>
          </a:p>
        </p:txBody>
      </p:sp>
      <p:sp>
        <p:nvSpPr>
          <p:cNvPr id="16387" name="Rectangle 3"/>
          <p:cNvSpPr>
            <a:spLocks noChangeArrowheads="1"/>
          </p:cNvSpPr>
          <p:nvPr/>
        </p:nvSpPr>
        <p:spPr bwMode="auto">
          <a:xfrm>
            <a:off x="457200" y="1219200"/>
            <a:ext cx="1905000" cy="685800"/>
          </a:xfrm>
          <a:prstGeom prst="rect">
            <a:avLst/>
          </a:prstGeom>
          <a:solidFill>
            <a:schemeClr val="accent1"/>
          </a:solidFill>
          <a:ln w="9525" algn="ctr">
            <a:solidFill>
              <a:schemeClr val="tx1"/>
            </a:solidFill>
            <a:round/>
            <a:headEnd/>
            <a:tailEnd/>
          </a:ln>
        </p:spPr>
        <p:txBody>
          <a:bodyPr/>
          <a:lstStyle/>
          <a:p>
            <a:r>
              <a:rPr lang="en-US" b="1"/>
              <a:t>Menemukan Masalah</a:t>
            </a:r>
          </a:p>
        </p:txBody>
      </p:sp>
      <p:sp>
        <p:nvSpPr>
          <p:cNvPr id="16388" name="Rectangle 4"/>
          <p:cNvSpPr>
            <a:spLocks noChangeArrowheads="1"/>
          </p:cNvSpPr>
          <p:nvPr/>
        </p:nvSpPr>
        <p:spPr bwMode="auto">
          <a:xfrm>
            <a:off x="457200" y="2209800"/>
            <a:ext cx="1905000" cy="685800"/>
          </a:xfrm>
          <a:prstGeom prst="rect">
            <a:avLst/>
          </a:prstGeom>
          <a:solidFill>
            <a:schemeClr val="accent1"/>
          </a:solidFill>
          <a:ln w="9525" algn="ctr">
            <a:solidFill>
              <a:schemeClr val="tx1"/>
            </a:solidFill>
            <a:round/>
            <a:headEnd/>
            <a:tailEnd/>
          </a:ln>
        </p:spPr>
        <p:txBody>
          <a:bodyPr/>
          <a:lstStyle/>
          <a:p>
            <a:r>
              <a:rPr lang="en-US" b="1"/>
              <a:t>Identifikasi Masalah</a:t>
            </a:r>
          </a:p>
        </p:txBody>
      </p:sp>
      <p:sp>
        <p:nvSpPr>
          <p:cNvPr id="16389" name="Rectangle 5"/>
          <p:cNvSpPr>
            <a:spLocks noChangeArrowheads="1"/>
          </p:cNvSpPr>
          <p:nvPr/>
        </p:nvSpPr>
        <p:spPr bwMode="auto">
          <a:xfrm>
            <a:off x="457200" y="3200400"/>
            <a:ext cx="1905000" cy="990600"/>
          </a:xfrm>
          <a:prstGeom prst="rect">
            <a:avLst/>
          </a:prstGeom>
          <a:solidFill>
            <a:schemeClr val="accent1"/>
          </a:solidFill>
          <a:ln w="9525" algn="ctr">
            <a:solidFill>
              <a:schemeClr val="tx1"/>
            </a:solidFill>
            <a:round/>
            <a:headEnd/>
            <a:tailEnd/>
          </a:ln>
        </p:spPr>
        <p:txBody>
          <a:bodyPr/>
          <a:lstStyle/>
          <a:p>
            <a:r>
              <a:rPr lang="en-US" b="1"/>
              <a:t>Menemukan akar Masalah</a:t>
            </a:r>
          </a:p>
        </p:txBody>
      </p:sp>
      <p:sp>
        <p:nvSpPr>
          <p:cNvPr id="16390" name="Rectangle 6"/>
          <p:cNvSpPr>
            <a:spLocks noChangeArrowheads="1"/>
          </p:cNvSpPr>
          <p:nvPr/>
        </p:nvSpPr>
        <p:spPr bwMode="auto">
          <a:xfrm>
            <a:off x="457200" y="4648200"/>
            <a:ext cx="1905000" cy="685800"/>
          </a:xfrm>
          <a:prstGeom prst="rect">
            <a:avLst/>
          </a:prstGeom>
          <a:solidFill>
            <a:schemeClr val="accent1"/>
          </a:solidFill>
          <a:ln w="9525" algn="ctr">
            <a:solidFill>
              <a:schemeClr val="tx1"/>
            </a:solidFill>
            <a:round/>
            <a:headEnd/>
            <a:tailEnd/>
          </a:ln>
        </p:spPr>
        <p:txBody>
          <a:bodyPr/>
          <a:lstStyle/>
          <a:p>
            <a:r>
              <a:rPr lang="en-US" b="1"/>
              <a:t>Merumuskan Masalah</a:t>
            </a:r>
          </a:p>
        </p:txBody>
      </p:sp>
      <p:cxnSp>
        <p:nvCxnSpPr>
          <p:cNvPr id="9" name="Elbow Connector 8"/>
          <p:cNvCxnSpPr>
            <a:cxnSpLocks noChangeShapeType="1"/>
            <a:stCxn id="16387" idx="2"/>
            <a:endCxn id="16388" idx="0"/>
          </p:cNvCxnSpPr>
          <p:nvPr/>
        </p:nvCxnSpPr>
        <p:spPr bwMode="auto">
          <a:xfrm rot="5400000">
            <a:off x="1257300" y="20574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1" name="Elbow Connector 10"/>
          <p:cNvCxnSpPr>
            <a:cxnSpLocks noChangeShapeType="1"/>
            <a:stCxn id="16388" idx="2"/>
            <a:endCxn id="16389" idx="0"/>
          </p:cNvCxnSpPr>
          <p:nvPr/>
        </p:nvCxnSpPr>
        <p:spPr bwMode="auto">
          <a:xfrm rot="5400000">
            <a:off x="1257300" y="3048000"/>
            <a:ext cx="3048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cxnSp>
        <p:nvCxnSpPr>
          <p:cNvPr id="13" name="Elbow Connector 12"/>
          <p:cNvCxnSpPr>
            <a:cxnSpLocks noChangeShapeType="1"/>
            <a:stCxn id="16389" idx="2"/>
            <a:endCxn id="16390" idx="0"/>
          </p:cNvCxnSpPr>
          <p:nvPr/>
        </p:nvCxnSpPr>
        <p:spPr bwMode="auto">
          <a:xfrm rot="5400000">
            <a:off x="1181100" y="4419600"/>
            <a:ext cx="457200" cy="0"/>
          </a:xfrm>
          <a:prstGeom prst="straightConnector1">
            <a:avLst/>
          </a:prstGeom>
          <a:noFill/>
          <a:ln w="38100" algn="ctr">
            <a:solidFill>
              <a:srgbClr val="AACACA"/>
            </a:solidFill>
            <a:round/>
            <a:headEnd/>
            <a:tailEnd type="arrow" w="med" len="med"/>
          </a:ln>
          <a:effectLst>
            <a:outerShdw dist="23000" dir="5400000" rotWithShape="0">
              <a:srgbClr val="000000">
                <a:alpha val="34999"/>
              </a:srgbClr>
            </a:outerShdw>
          </a:effectLst>
        </p:spPr>
      </p:cxnSp>
      <p:sp>
        <p:nvSpPr>
          <p:cNvPr id="12" name="Rectangle 11"/>
          <p:cNvSpPr/>
          <p:nvPr/>
        </p:nvSpPr>
        <p:spPr bwMode="auto">
          <a:xfrm>
            <a:off x="2895600" y="1219200"/>
            <a:ext cx="5867400" cy="5257800"/>
          </a:xfrm>
          <a:prstGeom prst="rect">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Right Arrow 13"/>
          <p:cNvSpPr/>
          <p:nvPr/>
        </p:nvSpPr>
        <p:spPr bwMode="auto">
          <a:xfrm>
            <a:off x="2362200" y="3276600"/>
            <a:ext cx="533400" cy="533400"/>
          </a:xfrm>
          <a:prstGeom prst="rightArrow">
            <a:avLst/>
          </a:prstGeom>
          <a:solidFill>
            <a:schemeClr val="bg1">
              <a:lumMod val="75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396" name="TextBox 14"/>
          <p:cNvSpPr txBox="1">
            <a:spLocks noChangeArrowheads="1"/>
          </p:cNvSpPr>
          <p:nvPr/>
        </p:nvSpPr>
        <p:spPr bwMode="auto">
          <a:xfrm>
            <a:off x="3048000" y="1600200"/>
            <a:ext cx="5562600" cy="3937000"/>
          </a:xfrm>
          <a:prstGeom prst="rect">
            <a:avLst/>
          </a:prstGeom>
          <a:noFill/>
          <a:ln w="9525">
            <a:noFill/>
            <a:miter lim="800000"/>
            <a:headEnd/>
            <a:tailEnd/>
          </a:ln>
        </p:spPr>
        <p:txBody>
          <a:bodyPr>
            <a:spAutoFit/>
          </a:bodyPr>
          <a:lstStyle/>
          <a:p>
            <a:pPr marL="342900" indent="-342900">
              <a:buFontTx/>
              <a:buAutoNum type="arabicPeriod"/>
            </a:pPr>
            <a:r>
              <a:rPr lang="en-US" b="1"/>
              <a:t>Evaluasi diri (guru)</a:t>
            </a:r>
          </a:p>
          <a:p>
            <a:pPr marL="342900" indent="-342900"/>
            <a:r>
              <a:rPr lang="en-US" b="1"/>
              <a:t>-	Apakah dalam menjelaskan materi, saya menggunakan bahasa yang cukup jelas?</a:t>
            </a:r>
            <a:endParaRPr lang="en-US" sz="2800" b="1"/>
          </a:p>
          <a:p>
            <a:pPr marL="342900" indent="-342900">
              <a:buFontTx/>
              <a:buChar char="-"/>
            </a:pPr>
            <a:r>
              <a:rPr lang="en-US" b="1"/>
              <a:t>Apakah saya menggunakan istilah-istilah yang sulit dimengerti siswa?</a:t>
            </a:r>
            <a:endParaRPr lang="en-US" sz="2800" b="1"/>
          </a:p>
          <a:p>
            <a:pPr marL="342900" indent="-342900">
              <a:buFontTx/>
              <a:buChar char="-"/>
            </a:pPr>
            <a:r>
              <a:rPr lang="en-US" b="1"/>
              <a:t>Apakah dalam menjelaskan, saya menggunakan contoh yang cukup?</a:t>
            </a:r>
            <a:endParaRPr lang="en-US" sz="2800" b="1"/>
          </a:p>
          <a:p>
            <a:pPr marL="342900" indent="-342900">
              <a:buFontTx/>
              <a:buChar char="-"/>
            </a:pPr>
            <a:r>
              <a:rPr lang="en-US" b="1"/>
              <a:t>Apakah dalam menjelaskan, saya menggunakan alat bantu?</a:t>
            </a:r>
            <a:endParaRPr lang="en-US" sz="2800" b="1"/>
          </a:p>
          <a:p>
            <a:pPr marL="342900" indent="-342900">
              <a:buFontTx/>
              <a:buChar char="-"/>
            </a:pPr>
            <a:r>
              <a:rPr lang="en-US" b="1"/>
              <a:t>Apakah saya memberitahukan waktu ulangan kepada siswa?</a:t>
            </a:r>
            <a:endParaRPr lang="en-US" sz="2800" b="1"/>
          </a:p>
          <a:p>
            <a:pPr marL="342900" indent="-342900"/>
            <a:endParaRPr lang="en-US" b="1"/>
          </a:p>
          <a:p>
            <a:pPr marL="342900" indent="-342900"/>
            <a:r>
              <a:rPr lang="en-US" b="1"/>
              <a:t>2. Bertanya ke siswa</a:t>
            </a:r>
          </a:p>
          <a:p>
            <a:pPr marL="342900" indent="-342900"/>
            <a:r>
              <a:rPr lang="en-US" b="1"/>
              <a:t>3. Melihat dokumen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0" nodeType="withEffect">
                                  <p:stCondLst>
                                    <p:cond delay="0"/>
                                  </p:stCondLst>
                                  <p:iterate type="lt">
                                    <p:tmPct val="4000"/>
                                  </p:iterate>
                                  <p:childTnLst>
                                    <p:set>
                                      <p:cBhvr override="childStyle">
                                        <p:cTn id="6" dur="3000" fill="hold"/>
                                        <p:tgtEl>
                                          <p:spTgt spid="2"/>
                                        </p:tgtEl>
                                        <p:attrNameLst>
                                          <p:attrName>style.color</p:attrName>
                                        </p:attrNameLst>
                                      </p:cBhvr>
                                      <p:to>
                                        <p:clrVal>
                                          <a:schemeClr val="accent2"/>
                                        </p:clrVal>
                                      </p:to>
                                    </p:set>
                                    <p:set>
                                      <p:cBhvr>
                                        <p:cTn id="7" dur="3000" fill="hold"/>
                                        <p:tgtEl>
                                          <p:spTgt spid="2"/>
                                        </p:tgtEl>
                                        <p:attrNameLst>
                                          <p:attrName>fillcolor</p:attrName>
                                        </p:attrNameLst>
                                      </p:cBhvr>
                                      <p:to>
                                        <p:clrVal>
                                          <a:schemeClr val="accent2"/>
                                        </p:clrVal>
                                      </p:to>
                                    </p:set>
                                    <p:set>
                                      <p:cBhvr>
                                        <p:cTn id="8" dur="3000" fill="hold"/>
                                        <p:tgtEl>
                                          <p:spTgt spid="2"/>
                                        </p:tgtEl>
                                        <p:attrNameLst>
                                          <p:attrName>fill.type</p:attrName>
                                        </p:attrNameLst>
                                      </p:cBhvr>
                                      <p:to>
                                        <p:strVal val="solid"/>
                                      </p:to>
                                    </p:set>
                                  </p:childTnLst>
                                </p:cTn>
                              </p:par>
                              <p:par>
                                <p:cTn id="9" presetID="33" presetClass="emph" presetSubtype="0" repeatCount="indefinite" fill="remove" grpId="0" nodeType="withEffect">
                                  <p:stCondLst>
                                    <p:cond delay="0"/>
                                  </p:stCondLst>
                                  <p:childTnLst>
                                    <p:animClr clrSpc="rgb" dir="cw">
                                      <p:cBhvr override="childStyle">
                                        <p:cTn id="10" dur="1500" accel="50000" autoRev="1" fill="hold" tmFilter="0, 0; .33333, 1; 1, 1">
                                          <p:stCondLst>
                                            <p:cond delay="0"/>
                                          </p:stCondLst>
                                        </p:cTn>
                                        <p:tgtEl>
                                          <p:spTgt spid="14"/>
                                        </p:tgtEl>
                                        <p:attrNameLst>
                                          <p:attrName>style.color</p:attrName>
                                        </p:attrNameLst>
                                      </p:cBhvr>
                                      <p:to>
                                        <a:srgbClr val="A5CB19"/>
                                      </p:to>
                                    </p:animClr>
                                    <p:animClr clrSpc="rgb" dir="cw">
                                      <p:cBhvr>
                                        <p:cTn id="11" dur="1500" accel="50000" autoRev="1" fill="hold" tmFilter="0, 0; .33333, 1; 1, 1">
                                          <p:stCondLst>
                                            <p:cond delay="0"/>
                                          </p:stCondLst>
                                        </p:cTn>
                                        <p:tgtEl>
                                          <p:spTgt spid="14"/>
                                        </p:tgtEl>
                                        <p:attrNameLst>
                                          <p:attrName>fillcolor</p:attrName>
                                        </p:attrNameLst>
                                      </p:cBhvr>
                                      <p:to>
                                        <a:srgbClr val="A5CB19"/>
                                      </p:to>
                                    </p:animClr>
                                    <p:set>
                                      <p:cBhvr>
                                        <p:cTn id="12" dur="3000" fill="hold"/>
                                        <p:tgtEl>
                                          <p:spTgt spid="14"/>
                                        </p:tgtEl>
                                        <p:attrNameLst>
                                          <p:attrName>fill.type</p:attrName>
                                        </p:attrNameLst>
                                      </p:cBhvr>
                                      <p:to>
                                        <p:strVal val="solid"/>
                                      </p:to>
                                    </p:set>
                                    <p:set>
                                      <p:cBhvr>
                                        <p:cTn id="13" dur="3000" fill="hold"/>
                                        <p:tgtEl>
                                          <p:spTgt spid="14"/>
                                        </p:tgtEl>
                                        <p:attrNameLst>
                                          <p:attrName>fill.on</p:attrName>
                                        </p:attrNameLst>
                                      </p:cBhvr>
                                      <p:to>
                                        <p:strVal val="true"/>
                                      </p:to>
                                    </p:set>
                                    <p:animScale>
                                      <p:cBhvr>
                                        <p:cTn id="14" dur="1500" accel="50000" autoRev="1" fill="hold" tmFilter="0, 0; .33333, 1; 1, 1">
                                          <p:stCondLst>
                                            <p:cond delay="0"/>
                                          </p:stCondLst>
                                        </p:cTn>
                                        <p:tgtEl>
                                          <p:spTgt spid="14"/>
                                        </p:tgtEl>
                                      </p:cBhvr>
                                      <p:from x="100000" y="100000"/>
                                      <p:to x="100000" y="14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326</Words>
  <Application>Microsoft Office PowerPoint</Application>
  <PresentationFormat>On-screen Show (4:3)</PresentationFormat>
  <Paragraphs>88</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PERTEMUAN 3</vt:lpstr>
      <vt:lpstr> 1. Fokus Masalah  </vt:lpstr>
      <vt:lpstr>Judul penelitian sudah mencerminkan jenis penelitian yang digunakan.   Karakteristik judul PTK adalah ada unsur masalah yang akan dipecahkan dan ada unsur tindakan yang akan dilakukan untuk mengatasi masalah tersebut.   Subjek dan objek pada umumnya ditulis tetapi dengan bahasa yang singkat dan mudah dipahami. </vt:lpstr>
      <vt:lpstr>2. Identifikasi Masalah PTK</vt:lpstr>
      <vt:lpstr>3. ANALISIS MASALAH Masalah yang layak untuk diteliti memiliki beberapa persyaratan, antara lain:  (1) masih berada di dalam lingkup kompetensi keahlian bidang studi peneliti;  (2) pemecahan masalah masih terjangkau dari sisi dana, waktu, dan tenaga;  (3) masalah menjadi skala prioritas yang ditetapkan lembaga (sekolah). </vt:lpstr>
      <vt:lpstr>4. Merumuskan Masalah</vt:lpstr>
      <vt:lpstr>Langkah-langkah Menemukan  dan Merumuskan Masalah</vt:lpstr>
      <vt:lpstr>Langkah-langkah menemukan  dan merumuskan masalah</vt:lpstr>
      <vt:lpstr>Langkah-langkah Menemukan  dan Merumuskan Masalah</vt:lpstr>
      <vt:lpstr>Langkah-langkah Menemukan  dan Merumuskan Masalah</vt:lpstr>
      <vt:lpstr>TUGAS (INDIVIDU)</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3</dc:title>
  <dc:creator>supriatna</dc:creator>
  <cp:lastModifiedBy>supriatna</cp:lastModifiedBy>
  <cp:revision>3</cp:revision>
  <dcterms:created xsi:type="dcterms:W3CDTF">2015-02-08T09:46:37Z</dcterms:created>
  <dcterms:modified xsi:type="dcterms:W3CDTF">2016-05-05T08:39:05Z</dcterms:modified>
</cp:coreProperties>
</file>