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D16AE-3F2A-4A6C-8C5C-76A2C455A33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06033-ABFA-463F-A097-005EB59D3CC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54CAF-DBFD-4288-BBA9-83220BCBE15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B2F1-995C-4779-80F4-225BD4266F4E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A41C5-2F69-4E74-AFC7-77167E5E67B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id-ID" dirty="0" smtClean="0"/>
              <a:t>PERTEMUAN 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/>
          <a:lstStyle/>
          <a:p>
            <a:pPr lvl="0" algn="l"/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1. </a:t>
            </a:r>
            <a:r>
              <a:rPr lang="nl-NL" dirty="0" smtClean="0">
                <a:solidFill>
                  <a:schemeClr val="tx1"/>
                </a:solidFill>
              </a:rPr>
              <a:t>Menjelaskan </a:t>
            </a:r>
            <a:r>
              <a:rPr lang="fi-FI" dirty="0">
                <a:solidFill>
                  <a:schemeClr val="tx1"/>
                </a:solidFill>
              </a:rPr>
              <a:t>perencanaan tindakan perbaikan dan perencanaan tindak lanjut</a:t>
            </a:r>
            <a:endParaRPr lang="id-ID" dirty="0">
              <a:solidFill>
                <a:schemeClr val="tx1"/>
              </a:solidFill>
            </a:endParaRPr>
          </a:p>
          <a:p>
            <a:pPr lvl="0" algn="l"/>
            <a:r>
              <a:rPr lang="id-ID" dirty="0" smtClean="0">
                <a:solidFill>
                  <a:schemeClr val="tx1"/>
                </a:solidFill>
              </a:rPr>
              <a:t>2. Menjelaskan </a:t>
            </a:r>
            <a:r>
              <a:rPr lang="es-ES" dirty="0" err="1">
                <a:solidFill>
                  <a:schemeClr val="tx1"/>
                </a:solidFill>
              </a:rPr>
              <a:t>prosedur</a:t>
            </a:r>
            <a:r>
              <a:rPr lang="es-ES" dirty="0">
                <a:solidFill>
                  <a:schemeClr val="tx1"/>
                </a:solidFill>
              </a:rPr>
              <a:t> PTK</a:t>
            </a:r>
            <a:endParaRPr lang="id-ID" dirty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173F0-CB78-42E9-A87B-CC2CBAA1F43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Hasil Intervensi yang Diharapkan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71700"/>
            <a:ext cx="7772400" cy="3924300"/>
          </a:xfrm>
        </p:spPr>
        <p:txBody>
          <a:bodyPr/>
          <a:lstStyle/>
          <a:p>
            <a:pPr>
              <a:spcAft>
                <a:spcPct val="65000"/>
              </a:spcAft>
              <a:buClr>
                <a:schemeClr val="tx2"/>
              </a:buClr>
            </a:pPr>
            <a:r>
              <a:rPr lang="en-US" dirty="0" err="1" smtClean="0">
                <a:latin typeface="Calisto MT" pitchFamily="18" charset="0"/>
              </a:rPr>
              <a:t>Adanya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peningkatan</a:t>
            </a:r>
            <a:r>
              <a:rPr lang="en-US" dirty="0" smtClean="0">
                <a:latin typeface="Calisto MT" pitchFamily="18" charset="0"/>
              </a:rPr>
              <a:t> data </a:t>
            </a:r>
            <a:r>
              <a:rPr lang="en-US" dirty="0" err="1" smtClean="0">
                <a:latin typeface="Calisto MT" pitchFamily="18" charset="0"/>
              </a:rPr>
              <a:t>penelitian</a:t>
            </a:r>
            <a:r>
              <a:rPr lang="en-US" dirty="0" smtClean="0">
                <a:latin typeface="Calisto MT" pitchFamily="18" charset="0"/>
              </a:rPr>
              <a:t> </a:t>
            </a:r>
          </a:p>
          <a:p>
            <a:pPr>
              <a:spcAft>
                <a:spcPct val="65000"/>
              </a:spcAft>
              <a:buClr>
                <a:schemeClr val="tx2"/>
              </a:buClr>
            </a:pPr>
            <a:r>
              <a:rPr lang="en-US" dirty="0" err="1" smtClean="0">
                <a:latin typeface="Calisto MT" pitchFamily="18" charset="0"/>
              </a:rPr>
              <a:t>Misal</a:t>
            </a:r>
            <a:r>
              <a:rPr lang="en-US" dirty="0" smtClean="0">
                <a:latin typeface="Calisto MT" pitchFamily="18" charset="0"/>
              </a:rPr>
              <a:t>: </a:t>
            </a:r>
            <a:r>
              <a:rPr lang="en-US" dirty="0" err="1" smtClean="0">
                <a:latin typeface="Calisto MT" pitchFamily="18" charset="0"/>
              </a:rPr>
              <a:t>Adanya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peningkatan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hasil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belajar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Matematika</a:t>
            </a:r>
            <a:r>
              <a:rPr lang="en-US" dirty="0" smtClean="0">
                <a:latin typeface="Calisto MT" pitchFamily="18" charset="0"/>
              </a:rPr>
              <a:t>, </a:t>
            </a:r>
            <a:r>
              <a:rPr lang="en-US" dirty="0" err="1" smtClean="0">
                <a:latin typeface="Calisto MT" pitchFamily="18" charset="0"/>
              </a:rPr>
              <a:t>adanya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peningkatan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motivasi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belajar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Sains</a:t>
            </a:r>
            <a:r>
              <a:rPr lang="en-US" dirty="0" smtClean="0">
                <a:latin typeface="Calisto MT" pitchFamily="18" charset="0"/>
              </a:rPr>
              <a:t>, </a:t>
            </a:r>
            <a:r>
              <a:rPr lang="en-US" dirty="0" err="1" smtClean="0">
                <a:latin typeface="Calisto MT" pitchFamily="18" charset="0"/>
              </a:rPr>
              <a:t>dll</a:t>
            </a:r>
            <a:r>
              <a:rPr lang="en-US" dirty="0" smtClean="0">
                <a:latin typeface="Calisto MT" pitchFamily="18" charset="0"/>
              </a:rPr>
              <a:t>.</a:t>
            </a:r>
          </a:p>
          <a:p>
            <a:pPr>
              <a:buClr>
                <a:schemeClr val="tx2"/>
              </a:buClr>
            </a:pPr>
            <a:r>
              <a:rPr lang="en-US" dirty="0" err="1" smtClean="0">
                <a:latin typeface="Calisto MT" pitchFamily="18" charset="0"/>
              </a:rPr>
              <a:t>Uraian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dilengkapi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dengan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indikator</a:t>
            </a:r>
            <a:r>
              <a:rPr lang="en-US" dirty="0" smtClean="0">
                <a:latin typeface="Calisto MT" pitchFamily="18" charset="0"/>
              </a:rPr>
              <a:t> </a:t>
            </a:r>
            <a:r>
              <a:rPr lang="en-US" dirty="0" err="1" smtClean="0">
                <a:latin typeface="Calisto MT" pitchFamily="18" charset="0"/>
              </a:rPr>
              <a:t>peningkatan</a:t>
            </a:r>
            <a:endParaRPr lang="en-US" dirty="0" smtClean="0">
              <a:latin typeface="Calisto MT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/>
      <p:bldP spid="2621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9C57B-E4C7-43A8-9ADB-506668332CE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Subjek/Partisipan yang Terlibat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5105400"/>
          </a:xfrm>
        </p:spPr>
        <p:txBody>
          <a:bodyPr/>
          <a:lstStyle/>
          <a:p>
            <a:r>
              <a:rPr lang="en-US" smtClean="0">
                <a:latin typeface="Calisto MT" pitchFamily="18" charset="0"/>
              </a:rPr>
              <a:t>Subjek Penelitian</a:t>
            </a:r>
          </a:p>
          <a:p>
            <a:pPr lvl="1"/>
            <a:r>
              <a:rPr lang="en-US" smtClean="0">
                <a:latin typeface="Calisto MT" pitchFamily="18" charset="0"/>
              </a:rPr>
              <a:t>Dijelaskan secara lengkap (memaparkan pula tentang jumlah subjek)</a:t>
            </a:r>
          </a:p>
          <a:p>
            <a:pPr lvl="1">
              <a:spcAft>
                <a:spcPct val="40000"/>
              </a:spcAft>
            </a:pPr>
            <a:r>
              <a:rPr lang="en-US" smtClean="0">
                <a:latin typeface="Calisto MT" pitchFamily="18" charset="0"/>
              </a:rPr>
              <a:t>Memuat penjelasan tentang teknik pengambilan subjek penelitian/teknik sampling)</a:t>
            </a:r>
          </a:p>
          <a:p>
            <a:r>
              <a:rPr lang="en-US" smtClean="0">
                <a:latin typeface="Calisto MT" pitchFamily="18" charset="0"/>
              </a:rPr>
              <a:t>Partisipan yang Terlibat</a:t>
            </a:r>
          </a:p>
          <a:p>
            <a:pPr lvl="1"/>
            <a:r>
              <a:rPr lang="en-US" smtClean="0">
                <a:latin typeface="Calisto MT" pitchFamily="18" charset="0"/>
              </a:rPr>
              <a:t>Memuat penjelasan tentang jumlah partisipan</a:t>
            </a:r>
          </a:p>
          <a:p>
            <a:pPr lvl="1"/>
            <a:r>
              <a:rPr lang="en-US" smtClean="0">
                <a:latin typeface="Calisto MT" pitchFamily="18" charset="0"/>
              </a:rPr>
              <a:t>Dijelaskan secara lengkap (memaparkan tentang kompetensi partisipan)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  <p:bldP spid="2519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D5EF1-A582-481C-879C-6C210F1CA87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Peran dan Posisi Peneliti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7391400" cy="5257800"/>
          </a:xfrm>
        </p:spPr>
        <p:txBody>
          <a:bodyPr/>
          <a:lstStyle/>
          <a:p>
            <a:r>
              <a:rPr lang="en-US" smtClean="0"/>
              <a:t>Peran Peneliti</a:t>
            </a:r>
          </a:p>
          <a:p>
            <a:pPr lvl="1"/>
            <a:r>
              <a:rPr lang="en-US" i="1" smtClean="0"/>
              <a:t>Planner leader</a:t>
            </a:r>
            <a:r>
              <a:rPr lang="en-US" smtClean="0"/>
              <a:t> (Pemimpin perencanaan)</a:t>
            </a:r>
          </a:p>
          <a:p>
            <a:pPr lvl="1"/>
            <a:r>
              <a:rPr lang="en-US" smtClean="0"/>
              <a:t>Memuat penjelasan tentang kegiatan pra penelitian</a:t>
            </a:r>
          </a:p>
          <a:p>
            <a:r>
              <a:rPr lang="en-US" smtClean="0"/>
              <a:t>Posisi Peneliti</a:t>
            </a:r>
          </a:p>
          <a:p>
            <a:pPr lvl="1"/>
            <a:r>
              <a:rPr lang="en-US" smtClean="0"/>
              <a:t>Partisipan aktif</a:t>
            </a:r>
          </a:p>
          <a:p>
            <a:pPr lvl="1"/>
            <a:r>
              <a:rPr lang="en-US" smtClean="0"/>
              <a:t>Derajat keikutsertaan: Peran serta aktif sebagai pengamat</a:t>
            </a:r>
          </a:p>
          <a:p>
            <a:pPr lvl="1"/>
            <a:r>
              <a:rPr lang="en-US" smtClean="0"/>
              <a:t>Membahas yang dilakukan selama penelitian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335E4-02EF-4A8F-849B-C107960981D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Tahapan Intervensi Tindakan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6888"/>
            <a:ext cx="7772400" cy="4329112"/>
          </a:xfrm>
        </p:spPr>
        <p:txBody>
          <a:bodyPr/>
          <a:lstStyle/>
          <a:p>
            <a:r>
              <a:rPr lang="en-US" smtClean="0"/>
              <a:t>Membahas kegiatan pra survey</a:t>
            </a:r>
          </a:p>
          <a:p>
            <a:r>
              <a:rPr lang="en-US" smtClean="0"/>
              <a:t>Membahas tahapan intervensi tindakan sesuai disain penelitian</a:t>
            </a:r>
          </a:p>
          <a:p>
            <a:pPr lvl="1"/>
            <a:r>
              <a:rPr lang="en-US" smtClean="0"/>
              <a:t>Perencanaan</a:t>
            </a:r>
          </a:p>
          <a:p>
            <a:pPr lvl="1"/>
            <a:r>
              <a:rPr lang="en-US" smtClean="0"/>
              <a:t>Pelaksanaan</a:t>
            </a:r>
          </a:p>
          <a:p>
            <a:pPr lvl="1"/>
            <a:r>
              <a:rPr lang="en-US" smtClean="0"/>
              <a:t>Observasi</a:t>
            </a:r>
          </a:p>
          <a:p>
            <a:pPr lvl="1"/>
            <a:r>
              <a:rPr lang="en-US" smtClean="0"/>
              <a:t>Refleksi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  <p:bldP spid="2539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5DE6C-8B38-4582-91C5-29665393893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462088"/>
          </a:xfrm>
        </p:spPr>
        <p:txBody>
          <a:bodyPr/>
          <a:lstStyle/>
          <a:p>
            <a:pPr algn="ctr"/>
            <a:r>
              <a:rPr lang="en-US" sz="4000" smtClean="0"/>
              <a:t>Perencanaan Tindakan</a:t>
            </a:r>
            <a:br>
              <a:rPr lang="en-US" sz="4000" smtClean="0"/>
            </a:br>
            <a:r>
              <a:rPr lang="en-US" sz="4000" smtClean="0"/>
              <a:t>         (</a:t>
            </a:r>
            <a:r>
              <a:rPr lang="en-US" sz="4000" i="1" smtClean="0"/>
              <a:t>Planning</a:t>
            </a:r>
            <a:r>
              <a:rPr lang="en-US" sz="4000" smtClean="0"/>
              <a:t>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Umum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mtClean="0">
                <a:latin typeface="Tahoma" pitchFamily="34" charset="0"/>
              </a:rPr>
              <a:t>Terkait secara keseluruhan siklus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mtClean="0">
                <a:latin typeface="Tahoma" pitchFamily="34" charset="0"/>
              </a:rPr>
              <a:t>Disusun berdasarkan perumusan masalah penelitian </a:t>
            </a:r>
          </a:p>
          <a:p>
            <a:pPr lvl="1">
              <a:lnSpc>
                <a:spcPct val="90000"/>
              </a:lnSpc>
              <a:spcAft>
                <a:spcPct val="50000"/>
              </a:spcAft>
              <a:buFontTx/>
              <a:buBlip>
                <a:blip r:embed="rId3"/>
              </a:buBlip>
            </a:pPr>
            <a:r>
              <a:rPr lang="en-US" smtClean="0">
                <a:latin typeface="Tahoma" pitchFamily="34" charset="0"/>
              </a:rPr>
              <a:t>Disusun berdasarkan hasil diskusi antara peneliti dan kolaborator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ahoma" pitchFamily="34" charset="0"/>
              </a:rPr>
              <a:t>Khusus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mtClean="0">
                <a:latin typeface="Tahoma" pitchFamily="34" charset="0"/>
              </a:rPr>
              <a:t>Dirumuskan sesuai dengan siklus yang direncanakan</a:t>
            </a:r>
          </a:p>
          <a:p>
            <a:pPr lv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mtClean="0">
                <a:latin typeface="Tahoma" pitchFamily="34" charset="0"/>
              </a:rPr>
              <a:t>Memuat secara komprehensif perencanaan masing-masing siklus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  <p:bldP spid="2549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935AE-542D-458D-BE32-2D5BFA0BF59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Pelaksanaan Tindakan (</a:t>
            </a:r>
            <a:r>
              <a:rPr lang="en-US" sz="4000" i="1" smtClean="0"/>
              <a:t>Acting</a:t>
            </a:r>
            <a:r>
              <a:rPr lang="en-US" sz="4000" smtClean="0"/>
              <a:t>)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Membahas jumlah pertemuan pada masing-masing siklus</a:t>
            </a:r>
          </a:p>
          <a:p>
            <a:pPr>
              <a:lnSpc>
                <a:spcPct val="90000"/>
              </a:lnSpc>
            </a:pPr>
            <a:r>
              <a:rPr lang="en-US" smtClean="0"/>
              <a:t>Memaparkan seluruh kegiatan yang dilaksanakan pada masing-masing pertemuan</a:t>
            </a:r>
          </a:p>
          <a:p>
            <a:pPr>
              <a:lnSpc>
                <a:spcPct val="90000"/>
              </a:lnSpc>
            </a:pPr>
            <a:r>
              <a:rPr lang="en-US" smtClean="0"/>
              <a:t>Memaparkan waktu yang digunakan oleh masing-masing kegiatan keseluruhan siklus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F9411-EF55-48AC-915D-68B1B5901CD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68313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Pengamatan Tindakan (</a:t>
            </a:r>
            <a:r>
              <a:rPr lang="en-US" sz="4000" i="1" smtClean="0"/>
              <a:t>Observing</a:t>
            </a:r>
            <a:r>
              <a:rPr lang="en-US" sz="4000" smtClean="0"/>
              <a:t>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Pendekatan pengamatan: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Observasi </a:t>
            </a:r>
            <a:r>
              <a:rPr lang="pt-BR" i="1" smtClean="0"/>
              <a:t>peer </a:t>
            </a:r>
            <a:r>
              <a:rPr lang="pt-BR" smtClean="0"/>
              <a:t>(pengamatan sejawat)</a:t>
            </a:r>
          </a:p>
          <a:p>
            <a:pPr>
              <a:lnSpc>
                <a:spcPct val="90000"/>
              </a:lnSpc>
            </a:pPr>
            <a:r>
              <a:rPr lang="en-US" smtClean="0"/>
              <a:t>Dilakukan oleh kolaborator</a:t>
            </a:r>
          </a:p>
          <a:p>
            <a:pPr>
              <a:lnSpc>
                <a:spcPct val="90000"/>
              </a:lnSpc>
            </a:pPr>
            <a:r>
              <a:rPr lang="en-US" smtClean="0"/>
              <a:t>Membahas seluruh objek yang diamati</a:t>
            </a:r>
          </a:p>
          <a:p>
            <a:pPr>
              <a:lnSpc>
                <a:spcPct val="90000"/>
              </a:lnSpc>
            </a:pPr>
            <a:r>
              <a:rPr lang="en-US" smtClean="0"/>
              <a:t>Dibantu dengan alat-alat pengamatan (Tape recorder, VCD, Camera, dll)</a:t>
            </a:r>
          </a:p>
          <a:p>
            <a:pPr>
              <a:lnSpc>
                <a:spcPct val="90000"/>
              </a:lnSpc>
            </a:pPr>
            <a:r>
              <a:rPr lang="en-US" smtClean="0"/>
              <a:t>Pengamat membuat laporan pengamatan (Catatan lapangan)</a:t>
            </a:r>
          </a:p>
          <a:p>
            <a:pPr>
              <a:lnSpc>
                <a:spcPct val="90000"/>
              </a:lnSpc>
            </a:pPr>
            <a:r>
              <a:rPr lang="en-US" smtClean="0"/>
              <a:t>Catatan lapangan dilengkapi dengan refleksi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6E99E-40A7-4322-A014-A760C3BD768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4850"/>
          </a:xfrm>
        </p:spPr>
        <p:txBody>
          <a:bodyPr/>
          <a:lstStyle/>
          <a:p>
            <a:pPr algn="ctr"/>
            <a:r>
              <a:rPr lang="en-US" sz="3600" smtClean="0"/>
              <a:t>Penyusunan Catatan Lapangan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64550" cy="46482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pt-BR" smtClean="0"/>
              <a:t>Pendapat Spradley, yakni: </a:t>
            </a:r>
          </a:p>
          <a:p>
            <a:pPr lvl="1">
              <a:spcAft>
                <a:spcPct val="40000"/>
              </a:spcAft>
            </a:pPr>
            <a:r>
              <a:rPr lang="pt-BR" smtClean="0"/>
              <a:t>Mengidentifikasi bahasa, yaitu mengidentifikasi bentuk bahasa yang digunakan</a:t>
            </a:r>
          </a:p>
          <a:p>
            <a:pPr lvl="1">
              <a:spcAft>
                <a:spcPct val="40000"/>
              </a:spcAft>
            </a:pPr>
            <a:r>
              <a:rPr lang="pt-BR" smtClean="0"/>
              <a:t>Verbatim, yaitu mencatat ucapan atau perkataan sebagaimana dikatakan pelaku</a:t>
            </a:r>
          </a:p>
          <a:p>
            <a:pPr lvl="1"/>
            <a:r>
              <a:rPr lang="pt-BR" smtClean="0"/>
              <a:t>Kongkrit, yaitu menggunakan bahasa yang kongkrit tidak hanya memberi nama pada suatu tindakan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  <p:bldP spid="260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8D748-656D-438C-8F01-12A02929132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Refleksi Tindakan (</a:t>
            </a:r>
            <a:r>
              <a:rPr lang="en-US" i="1" smtClean="0"/>
              <a:t>Reflecting</a:t>
            </a:r>
            <a:r>
              <a:rPr lang="en-US" smtClean="0"/>
              <a:t>)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78025"/>
            <a:ext cx="7772400" cy="4117975"/>
          </a:xfrm>
        </p:spPr>
        <p:txBody>
          <a:bodyPr/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kolaborator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kolaboratif</a:t>
            </a:r>
            <a:endParaRPr lang="en-US" dirty="0" smtClean="0"/>
          </a:p>
          <a:p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(</a:t>
            </a:r>
            <a:r>
              <a:rPr lang="en-US" dirty="0" err="1" smtClean="0"/>
              <a:t>ketercapaian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penghambat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</a:t>
            </a:r>
            <a:r>
              <a:rPr lang="en-US" i="1" dirty="0" err="1" smtClean="0"/>
              <a:t>Replanning</a:t>
            </a:r>
            <a:r>
              <a:rPr lang="en-US" dirty="0" smtClean="0"/>
              <a:t>)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  <p:bldP spid="26112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333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4</vt:lpstr>
      <vt:lpstr>Subjek/Partisipan yang Terlibat</vt:lpstr>
      <vt:lpstr>Peran dan Posisi Peneliti</vt:lpstr>
      <vt:lpstr>Tahapan Intervensi Tindakan</vt:lpstr>
      <vt:lpstr>Perencanaan Tindakan          (Planning)</vt:lpstr>
      <vt:lpstr>Pelaksanaan Tindakan (Acting)</vt:lpstr>
      <vt:lpstr>Pengamatan Tindakan (Observing)</vt:lpstr>
      <vt:lpstr>Penyusunan Catatan Lapangan</vt:lpstr>
      <vt:lpstr>Refleksi Tindakan (Reflecting)</vt:lpstr>
      <vt:lpstr>Hasil Intervensi yang Diharapkan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4</dc:title>
  <dc:creator>supriatna</dc:creator>
  <cp:lastModifiedBy>supriatna</cp:lastModifiedBy>
  <cp:revision>1</cp:revision>
  <dcterms:created xsi:type="dcterms:W3CDTF">2016-05-05T08:39:41Z</dcterms:created>
  <dcterms:modified xsi:type="dcterms:W3CDTF">2016-05-05T08:45:01Z</dcterms:modified>
</cp:coreProperties>
</file>