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C9FD0-7393-4AE9-9C76-B9B368D3CC81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DB807-D2FE-4610-8A20-DD88A3EA1F3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id-ID" dirty="0" smtClean="0"/>
              <a:t>PERTEMUAN 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lvl="0" algn="l"/>
            <a:r>
              <a:rPr lang="id-ID" sz="3600" dirty="0" smtClean="0">
                <a:solidFill>
                  <a:schemeClr val="tx1"/>
                </a:solidFill>
              </a:rPr>
              <a:t>1. </a:t>
            </a:r>
            <a:r>
              <a:rPr lang="nl-NL" sz="3600" dirty="0" smtClean="0">
                <a:solidFill>
                  <a:schemeClr val="tx1"/>
                </a:solidFill>
              </a:rPr>
              <a:t>Menjelaskan  </a:t>
            </a:r>
            <a:r>
              <a:rPr lang="nl-NL" sz="3600" dirty="0">
                <a:solidFill>
                  <a:schemeClr val="tx1"/>
                </a:solidFill>
              </a:rPr>
              <a:t>prosedur pengumpulan data</a:t>
            </a:r>
            <a:r>
              <a:rPr lang="id-ID" sz="3600" dirty="0">
                <a:solidFill>
                  <a:schemeClr val="tx1"/>
                </a:solidFill>
              </a:rPr>
              <a:t>. </a:t>
            </a:r>
          </a:p>
          <a:p>
            <a:pPr lvl="0" algn="l"/>
            <a:r>
              <a:rPr lang="id-ID" sz="3600" dirty="0" smtClean="0">
                <a:solidFill>
                  <a:schemeClr val="tx1"/>
                </a:solidFill>
              </a:rPr>
              <a:t>2. Menjelaskan </a:t>
            </a:r>
            <a:r>
              <a:rPr lang="id-ID" sz="3600" dirty="0">
                <a:solidFill>
                  <a:schemeClr val="tx1"/>
                </a:solidFill>
              </a:rPr>
              <a:t>beberapa teknik pengumpul data pada PTK </a:t>
            </a:r>
          </a:p>
          <a:p>
            <a:pPr lvl="0" algn="l"/>
            <a:r>
              <a:rPr lang="id-ID" sz="3600" dirty="0" smtClean="0">
                <a:solidFill>
                  <a:schemeClr val="tx1"/>
                </a:solidFill>
              </a:rPr>
              <a:t>3. </a:t>
            </a:r>
            <a:r>
              <a:rPr lang="nl-NL" sz="3600" dirty="0" smtClean="0">
                <a:solidFill>
                  <a:schemeClr val="tx1"/>
                </a:solidFill>
              </a:rPr>
              <a:t>Menjelaskan  </a:t>
            </a:r>
            <a:r>
              <a:rPr lang="nb-NO" sz="3600" dirty="0">
                <a:solidFill>
                  <a:schemeClr val="tx1"/>
                </a:solidFill>
              </a:rPr>
              <a:t>tentang analisis data</a:t>
            </a:r>
            <a:r>
              <a:rPr lang="nl-NL" sz="3600" dirty="0">
                <a:solidFill>
                  <a:schemeClr val="tx1"/>
                </a:solidFill>
              </a:rPr>
              <a:t> PTK</a:t>
            </a:r>
            <a:r>
              <a:rPr lang="nb-NO" sz="3600" dirty="0">
                <a:solidFill>
                  <a:schemeClr val="tx1"/>
                </a:solidFill>
              </a:rPr>
              <a:t>. </a:t>
            </a:r>
            <a:endParaRPr lang="id-ID" sz="36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A2CB0-ED34-42B6-B7E0-9008DE00A26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42925"/>
          </a:xfrm>
        </p:spPr>
        <p:txBody>
          <a:bodyPr/>
          <a:lstStyle/>
          <a:p>
            <a:pPr algn="ctr"/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Interpretasi Hasil Analisis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r>
              <a:rPr lang="en-US" smtClean="0">
                <a:latin typeface="Calisto MT" pitchFamily="18" charset="0"/>
              </a:rPr>
              <a:t>Memperpanjang analisis dengan mengajukan pertanyaan-pertanyaan baru</a:t>
            </a:r>
          </a:p>
          <a:p>
            <a:r>
              <a:rPr lang="en-US" smtClean="0">
                <a:latin typeface="Calisto MT" pitchFamily="18" charset="0"/>
              </a:rPr>
              <a:t>Mengkaitkan temuan dengan pengalaman pribadi terkait</a:t>
            </a:r>
          </a:p>
          <a:p>
            <a:r>
              <a:rPr lang="en-US" smtClean="0">
                <a:latin typeface="Calisto MT" pitchFamily="18" charset="0"/>
              </a:rPr>
              <a:t>Menggunakan advis dari expert di bidangnya</a:t>
            </a:r>
          </a:p>
          <a:p>
            <a:r>
              <a:rPr lang="en-US" smtClean="0">
                <a:latin typeface="Calisto MT" pitchFamily="18" charset="0"/>
              </a:rPr>
              <a:t>Kontekstualisasi temuan-temuan dengan literatur</a:t>
            </a:r>
          </a:p>
          <a:p>
            <a:r>
              <a:rPr lang="en-US" smtClean="0">
                <a:latin typeface="Calisto MT" pitchFamily="18" charset="0"/>
              </a:rPr>
              <a:t>Kembali pada teori</a:t>
            </a:r>
          </a:p>
          <a:p>
            <a:r>
              <a:rPr lang="en-US" smtClean="0">
                <a:latin typeface="Calisto MT" pitchFamily="18" charset="0"/>
              </a:rPr>
              <a:t>Mengetahui kapan menanyakan tentang “Kapan”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A3CB8-B4A0-4C41-B5F3-DB1597BB0EB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algn="ctr"/>
            <a:r>
              <a:rPr lang="en-US" smtClean="0"/>
              <a:t>Hasil Penelitian dan Pembahasan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Deskripsi Data Hasil Penelitian</a:t>
            </a:r>
          </a:p>
          <a:p>
            <a:pPr lvl="1"/>
            <a:r>
              <a:rPr lang="en-US" smtClean="0"/>
              <a:t>Memaparkan data seluruh tindakan yang diberikan (MUlai palnning hingga reflecting seluruh siklus)</a:t>
            </a:r>
          </a:p>
          <a:p>
            <a:r>
              <a:rPr lang="en-US" smtClean="0"/>
              <a:t>Pembahasan Data Hasil Penelitian</a:t>
            </a:r>
          </a:p>
          <a:p>
            <a:pPr lvl="1"/>
            <a:r>
              <a:rPr lang="en-US" smtClean="0"/>
              <a:t>Membahas tentang hasil tiap tindakan dengan mengkaitkan pada kebenaran teori yang terdapat pada Bab 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0C099-8614-48F6-BA25-EE525A9AEAA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dan Sumber Data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724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dirty="0" smtClean="0">
                <a:latin typeface="Calisto MT" pitchFamily="18" charset="0"/>
              </a:rPr>
              <a:t>Data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latin typeface="Calisto MT" pitchFamily="18" charset="0"/>
              </a:rPr>
              <a:t>Data </a:t>
            </a:r>
            <a:r>
              <a:rPr lang="en-US" b="1" dirty="0" err="1" smtClean="0">
                <a:latin typeface="Calisto MT" pitchFamily="18" charset="0"/>
              </a:rPr>
              <a:t>pemantauan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tindakan</a:t>
            </a:r>
            <a:r>
              <a:rPr lang="en-US" b="1" dirty="0" smtClean="0">
                <a:latin typeface="Calisto MT" pitchFamily="18" charset="0"/>
              </a:rPr>
              <a:t> (</a:t>
            </a:r>
            <a:r>
              <a:rPr lang="en-US" b="1" i="1" dirty="0" smtClean="0">
                <a:latin typeface="Calisto MT" pitchFamily="18" charset="0"/>
              </a:rPr>
              <a:t>action</a:t>
            </a:r>
            <a:r>
              <a:rPr lang="en-US" b="1" dirty="0" smtClean="0">
                <a:latin typeface="Calisto MT" pitchFamily="18" charset="0"/>
              </a:rPr>
              <a:t>)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latin typeface="Calisto MT" pitchFamily="18" charset="0"/>
              </a:rPr>
              <a:t>Data </a:t>
            </a:r>
            <a:r>
              <a:rPr lang="en-US" b="1" dirty="0" err="1" smtClean="0">
                <a:latin typeface="Calisto MT" pitchFamily="18" charset="0"/>
              </a:rPr>
              <a:t>penelitian</a:t>
            </a:r>
            <a:r>
              <a:rPr lang="en-US" b="1" dirty="0" smtClean="0">
                <a:latin typeface="Calisto MT" pitchFamily="18" charset="0"/>
              </a:rPr>
              <a:t> (</a:t>
            </a:r>
            <a:r>
              <a:rPr lang="en-US" b="1" i="1" dirty="0" smtClean="0">
                <a:latin typeface="Calisto MT" pitchFamily="18" charset="0"/>
              </a:rPr>
              <a:t>research</a:t>
            </a:r>
            <a:r>
              <a:rPr lang="en-US" b="1" dirty="0" smtClean="0">
                <a:latin typeface="Calisto MT" pitchFamily="18" charset="0"/>
              </a:rPr>
              <a:t>)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>
                <a:latin typeface="Calisto MT" pitchFamily="18" charset="0"/>
              </a:rPr>
              <a:t>Data </a:t>
            </a:r>
            <a:r>
              <a:rPr lang="en-US" b="1" dirty="0" err="1" smtClean="0">
                <a:latin typeface="Calisto MT" pitchFamily="18" charset="0"/>
              </a:rPr>
              <a:t>kualitaif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dan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kuantitatif</a:t>
            </a:r>
            <a:endParaRPr lang="en-US" b="1" dirty="0" smtClean="0">
              <a:latin typeface="Calisto MT" pitchFamily="18" charset="0"/>
            </a:endParaRPr>
          </a:p>
          <a:p>
            <a:pPr>
              <a:buClr>
                <a:schemeClr val="tx1"/>
              </a:buClr>
            </a:pPr>
            <a:r>
              <a:rPr lang="en-US" b="1" dirty="0" err="1" smtClean="0">
                <a:latin typeface="Calisto MT" pitchFamily="18" charset="0"/>
              </a:rPr>
              <a:t>Sumber</a:t>
            </a:r>
            <a:r>
              <a:rPr lang="en-US" b="1" dirty="0" smtClean="0">
                <a:latin typeface="Calisto MT" pitchFamily="18" charset="0"/>
              </a:rPr>
              <a:t> Data</a:t>
            </a:r>
          </a:p>
          <a:p>
            <a:pPr lvl="1">
              <a:buClr>
                <a:schemeClr val="tx1"/>
              </a:buClr>
            </a:pPr>
            <a:r>
              <a:rPr lang="en-US" b="1" dirty="0" err="1" smtClean="0">
                <a:latin typeface="Calisto MT" pitchFamily="18" charset="0"/>
              </a:rPr>
              <a:t>Subjek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penelitian</a:t>
            </a:r>
            <a:endParaRPr lang="en-US" b="1" dirty="0" smtClean="0">
              <a:latin typeface="Calisto MT" pitchFamily="18" charset="0"/>
            </a:endParaRPr>
          </a:p>
          <a:p>
            <a:pPr lvl="1">
              <a:buClr>
                <a:schemeClr val="tx1"/>
              </a:buClr>
            </a:pPr>
            <a:r>
              <a:rPr lang="en-US" b="1" dirty="0" err="1" smtClean="0">
                <a:latin typeface="Calisto MT" pitchFamily="18" charset="0"/>
              </a:rPr>
              <a:t>Seluruh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komponen</a:t>
            </a:r>
            <a:r>
              <a:rPr lang="en-US" b="1" dirty="0" smtClean="0">
                <a:latin typeface="Calisto MT" pitchFamily="18" charset="0"/>
              </a:rPr>
              <a:t> yang </a:t>
            </a:r>
            <a:r>
              <a:rPr lang="en-US" b="1" dirty="0" err="1" smtClean="0">
                <a:latin typeface="Calisto MT" pitchFamily="18" charset="0"/>
              </a:rPr>
              <a:t>terlibat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dalam</a:t>
            </a:r>
            <a:r>
              <a:rPr lang="en-US" b="1" dirty="0" smtClean="0">
                <a:latin typeface="Calisto MT" pitchFamily="18" charset="0"/>
              </a:rPr>
              <a:t> </a:t>
            </a:r>
            <a:r>
              <a:rPr lang="en-US" b="1" dirty="0" err="1" smtClean="0">
                <a:latin typeface="Calisto MT" pitchFamily="18" charset="0"/>
              </a:rPr>
              <a:t>tindakan</a:t>
            </a:r>
            <a:r>
              <a:rPr lang="en-US" b="1" dirty="0" smtClean="0">
                <a:latin typeface="Calisto MT" pitchFamily="18" charset="0"/>
              </a:rPr>
              <a:t> (Guru, </a:t>
            </a:r>
            <a:r>
              <a:rPr lang="en-US" b="1" dirty="0" err="1" smtClean="0">
                <a:latin typeface="Calisto MT" pitchFamily="18" charset="0"/>
              </a:rPr>
              <a:t>siswa</a:t>
            </a:r>
            <a:r>
              <a:rPr lang="en-US" b="1" dirty="0" smtClean="0">
                <a:latin typeface="Calisto MT" pitchFamily="18" charset="0"/>
              </a:rPr>
              <a:t>, KBM, </a:t>
            </a:r>
            <a:r>
              <a:rPr lang="en-US" b="1" dirty="0" err="1" smtClean="0">
                <a:latin typeface="Calisto MT" pitchFamily="18" charset="0"/>
              </a:rPr>
              <a:t>dll</a:t>
            </a:r>
            <a:r>
              <a:rPr lang="en-US" b="1" dirty="0" smtClean="0">
                <a:latin typeface="Calisto MT" pitchFamily="18" charset="0"/>
              </a:rPr>
              <a:t>)</a:t>
            </a:r>
          </a:p>
          <a:p>
            <a:pPr lvl="1">
              <a:buClr>
                <a:schemeClr val="tx1"/>
              </a:buClr>
              <a:buFontTx/>
              <a:buBlip>
                <a:blip r:embed="rId2"/>
              </a:buBlip>
            </a:pPr>
            <a:endParaRPr lang="en-US" b="1" dirty="0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  <p:bldP spid="263170" grpId="1"/>
      <p:bldP spid="263171" grpId="0" build="p"/>
      <p:bldP spid="26317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8C092-FC61-49BA-9E3F-793B9193571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Instrumen-instrumen Pengumpul data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6125"/>
            <a:ext cx="7772400" cy="4079875"/>
          </a:xfrm>
        </p:spPr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Penelitian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i="1" dirty="0" smtClean="0"/>
              <a:t>action</a:t>
            </a:r>
            <a:r>
              <a:rPr lang="en-US" dirty="0" smtClean="0"/>
              <a:t>)</a:t>
            </a:r>
          </a:p>
          <a:p>
            <a:pPr lvl="1">
              <a:spcAft>
                <a:spcPct val="40000"/>
              </a:spcAft>
            </a:pPr>
            <a:r>
              <a:rPr lang="en-US" dirty="0" smtClean="0"/>
              <a:t>Data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i="1" dirty="0" smtClean="0"/>
              <a:t>research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 smtClean="0"/>
          </a:p>
          <a:p>
            <a:r>
              <a:rPr lang="en-US" dirty="0" err="1" smtClean="0"/>
              <a:t>Instrumen</a:t>
            </a:r>
            <a:r>
              <a:rPr lang="en-US" dirty="0" smtClean="0"/>
              <a:t> Non </a:t>
            </a:r>
            <a:r>
              <a:rPr lang="en-US" dirty="0" err="1" smtClean="0"/>
              <a:t>Tes</a:t>
            </a:r>
            <a:endParaRPr lang="en-US" dirty="0" smtClean="0"/>
          </a:p>
          <a:p>
            <a:pPr>
              <a:buFontTx/>
              <a:buBlip>
                <a:blip r:embed="rId2"/>
              </a:buBlip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  <p:bldP spid="264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CBE66-3483-4DF6-93FF-E867004589C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25463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Instrumen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Pengumpul</a:t>
            </a:r>
            <a:r>
              <a:rPr lang="en-US" sz="4000" dirty="0" smtClean="0">
                <a:solidFill>
                  <a:srgbClr val="FF0000"/>
                </a:solidFill>
              </a:rPr>
              <a:t> Data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II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Mengambarkan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/</a:t>
            </a:r>
            <a:r>
              <a:rPr lang="en-US" dirty="0" err="1" smtClean="0"/>
              <a:t>komponen</a:t>
            </a:r>
            <a:r>
              <a:rPr lang="en-US" dirty="0" smtClean="0"/>
              <a:t>/</a:t>
            </a:r>
            <a:r>
              <a:rPr lang="en-US" dirty="0" err="1" smtClean="0"/>
              <a:t>aspek</a:t>
            </a:r>
            <a:r>
              <a:rPr lang="en-US" dirty="0" smtClean="0"/>
              <a:t>/</a:t>
            </a:r>
            <a:r>
              <a:rPr lang="en-US" dirty="0" err="1" smtClean="0"/>
              <a:t>indikator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(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…)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Mengambarkan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/</a:t>
            </a:r>
            <a:r>
              <a:rPr lang="en-US" dirty="0" err="1" smtClean="0"/>
              <a:t>komponen</a:t>
            </a:r>
            <a:r>
              <a:rPr lang="en-US" dirty="0" smtClean="0"/>
              <a:t>/</a:t>
            </a:r>
            <a:r>
              <a:rPr lang="en-US" dirty="0" err="1" smtClean="0"/>
              <a:t>aspek</a:t>
            </a:r>
            <a:r>
              <a:rPr lang="en-US" dirty="0" smtClean="0"/>
              <a:t>/</a:t>
            </a:r>
            <a:r>
              <a:rPr lang="en-US" dirty="0" err="1" smtClean="0"/>
              <a:t>indikator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AA68E-4A75-41C4-B9EA-655A73D7959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Teknik Pengumpul Data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Tes</a:t>
            </a:r>
            <a:endParaRPr lang="en-US" dirty="0" smtClean="0"/>
          </a:p>
          <a:p>
            <a:pPr lvl="1"/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lvl="1">
              <a:spcAft>
                <a:spcPct val="30000"/>
              </a:spcAft>
            </a:pP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r>
              <a:rPr lang="en-US" dirty="0" smtClean="0"/>
              <a:t>Non </a:t>
            </a:r>
            <a:r>
              <a:rPr lang="en-US" dirty="0" err="1" smtClean="0"/>
              <a:t>Tes</a:t>
            </a:r>
            <a:endParaRPr lang="en-US" dirty="0" smtClean="0"/>
          </a:p>
          <a:p>
            <a:pPr lvl="1"/>
            <a:r>
              <a:rPr lang="en-US" dirty="0" err="1" smtClean="0"/>
              <a:t>Angket</a:t>
            </a:r>
            <a:endParaRPr lang="en-US" dirty="0" smtClean="0"/>
          </a:p>
          <a:p>
            <a:pPr lvl="1"/>
            <a:r>
              <a:rPr lang="en-US" dirty="0" err="1" smtClean="0"/>
              <a:t>Observasi</a:t>
            </a:r>
            <a:endParaRPr lang="en-US" dirty="0" smtClean="0"/>
          </a:p>
          <a:p>
            <a:pPr lvl="1"/>
            <a:r>
              <a:rPr lang="en-US" dirty="0" err="1" smtClean="0"/>
              <a:t>Wawancara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087A7-F43E-4506-B2FA-AA09F1F8BB2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304800"/>
            <a:ext cx="686752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b="1" smtClean="0"/>
              <a:t>Analisis Data dan Interpretasi Hasil Analisis</a:t>
            </a:r>
            <a:endParaRPr lang="en-US" sz="3600" b="1" smtClean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7080250" cy="4402138"/>
          </a:xfrm>
        </p:spPr>
        <p:txBody>
          <a:bodyPr/>
          <a:lstStyle/>
          <a:p>
            <a:r>
              <a:rPr lang="en-US" dirty="0" err="1" smtClean="0">
                <a:latin typeface="Tahoma" pitchFamily="34" charset="0"/>
              </a:rPr>
              <a:t>Analisis</a:t>
            </a:r>
            <a:r>
              <a:rPr lang="en-US" dirty="0" smtClean="0">
                <a:latin typeface="Tahoma" pitchFamily="34" charset="0"/>
              </a:rPr>
              <a:t> Data</a:t>
            </a:r>
          </a:p>
          <a:p>
            <a:pPr lvl="1"/>
            <a:r>
              <a:rPr lang="en-US" sz="3600" dirty="0" err="1" smtClean="0">
                <a:latin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</a:rPr>
              <a:t>Kuantitatif</a:t>
            </a:r>
            <a:endParaRPr lang="en-US" sz="3600" dirty="0" smtClean="0">
              <a:latin typeface="Tahoma" pitchFamily="34" charset="0"/>
            </a:endParaRPr>
          </a:p>
          <a:p>
            <a:pPr lvl="1"/>
            <a:r>
              <a:rPr lang="en-US" sz="3600" dirty="0" err="1" smtClean="0">
                <a:latin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</a:rPr>
              <a:t> Data </a:t>
            </a:r>
            <a:r>
              <a:rPr lang="en-US" sz="3600" dirty="0" err="1" smtClean="0">
                <a:latin typeface="Tahoma" pitchFamily="34" charset="0"/>
              </a:rPr>
              <a:t>Kualitatif</a:t>
            </a:r>
            <a:endParaRPr lang="en-US" sz="3600" dirty="0" smtClean="0">
              <a:latin typeface="Tahoma" pitchFamily="34" charset="0"/>
            </a:endParaRPr>
          </a:p>
          <a:p>
            <a:pPr lvl="1"/>
            <a:r>
              <a:rPr lang="en-US" sz="3600" dirty="0" err="1" smtClean="0">
                <a:latin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terus-menerus</a:t>
            </a:r>
            <a:r>
              <a:rPr lang="en-US" sz="3600" dirty="0" smtClean="0">
                <a:latin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</a:rPr>
              <a:t>setiap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siklus</a:t>
            </a:r>
            <a:r>
              <a:rPr lang="en-US" sz="3600" dirty="0" smtClean="0">
                <a:latin typeface="Tahoma" pitchFamily="34" charset="0"/>
              </a:rPr>
              <a:t>)</a:t>
            </a:r>
          </a:p>
          <a:p>
            <a:r>
              <a:rPr lang="en-US" dirty="0" err="1" smtClean="0">
                <a:latin typeface="Tahoma" pitchFamily="34" charset="0"/>
              </a:rPr>
              <a:t>Interpretasi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Analisis</a:t>
            </a:r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274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9954E-CB54-4E2B-89FE-E869F65F32E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4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Analisis Data Kuantitatif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7156450" cy="5257800"/>
          </a:xfrm>
        </p:spPr>
        <p:txBody>
          <a:bodyPr/>
          <a:lstStyle/>
          <a:p>
            <a:pPr marL="457200" lvl="2">
              <a:lnSpc>
                <a:spcPct val="80000"/>
              </a:lnSpc>
              <a:spcAft>
                <a:spcPct val="50000"/>
              </a:spcAft>
            </a:pPr>
            <a:r>
              <a:rPr lang="pt-BR" sz="2800" dirty="0" smtClean="0">
                <a:latin typeface="Century Gothic" pitchFamily="34" charset="0"/>
              </a:rPr>
              <a:t>Dilakukan pada setiap siklus</a:t>
            </a:r>
          </a:p>
          <a:p>
            <a:pPr marL="800100" lvl="3">
              <a:lnSpc>
                <a:spcPct val="80000"/>
              </a:lnSpc>
              <a:spcAft>
                <a:spcPct val="50000"/>
              </a:spcAft>
            </a:pPr>
            <a:r>
              <a:rPr lang="pt-BR" sz="2400" dirty="0" smtClean="0">
                <a:latin typeface="Century Gothic" pitchFamily="34" charset="0"/>
              </a:rPr>
              <a:t>Pengolahan data mentah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Nilai rata-rata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Median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Modus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Simpangan baku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Jangkauan</a:t>
            </a:r>
          </a:p>
          <a:p>
            <a:pPr marL="1143000" lvl="4">
              <a:lnSpc>
                <a:spcPct val="80000"/>
              </a:lnSpc>
              <a:spcAft>
                <a:spcPct val="20000"/>
              </a:spcAft>
            </a:pPr>
            <a:r>
              <a:rPr lang="pt-BR" sz="2400" dirty="0" smtClean="0">
                <a:latin typeface="Century Gothic" pitchFamily="34" charset="0"/>
              </a:rPr>
              <a:t>Nilai maksimum dan nilai minimum data</a:t>
            </a:r>
            <a:endParaRPr lang="pt-BR" dirty="0" smtClean="0">
              <a:latin typeface="Century Gothic" pitchFamily="34" charset="0"/>
            </a:endParaRPr>
          </a:p>
          <a:p>
            <a:pPr marL="800100" lvl="3">
              <a:lnSpc>
                <a:spcPct val="80000"/>
              </a:lnSpc>
            </a:pPr>
            <a:r>
              <a:rPr lang="pt-BR" sz="2400" dirty="0" smtClean="0">
                <a:latin typeface="Century Gothic" pitchFamily="34" charset="0"/>
              </a:rPr>
              <a:t>Uji hipotesis tindakan</a:t>
            </a:r>
          </a:p>
          <a:p>
            <a:pPr marL="1143000" lvl="4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Century Gothic" pitchFamily="34" charset="0"/>
              </a:rPr>
              <a:t>Uji</a:t>
            </a:r>
            <a:r>
              <a:rPr lang="en-US" sz="2400" dirty="0" smtClean="0">
                <a:latin typeface="Century Gothic" pitchFamily="34" charset="0"/>
              </a:rPr>
              <a:t>-t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  <p:bldP spid="275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24748-F7BF-48E2-8605-F582AB02CA0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93738"/>
          </a:xfrm>
        </p:spPr>
        <p:txBody>
          <a:bodyPr>
            <a:normAutofit fontScale="90000"/>
          </a:bodyPr>
          <a:lstStyle/>
          <a:p>
            <a:r>
              <a:rPr lang="en-US" smtClean="0"/>
              <a:t>Analisis Data Kualitatif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4800600"/>
          </a:xfrm>
        </p:spPr>
        <p:txBody>
          <a:bodyPr/>
          <a:lstStyle/>
          <a:p>
            <a:pPr marL="457200" indent="-457200"/>
            <a:r>
              <a:rPr lang="en-US" dirty="0" err="1" smtClean="0"/>
              <a:t>Deskripsi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: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dirty="0" err="1" smtClean="0"/>
              <a:t>Benar</a:t>
            </a:r>
            <a:endParaRPr lang="en-US" dirty="0" smtClean="0"/>
          </a:p>
          <a:p>
            <a:pPr marL="838200" lvl="1" indent="-381000">
              <a:buClr>
                <a:schemeClr val="tx1"/>
              </a:buClr>
            </a:pPr>
            <a:r>
              <a:rPr lang="en-US" dirty="0" err="1" smtClean="0"/>
              <a:t>Akurat</a:t>
            </a:r>
            <a:endParaRPr lang="en-US" dirty="0" smtClean="0"/>
          </a:p>
          <a:p>
            <a:pPr marL="838200" lvl="1" indent="-381000">
              <a:buClr>
                <a:schemeClr val="tx1"/>
              </a:buClr>
            </a:pPr>
            <a:r>
              <a:rPr lang="en-US" dirty="0" err="1" smtClean="0"/>
              <a:t>Reliabel</a:t>
            </a:r>
            <a:endParaRPr lang="en-US" dirty="0" smtClean="0"/>
          </a:p>
          <a:p>
            <a:pPr marL="838200" lvl="1" indent="-381000">
              <a:buClr>
                <a:schemeClr val="tx1"/>
              </a:buClr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en-US" dirty="0" smtClean="0"/>
          </a:p>
          <a:p>
            <a:pPr marL="457200" indent="-457200">
              <a:buFontTx/>
              <a:buNone/>
            </a:pPr>
            <a:endParaRPr lang="en-US" dirty="0" smtClean="0"/>
          </a:p>
          <a:p>
            <a:pPr marL="838200" lvl="1" indent="-3810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>
              <a:buClr>
                <a:schemeClr val="tx1"/>
              </a:buClr>
              <a:buFontTx/>
              <a:buBlip>
                <a:blip r:embed="rId2"/>
              </a:buBlip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/>
      <p:bldP spid="276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541CD-CF59-4DFA-86F6-EB07A1F9254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Analisis Data Kualitatif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0"/>
              </a:spcAft>
            </a:pPr>
            <a:r>
              <a:rPr lang="en-US" sz="3600" dirty="0" err="1" smtClean="0"/>
              <a:t>Reduksi</a:t>
            </a:r>
            <a:r>
              <a:rPr lang="en-US" sz="3600" dirty="0" smtClean="0"/>
              <a:t> data</a:t>
            </a:r>
          </a:p>
          <a:p>
            <a:pPr lvl="1">
              <a:lnSpc>
                <a:spcPct val="80000"/>
              </a:lnSpc>
              <a:spcAft>
                <a:spcPct val="50000"/>
              </a:spcAft>
            </a:pPr>
            <a:r>
              <a:rPr lang="en-US" sz="3200" dirty="0" err="1" smtClean="0"/>
              <a:t>Penyederhanaan</a:t>
            </a:r>
            <a:endParaRPr lang="en-US" sz="3200" dirty="0" smtClean="0"/>
          </a:p>
          <a:p>
            <a:pPr lvl="1">
              <a:lnSpc>
                <a:spcPct val="80000"/>
              </a:lnSpc>
              <a:spcAft>
                <a:spcPct val="50000"/>
              </a:spcAft>
            </a:pP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ringkasan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pengkodean</a:t>
            </a:r>
            <a:r>
              <a:rPr lang="en-US" sz="3200" dirty="0" smtClean="0"/>
              <a:t> data</a:t>
            </a:r>
          </a:p>
          <a:p>
            <a:pPr>
              <a:lnSpc>
                <a:spcPct val="80000"/>
              </a:lnSpc>
              <a:spcAft>
                <a:spcPct val="50000"/>
              </a:spcAft>
            </a:pPr>
            <a:r>
              <a:rPr lang="en-US" sz="3600" dirty="0" err="1" smtClean="0"/>
              <a:t>Paparan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Intepretasi</a:t>
            </a:r>
            <a:endParaRPr lang="en-US" sz="3600" dirty="0" smtClean="0"/>
          </a:p>
          <a:p>
            <a:pPr>
              <a:lnSpc>
                <a:spcPct val="80000"/>
              </a:lnSpc>
              <a:spcAft>
                <a:spcPct val="50000"/>
              </a:spcAft>
            </a:pPr>
            <a:r>
              <a:rPr lang="en-US" sz="3600" dirty="0" err="1" smtClean="0"/>
              <a:t>Penyimpulan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Data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endParaRPr lang="en-US" sz="360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77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306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5</vt:lpstr>
      <vt:lpstr>Data dan Sumber Data</vt:lpstr>
      <vt:lpstr>Instrumen-instrumen Pengumpul data</vt:lpstr>
      <vt:lpstr>Instrumen Pengumpul Data</vt:lpstr>
      <vt:lpstr>Teknik Pengumpul Data</vt:lpstr>
      <vt:lpstr>Analisis Data dan Interpretasi Hasil Analisis</vt:lpstr>
      <vt:lpstr>Analisis Data Kuantitatif</vt:lpstr>
      <vt:lpstr>Analisis Data Kualitatif</vt:lpstr>
      <vt:lpstr>Analisis Data Kualitatif</vt:lpstr>
      <vt:lpstr>Interpretasi Hasil Analisis</vt:lpstr>
      <vt:lpstr>Hasil Penelitian dan Pembahasan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supriatna</dc:creator>
  <cp:lastModifiedBy>supriatna</cp:lastModifiedBy>
  <cp:revision>1</cp:revision>
  <dcterms:created xsi:type="dcterms:W3CDTF">2016-05-05T08:45:43Z</dcterms:created>
  <dcterms:modified xsi:type="dcterms:W3CDTF">2016-05-05T08:49:58Z</dcterms:modified>
</cp:coreProperties>
</file>