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A8F9B-AF13-4BB6-8220-F88639F177A1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A4CAE-A558-47EE-AB68-6D0CEB92633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D5D42C-DADE-43AA-AB8C-2F7A1F3614A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2B7237-7B58-4EE7-9C01-29755BA99DE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D4C2ED-AFB6-49F4-8B0A-7FCC0566BD4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BD92BE-FBA2-451F-9975-F95C2694FBD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BC549E-0BB9-4B5B-BBF5-1CB370F7A5A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id-ID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1A937-1AE2-495B-8F5D-A5444FC6A15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12F0-D1C8-4890-8741-80F8FF314CC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43EE-2CC3-44CA-82C0-9265FAC2CB3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12F0-D1C8-4890-8741-80F8FF314CC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43EE-2CC3-44CA-82C0-9265FAC2CB3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12F0-D1C8-4890-8741-80F8FF314CC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43EE-2CC3-44CA-82C0-9265FAC2CB3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bab 5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7A286-E0AC-418D-9367-33029FE0C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bab 5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99F18-39E7-4762-B0C2-539DE209C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12F0-D1C8-4890-8741-80F8FF314CC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43EE-2CC3-44CA-82C0-9265FAC2CB3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12F0-D1C8-4890-8741-80F8FF314CC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43EE-2CC3-44CA-82C0-9265FAC2CB3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12F0-D1C8-4890-8741-80F8FF314CC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43EE-2CC3-44CA-82C0-9265FAC2CB3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12F0-D1C8-4890-8741-80F8FF314CC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43EE-2CC3-44CA-82C0-9265FAC2CB3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12F0-D1C8-4890-8741-80F8FF314CC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43EE-2CC3-44CA-82C0-9265FAC2CB3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12F0-D1C8-4890-8741-80F8FF314CC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43EE-2CC3-44CA-82C0-9265FAC2CB3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12F0-D1C8-4890-8741-80F8FF314CC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43EE-2CC3-44CA-82C0-9265FAC2CB3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12F0-D1C8-4890-8741-80F8FF314CC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43EE-2CC3-44CA-82C0-9265FAC2CB3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312F0-D1C8-4890-8741-80F8FF314CC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F43EE-2CC3-44CA-82C0-9265FAC2CB3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id-ID" dirty="0" smtClean="0"/>
              <a:t>PERTEMUAN 6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/>
          </a:bodyPr>
          <a:lstStyle/>
          <a:p>
            <a:pPr lvl="0"/>
            <a:r>
              <a:rPr lang="nb-NO" sz="3600" dirty="0" smtClean="0">
                <a:solidFill>
                  <a:schemeClr val="tx1"/>
                </a:solidFill>
              </a:rPr>
              <a:t>Menjelaskan </a:t>
            </a:r>
            <a:r>
              <a:rPr lang="nb-NO" sz="3600" dirty="0">
                <a:solidFill>
                  <a:schemeClr val="tx1"/>
                </a:solidFill>
              </a:rPr>
              <a:t>langkah-langkah analisis </a:t>
            </a:r>
            <a:r>
              <a:rPr lang="id-ID" sz="3600" dirty="0" smtClean="0">
                <a:solidFill>
                  <a:schemeClr val="tx1"/>
                </a:solidFill>
              </a:rPr>
              <a:t>dan pengumpulan </a:t>
            </a:r>
            <a:r>
              <a:rPr lang="nb-NO" sz="3600" dirty="0" smtClean="0">
                <a:solidFill>
                  <a:schemeClr val="tx1"/>
                </a:solidFill>
              </a:rPr>
              <a:t>data</a:t>
            </a:r>
            <a:r>
              <a:rPr lang="id-ID" sz="3600" dirty="0" smtClean="0">
                <a:solidFill>
                  <a:schemeClr val="tx1"/>
                </a:solidFill>
              </a:rPr>
              <a:t> pada</a:t>
            </a:r>
            <a:r>
              <a:rPr lang="nb-NO" sz="3600" dirty="0" smtClean="0">
                <a:solidFill>
                  <a:schemeClr val="tx1"/>
                </a:solidFill>
              </a:rPr>
              <a:t> PTK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bab 5</a:t>
            </a:r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07536-8602-4890-96DE-F0A1C669219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762000"/>
          </a:xfrm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rgbClr val="FF0000"/>
                </a:solidFill>
                <a:latin typeface="Arial Rounded MT Bold" pitchFamily="34" charset="0"/>
              </a:rPr>
              <a:t>PTK vs PENELITIAN LAIN</a:t>
            </a:r>
          </a:p>
        </p:txBody>
      </p:sp>
      <p:graphicFrame>
        <p:nvGraphicFramePr>
          <p:cNvPr id="492673" name="Group 129"/>
          <p:cNvGraphicFramePr>
            <a:graphicFrameLocks noGrp="1"/>
          </p:cNvGraphicFramePr>
          <p:nvPr>
            <p:ph type="tbl" idx="1"/>
          </p:nvPr>
        </p:nvGraphicFramePr>
        <p:xfrm>
          <a:off x="304800" y="1600200"/>
          <a:ext cx="8610600" cy="4871405"/>
        </p:xfrm>
        <a:graphic>
          <a:graphicData uri="http://schemas.openxmlformats.org/drawingml/2006/table">
            <a:tbl>
              <a:tblPr/>
              <a:tblGrid>
                <a:gridCol w="304800"/>
                <a:gridCol w="1676400"/>
                <a:gridCol w="3581400"/>
                <a:gridCol w="3048000"/>
              </a:tblGrid>
              <a:tr h="773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N0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ASPEK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KONVENSIONAL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PTK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Masalah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Hasil amatan pihak lain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Hasil amatan sendiri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Tujuan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Uji hipotesisis, generalisasi, eksplanasi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Perbaikan, peningkatan praktik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Manfaat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Tidak langsung, saran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Langsung dapat dinikmati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Teori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Sebagai dasar hipotesis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Sebagai dasar pemilihan aksi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Metode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Langkah cenderung linier, analisis setelah data terkumpul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Langkah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kerja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cenderung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siklik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analisis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saat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proses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9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bab 5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7C90EC-D9B4-4C3C-9062-7FE61968580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2192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5400" smtClean="0"/>
              <a:t>Berapa Siklus????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9763" y="2133600"/>
            <a:ext cx="6548437" cy="3962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400" b="0" smtClean="0">
                <a:latin typeface="Tahoma" pitchFamily="34" charset="0"/>
              </a:rPr>
              <a:t>Tergantung kepuasan peneliti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0" smtClean="0">
                <a:latin typeface="Tahoma" pitchFamily="34" charset="0"/>
              </a:rPr>
              <a:t>Disarankan tidak kurang dari 2 siklus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0" smtClean="0">
                <a:latin typeface="Tahoma" pitchFamily="34" charset="0"/>
              </a:rPr>
              <a:t>PTK umumnya 3-5 siklus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bab 5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94871D-8DED-421A-99F1-CD29D9C55EB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43800" y="3276600"/>
            <a:ext cx="1295400" cy="12192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latin typeface="Tempus Sans ITC" pitchFamily="82" charset="0"/>
              </a:rPr>
              <a:t>Hasil</a:t>
            </a:r>
            <a:endParaRPr lang="en-US" sz="4000" smtClean="0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2362200" cy="11430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Monotype Sorts" pitchFamily="2" charset="2"/>
              <a:buChar char="l"/>
            </a:pPr>
            <a:r>
              <a:rPr lang="en-US" sz="2000" b="0" smtClean="0">
                <a:latin typeface="Tahoma" pitchFamily="34" charset="0"/>
              </a:rPr>
              <a:t>Latar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2000" b="0" smtClean="0">
                <a:latin typeface="Tahoma" pitchFamily="34" charset="0"/>
              </a:rPr>
              <a:t>Belakang Siswa</a:t>
            </a:r>
          </a:p>
        </p:txBody>
      </p:sp>
      <p:sp>
        <p:nvSpPr>
          <p:cNvPr id="312324" name="Oval 4"/>
          <p:cNvSpPr>
            <a:spLocks noChangeArrowheads="1"/>
          </p:cNvSpPr>
          <p:nvPr/>
        </p:nvSpPr>
        <p:spPr bwMode="auto">
          <a:xfrm>
            <a:off x="2971800" y="457200"/>
            <a:ext cx="4343400" cy="4876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kumimoji="0"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Rancangan,</a:t>
            </a:r>
          </a:p>
          <a:p>
            <a:pPr eaLnBrk="0" hangingPunct="0">
              <a:defRPr/>
            </a:pPr>
            <a:r>
              <a:rPr kumimoji="0"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Sajian, Evaluasi</a:t>
            </a:r>
          </a:p>
          <a:p>
            <a:pPr eaLnBrk="0" hangingPunct="0">
              <a:defRPr/>
            </a:pPr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Pembelajaran</a:t>
            </a:r>
            <a:endParaRPr kumimoji="0" lang="en-US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2325" name="Rectangle 5"/>
          <p:cNvSpPr>
            <a:spLocks noChangeArrowheads="1"/>
          </p:cNvSpPr>
          <p:nvPr/>
        </p:nvSpPr>
        <p:spPr bwMode="auto">
          <a:xfrm>
            <a:off x="228600" y="3657600"/>
            <a:ext cx="2590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Monotype Sorts" pitchFamily="2" charset="2"/>
              <a:buChar char="l"/>
            </a:pPr>
            <a:r>
              <a:rPr kumimoji="0" lang="en-US" sz="2800" b="1">
                <a:latin typeface="Tempus Sans ITC" pitchFamily="82" charset="0"/>
              </a:rPr>
              <a:t>Manajemen</a:t>
            </a:r>
          </a:p>
        </p:txBody>
      </p:sp>
      <p:sp>
        <p:nvSpPr>
          <p:cNvPr id="312326" name="Rectangle 6"/>
          <p:cNvSpPr>
            <a:spLocks noChangeArrowheads="1"/>
          </p:cNvSpPr>
          <p:nvPr/>
        </p:nvSpPr>
        <p:spPr bwMode="auto">
          <a:xfrm>
            <a:off x="4876800" y="5638800"/>
            <a:ext cx="3810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Monotype Sorts" pitchFamily="2" charset="2"/>
              <a:buChar char="l"/>
            </a:pPr>
            <a:r>
              <a:rPr kumimoji="0" lang="en-US" sz="2800" b="1">
                <a:latin typeface="Tempus Sans ITC" pitchFamily="82" charset="0"/>
              </a:rPr>
              <a:t>Sarana/prasarana</a:t>
            </a:r>
          </a:p>
        </p:txBody>
      </p:sp>
      <p:sp>
        <p:nvSpPr>
          <p:cNvPr id="312327" name="Rectangle 7"/>
          <p:cNvSpPr>
            <a:spLocks noChangeArrowheads="1"/>
          </p:cNvSpPr>
          <p:nvPr/>
        </p:nvSpPr>
        <p:spPr bwMode="auto">
          <a:xfrm>
            <a:off x="457200" y="5562600"/>
            <a:ext cx="3886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Monotype Sorts" pitchFamily="2" charset="2"/>
              <a:buChar char="l"/>
            </a:pPr>
            <a:r>
              <a:rPr kumimoji="0" lang="en-US" sz="2800" b="1">
                <a:latin typeface="Tempus Sans ITC" pitchFamily="82" charset="0"/>
              </a:rPr>
              <a:t>Tujuan, kurikulum</a:t>
            </a:r>
          </a:p>
        </p:txBody>
      </p:sp>
      <p:sp>
        <p:nvSpPr>
          <p:cNvPr id="312328" name="Rectangle 8"/>
          <p:cNvSpPr>
            <a:spLocks noChangeArrowheads="1"/>
          </p:cNvSpPr>
          <p:nvPr/>
        </p:nvSpPr>
        <p:spPr bwMode="auto">
          <a:xfrm>
            <a:off x="381000" y="4724400"/>
            <a:ext cx="1600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Monotype Sorts" pitchFamily="2" charset="2"/>
              <a:buChar char="l"/>
            </a:pPr>
            <a:r>
              <a:rPr kumimoji="0" lang="en-US" sz="3200">
                <a:latin typeface="Tempus Sans ITC" pitchFamily="82" charset="0"/>
              </a:rPr>
              <a:t> </a:t>
            </a:r>
            <a:r>
              <a:rPr kumimoji="0" lang="en-US" sz="2800">
                <a:latin typeface="Tempus Sans ITC" pitchFamily="82" charset="0"/>
              </a:rPr>
              <a:t>Guru</a:t>
            </a:r>
          </a:p>
        </p:txBody>
      </p:sp>
      <p:sp>
        <p:nvSpPr>
          <p:cNvPr id="19467" name="Line 9"/>
          <p:cNvSpPr>
            <a:spLocks noChangeShapeType="1"/>
          </p:cNvSpPr>
          <p:nvPr/>
        </p:nvSpPr>
        <p:spPr bwMode="auto">
          <a:xfrm>
            <a:off x="2514600" y="2590800"/>
            <a:ext cx="6096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0"/>
          <p:cNvSpPr>
            <a:spLocks noChangeShapeType="1"/>
          </p:cNvSpPr>
          <p:nvPr/>
        </p:nvSpPr>
        <p:spPr bwMode="auto">
          <a:xfrm flipV="1">
            <a:off x="2743200" y="4038600"/>
            <a:ext cx="609600" cy="7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1"/>
          <p:cNvSpPr>
            <a:spLocks noChangeShapeType="1"/>
          </p:cNvSpPr>
          <p:nvPr/>
        </p:nvSpPr>
        <p:spPr bwMode="auto">
          <a:xfrm flipV="1">
            <a:off x="2286000" y="4648200"/>
            <a:ext cx="8382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12"/>
          <p:cNvSpPr>
            <a:spLocks noChangeShapeType="1"/>
          </p:cNvSpPr>
          <p:nvPr/>
        </p:nvSpPr>
        <p:spPr bwMode="auto">
          <a:xfrm flipV="1">
            <a:off x="2895600" y="5029200"/>
            <a:ext cx="4572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13"/>
          <p:cNvSpPr>
            <a:spLocks noChangeShapeType="1"/>
          </p:cNvSpPr>
          <p:nvPr/>
        </p:nvSpPr>
        <p:spPr bwMode="auto">
          <a:xfrm flipH="1" flipV="1">
            <a:off x="6858000" y="4953000"/>
            <a:ext cx="7620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334" name="AutoShape 14"/>
          <p:cNvSpPr>
            <a:spLocks noChangeArrowheads="1"/>
          </p:cNvSpPr>
          <p:nvPr/>
        </p:nvSpPr>
        <p:spPr bwMode="auto">
          <a:xfrm>
            <a:off x="6553200" y="3581400"/>
            <a:ext cx="9144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2335" name="Text Box 15"/>
          <p:cNvSpPr txBox="1">
            <a:spLocks noChangeArrowheads="1"/>
          </p:cNvSpPr>
          <p:nvPr/>
        </p:nvSpPr>
        <p:spPr bwMode="auto">
          <a:xfrm>
            <a:off x="4038600" y="1295400"/>
            <a:ext cx="2438400" cy="592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sz="3200">
                <a:solidFill>
                  <a:srgbClr val="FFFF00"/>
                </a:solidFill>
              </a:rPr>
              <a:t>Fokus PTK</a:t>
            </a:r>
            <a:r>
              <a:rPr kumimoji="0" lang="en-US">
                <a:solidFill>
                  <a:srgbClr val="FFFF00"/>
                </a:solidFill>
              </a:rPr>
              <a:t> </a:t>
            </a:r>
            <a:endParaRPr kumimoji="0" lang="en-GB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2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2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2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2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2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2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2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2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3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2" grpId="0" animBg="1"/>
      <p:bldP spid="312324" grpId="0" animBg="1"/>
      <p:bldP spid="312325" grpId="0" build="p" autoUpdateAnimBg="0"/>
      <p:bldP spid="312326" grpId="0" build="p" autoUpdateAnimBg="0"/>
      <p:bldP spid="312327" grpId="0" build="p" autoUpdateAnimBg="0"/>
      <p:bldP spid="312328" grpId="0" build="p" autoUpdateAnimBg="0"/>
      <p:bldP spid="312334" grpId="0" animBg="1"/>
      <p:bldP spid="3123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bab 5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715E47-B530-4B9B-9C27-05DD01B3C32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</a:rPr>
              <a:t>Syarat PTK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0700" y="1981200"/>
            <a:ext cx="5397500" cy="30686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menggang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PBM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menyita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Metodologi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Mengikuti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etika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Bertujuan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perbaikan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profesi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Masalahnya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sederhana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nyata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jelas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tajam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bab 5</a:t>
            </a:r>
          </a:p>
        </p:txBody>
      </p:sp>
      <p:sp>
        <p:nvSpPr>
          <p:cNvPr id="235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073436-AF88-4C89-9C5D-DD5591367E9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>
                <a:solidFill>
                  <a:srgbClr val="FFFF00"/>
                </a:solidFill>
                <a:effectLst/>
                <a:cs typeface="Times New Roman" pitchFamily="18" charset="0"/>
              </a:rPr>
              <a:t>Kesalahan Umum PTK</a:t>
            </a:r>
            <a:r>
              <a:rPr lang="en-US" sz="2800" smtClean="0">
                <a:cs typeface="Times New Roman" pitchFamily="18" charset="0"/>
              </a:rPr>
              <a:t> : </a:t>
            </a:r>
            <a:br>
              <a:rPr lang="en-US" sz="2800" smtClean="0">
                <a:cs typeface="Times New Roman" pitchFamily="18" charset="0"/>
              </a:rPr>
            </a:br>
            <a:r>
              <a:rPr lang="en-US" sz="2400" b="1" smtClean="0">
                <a:solidFill>
                  <a:srgbClr val="FFFF00"/>
                </a:solidFill>
                <a:cs typeface="Times New Roman" pitchFamily="18" charset="0"/>
              </a:rPr>
              <a:t>Hanya Berupa Pembelajaran Biasa</a:t>
            </a:r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4763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b="0" dirty="0" smtClean="0">
                <a:latin typeface="Sylfaen" pitchFamily="18" charset="0"/>
              </a:rPr>
              <a:t>Guru </a:t>
            </a:r>
            <a:r>
              <a:rPr lang="en-US" b="0" dirty="0" err="1" smtClean="0">
                <a:latin typeface="Sylfaen" pitchFamily="18" charset="0"/>
              </a:rPr>
              <a:t>Merasa</a:t>
            </a:r>
            <a:r>
              <a:rPr lang="en-US" b="0" dirty="0" smtClean="0">
                <a:latin typeface="Sylfaen" pitchFamily="18" charset="0"/>
              </a:rPr>
              <a:t> </a:t>
            </a:r>
            <a:r>
              <a:rPr lang="en-US" b="0" dirty="0" err="1" smtClean="0">
                <a:latin typeface="Sylfaen" pitchFamily="18" charset="0"/>
              </a:rPr>
              <a:t>Sudah</a:t>
            </a:r>
            <a:r>
              <a:rPr lang="en-US" b="0" dirty="0" smtClean="0">
                <a:latin typeface="Sylfaen" pitchFamily="18" charset="0"/>
              </a:rPr>
              <a:t> </a:t>
            </a:r>
            <a:r>
              <a:rPr lang="en-US" b="0" dirty="0" err="1" smtClean="0">
                <a:latin typeface="Sylfaen" pitchFamily="18" charset="0"/>
              </a:rPr>
              <a:t>Melakukan</a:t>
            </a:r>
            <a:r>
              <a:rPr lang="en-US" b="0" dirty="0" smtClean="0">
                <a:latin typeface="Sylfaen" pitchFamily="18" charset="0"/>
              </a:rPr>
              <a:t> </a:t>
            </a:r>
            <a:r>
              <a:rPr lang="en-US" b="0" dirty="0" err="1" smtClean="0">
                <a:latin typeface="Sylfaen" pitchFamily="18" charset="0"/>
              </a:rPr>
              <a:t>Peningkatan</a:t>
            </a:r>
            <a:r>
              <a:rPr lang="en-US" b="0" dirty="0" smtClean="0">
                <a:latin typeface="Sylfaen" pitchFamily="18" charset="0"/>
              </a:rPr>
              <a:t>, </a:t>
            </a:r>
            <a:r>
              <a:rPr lang="en-US" b="0" dirty="0" err="1" smtClean="0">
                <a:latin typeface="Sylfaen" pitchFamily="18" charset="0"/>
              </a:rPr>
              <a:t>Padahal</a:t>
            </a:r>
            <a:r>
              <a:rPr lang="en-US" b="0" dirty="0" smtClean="0">
                <a:latin typeface="Sylfaen" pitchFamily="18" charset="0"/>
              </a:rPr>
              <a:t> </a:t>
            </a:r>
            <a:r>
              <a:rPr lang="en-US" b="0" dirty="0" err="1" smtClean="0">
                <a:latin typeface="Sylfaen" pitchFamily="18" charset="0"/>
              </a:rPr>
              <a:t>Sebetulnya</a:t>
            </a:r>
            <a:r>
              <a:rPr lang="en-US" b="0" dirty="0" smtClean="0">
                <a:latin typeface="Sylfae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b="0" dirty="0" err="1" smtClean="0">
                <a:latin typeface="Sylfaen" pitchFamily="18" charset="0"/>
              </a:rPr>
              <a:t>Baru</a:t>
            </a:r>
            <a:r>
              <a:rPr lang="en-US" b="0" dirty="0" smtClean="0">
                <a:latin typeface="Sylfaen" pitchFamily="18" charset="0"/>
              </a:rPr>
              <a:t> </a:t>
            </a:r>
            <a:r>
              <a:rPr lang="en-US" b="0" dirty="0" err="1" smtClean="0">
                <a:latin typeface="Sylfaen" pitchFamily="18" charset="0"/>
              </a:rPr>
              <a:t>Merupakan</a:t>
            </a:r>
            <a:r>
              <a:rPr lang="en-US" b="0" dirty="0" smtClean="0">
                <a:latin typeface="Sylfaen" pitchFamily="18" charset="0"/>
              </a:rPr>
              <a:t>  </a:t>
            </a:r>
            <a:r>
              <a:rPr lang="en-US" b="0" dirty="0" err="1" smtClean="0">
                <a:latin typeface="Sylfaen" pitchFamily="18" charset="0"/>
              </a:rPr>
              <a:t>hal</a:t>
            </a:r>
            <a:r>
              <a:rPr lang="en-US" b="0" dirty="0" smtClean="0">
                <a:latin typeface="Sylfaen" pitchFamily="18" charset="0"/>
              </a:rPr>
              <a:t>  yang </a:t>
            </a:r>
            <a:r>
              <a:rPr lang="en-US" b="0" dirty="0" err="1" smtClean="0">
                <a:latin typeface="Sylfaen" pitchFamily="18" charset="0"/>
              </a:rPr>
              <a:t>biasa</a:t>
            </a:r>
            <a:r>
              <a:rPr lang="en-US" b="0" dirty="0" smtClean="0">
                <a:latin typeface="Sylfaen" pitchFamily="18" charset="0"/>
              </a:rPr>
              <a:t>  yang </a:t>
            </a:r>
            <a:r>
              <a:rPr lang="en-US" b="0" dirty="0" err="1" smtClean="0">
                <a:latin typeface="Sylfaen" pitchFamily="18" charset="0"/>
              </a:rPr>
              <a:t>seharusnya</a:t>
            </a:r>
            <a:r>
              <a:rPr lang="en-US" b="0" dirty="0" smtClean="0">
                <a:latin typeface="Sylfaen" pitchFamily="18" charset="0"/>
              </a:rPr>
              <a:t> </a:t>
            </a:r>
            <a:r>
              <a:rPr lang="en-US" b="0" dirty="0" err="1" smtClean="0">
                <a:latin typeface="Sylfaen" pitchFamily="18" charset="0"/>
              </a:rPr>
              <a:t>telah</a:t>
            </a:r>
            <a:r>
              <a:rPr lang="en-US" b="0" dirty="0" smtClean="0">
                <a:latin typeface="Sylfaen" pitchFamily="18" charset="0"/>
              </a:rPr>
              <a:t>  </a:t>
            </a:r>
            <a:r>
              <a:rPr lang="en-US" b="0" dirty="0" err="1" smtClean="0">
                <a:latin typeface="Sylfaen" pitchFamily="18" charset="0"/>
              </a:rPr>
              <a:t>dilakukan</a:t>
            </a:r>
            <a:r>
              <a:rPr lang="en-US" b="0" dirty="0" smtClean="0">
                <a:latin typeface="Sylfaen" pitchFamily="18" charset="0"/>
              </a:rPr>
              <a:t> guru</a:t>
            </a:r>
          </a:p>
          <a:p>
            <a:pPr eaLnBrk="1" hangingPunct="1">
              <a:lnSpc>
                <a:spcPct val="90000"/>
              </a:lnSpc>
            </a:pPr>
            <a:r>
              <a:rPr lang="en-US" b="0" dirty="0" err="1" smtClean="0">
                <a:latin typeface="Sylfaen" pitchFamily="18" charset="0"/>
              </a:rPr>
              <a:t>Tetapi</a:t>
            </a:r>
            <a:r>
              <a:rPr lang="en-US" b="0" dirty="0" smtClean="0">
                <a:latin typeface="Sylfaen" pitchFamily="18" charset="0"/>
              </a:rPr>
              <a:t> </a:t>
            </a:r>
            <a:r>
              <a:rPr lang="en-US" b="0" dirty="0" err="1" smtClean="0">
                <a:latin typeface="Sylfaen" pitchFamily="18" charset="0"/>
              </a:rPr>
              <a:t>selama</a:t>
            </a:r>
            <a:r>
              <a:rPr lang="en-US" b="0" dirty="0" smtClean="0">
                <a:latin typeface="Sylfaen" pitchFamily="18" charset="0"/>
              </a:rPr>
              <a:t> </a:t>
            </a:r>
            <a:r>
              <a:rPr lang="en-US" b="0" dirty="0" err="1" smtClean="0">
                <a:latin typeface="Sylfaen" pitchFamily="18" charset="0"/>
              </a:rPr>
              <a:t>ini</a:t>
            </a:r>
            <a:r>
              <a:rPr lang="en-US" b="0" dirty="0" smtClean="0">
                <a:latin typeface="Sylfaen" pitchFamily="18" charset="0"/>
              </a:rPr>
              <a:t> Guru </a:t>
            </a:r>
            <a:r>
              <a:rPr lang="en-US" b="0" dirty="0" err="1" smtClean="0">
                <a:latin typeface="Sylfaen" pitchFamily="18" charset="0"/>
              </a:rPr>
              <a:t>Belum</a:t>
            </a:r>
            <a:r>
              <a:rPr lang="en-US" b="0" dirty="0" smtClean="0">
                <a:latin typeface="Sylfaen" pitchFamily="18" charset="0"/>
              </a:rPr>
              <a:t> </a:t>
            </a:r>
            <a:r>
              <a:rPr lang="en-US" b="0" dirty="0" err="1" smtClean="0">
                <a:latin typeface="Sylfaen" pitchFamily="18" charset="0"/>
              </a:rPr>
              <a:t>Melakukannya</a:t>
            </a:r>
            <a:endParaRPr lang="en-US" b="0" dirty="0" smtClean="0">
              <a:latin typeface="Sylfaen" pitchFamily="18" charset="0"/>
            </a:endParaRPr>
          </a:p>
        </p:txBody>
      </p:sp>
      <p:sp>
        <p:nvSpPr>
          <p:cNvPr id="3686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03800" y="1981200"/>
            <a:ext cx="3454400" cy="4114800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2400" b="0" u="sng" smtClean="0">
                <a:latin typeface="Sylfaen" pitchFamily="18" charset="0"/>
              </a:rPr>
              <a:t>Contoh:</a:t>
            </a:r>
            <a:r>
              <a:rPr lang="en-US" sz="2400" b="0" smtClean="0">
                <a:latin typeface="Sylfaen" pitchFamily="18" charset="0"/>
              </a:rPr>
              <a:t>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b="0" smtClean="0">
                <a:latin typeface="Sylfaen" pitchFamily="18" charset="0"/>
              </a:rPr>
              <a:t>Menggunakan Lembar Kerja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b="0" smtClean="0">
                <a:latin typeface="Sylfaen" pitchFamily="18" charset="0"/>
              </a:rPr>
              <a:t>Menggunakan Alat Pelajaran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b="0" smtClean="0">
                <a:latin typeface="Sylfaen" pitchFamily="18" charset="0"/>
              </a:rPr>
              <a:t>Mengevaluasi Aspek Afektif 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b="0" smtClean="0">
                <a:latin typeface="Sylfaen" pitchFamily="18" charset="0"/>
              </a:rPr>
              <a:t>Menganalisis Portofolio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b="0" smtClean="0">
                <a:latin typeface="Sylfaen" pitchFamily="18" charset="0"/>
              </a:rPr>
              <a:t>Menganalisis Hasil Ulangan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68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68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3686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368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68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368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368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368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3686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4" grpId="0"/>
      <p:bldP spid="36864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bab 5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3E80A1-0F10-4142-84D4-B9E41A79F37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5791200" cy="533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900" b="1" smtClean="0">
                <a:solidFill>
                  <a:schemeClr val="tx1"/>
                </a:solidFill>
                <a:latin typeface="News Gothic MT" pitchFamily="34" charset="0"/>
              </a:rPr>
              <a:t>Langkah 1 Siklus</a:t>
            </a:r>
            <a:r>
              <a:rPr lang="en-US" sz="3900" b="1" smtClean="0">
                <a:solidFill>
                  <a:srgbClr val="FF0000"/>
                </a:solidFill>
                <a:latin typeface="News Gothic MT" pitchFamily="34" charset="0"/>
              </a:rPr>
              <a:t> </a:t>
            </a:r>
            <a:endParaRPr lang="en-US" sz="900" smtClean="0">
              <a:solidFill>
                <a:schemeClr val="tx1"/>
              </a:solidFill>
            </a:endParaRPr>
          </a:p>
        </p:txBody>
      </p:sp>
      <p:sp>
        <p:nvSpPr>
          <p:cNvPr id="307203" name="Text Box 3"/>
          <p:cNvSpPr txBox="1">
            <a:spLocks noChangeArrowheads="1"/>
          </p:cNvSpPr>
          <p:nvPr/>
        </p:nvSpPr>
        <p:spPr bwMode="auto">
          <a:xfrm>
            <a:off x="1279525" y="2940050"/>
            <a:ext cx="266065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sz="3600"/>
              <a:t>(1) </a:t>
            </a:r>
            <a:r>
              <a:rPr kumimoji="0" lang="en-US" sz="3600" b="1"/>
              <a:t>Rencana</a:t>
            </a:r>
            <a:r>
              <a:rPr kumimoji="0" lang="en-US" sz="3600"/>
              <a:t> </a:t>
            </a:r>
            <a:endParaRPr kumimoji="0" lang="en-GB" sz="3600"/>
          </a:p>
        </p:txBody>
      </p:sp>
      <p:sp>
        <p:nvSpPr>
          <p:cNvPr id="307204" name="Text Box 4"/>
          <p:cNvSpPr txBox="1">
            <a:spLocks noChangeArrowheads="1"/>
          </p:cNvSpPr>
          <p:nvPr/>
        </p:nvSpPr>
        <p:spPr bwMode="auto">
          <a:xfrm>
            <a:off x="3717925" y="1520825"/>
            <a:ext cx="3035300" cy="714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sz="4000"/>
              <a:t>(2) </a:t>
            </a:r>
            <a:r>
              <a:rPr kumimoji="0" lang="en-US" sz="4000" b="1"/>
              <a:t>Tindakan</a:t>
            </a:r>
            <a:endParaRPr kumimoji="0" lang="en-GB" sz="4000" b="1"/>
          </a:p>
        </p:txBody>
      </p:sp>
      <p:sp>
        <p:nvSpPr>
          <p:cNvPr id="307205" name="Text Box 5"/>
          <p:cNvSpPr txBox="1">
            <a:spLocks noChangeArrowheads="1"/>
          </p:cNvSpPr>
          <p:nvPr/>
        </p:nvSpPr>
        <p:spPr bwMode="auto">
          <a:xfrm>
            <a:off x="5775325" y="3219450"/>
            <a:ext cx="3038475" cy="1079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sz="3200"/>
              <a:t>(3) </a:t>
            </a:r>
            <a:r>
              <a:rPr kumimoji="0" lang="en-US" sz="3200" b="1"/>
              <a:t>Pengamatan,</a:t>
            </a:r>
          </a:p>
          <a:p>
            <a:pPr eaLnBrk="0" hangingPunct="0"/>
            <a:r>
              <a:rPr kumimoji="0" lang="en-US" sz="3200" b="1"/>
              <a:t>Analisis Hasil</a:t>
            </a:r>
            <a:endParaRPr kumimoji="0" lang="en-GB" sz="3200" b="1"/>
          </a:p>
        </p:txBody>
      </p:sp>
      <p:sp>
        <p:nvSpPr>
          <p:cNvPr id="307206" name="Text Box 6"/>
          <p:cNvSpPr txBox="1">
            <a:spLocks noChangeArrowheads="1"/>
          </p:cNvSpPr>
          <p:nvPr/>
        </p:nvSpPr>
        <p:spPr bwMode="auto">
          <a:xfrm>
            <a:off x="3489325" y="4721225"/>
            <a:ext cx="2795588" cy="1323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sz="4000"/>
              <a:t>(4) </a:t>
            </a:r>
            <a:r>
              <a:rPr kumimoji="0" lang="en-US" sz="4000" b="1"/>
              <a:t>Refleksi </a:t>
            </a:r>
          </a:p>
          <a:p>
            <a:pPr eaLnBrk="0" hangingPunct="0"/>
            <a:r>
              <a:rPr kumimoji="0" lang="en-US" sz="4000"/>
              <a:t>Evaluasi </a:t>
            </a:r>
            <a:endParaRPr kumimoji="0" lang="en-GB" sz="4000"/>
          </a:p>
        </p:txBody>
      </p:sp>
      <p:sp>
        <p:nvSpPr>
          <p:cNvPr id="307207" name="AutoShape 7"/>
          <p:cNvSpPr>
            <a:spLocks noChangeArrowheads="1"/>
          </p:cNvSpPr>
          <p:nvPr/>
        </p:nvSpPr>
        <p:spPr bwMode="auto">
          <a:xfrm>
            <a:off x="2362200" y="1752600"/>
            <a:ext cx="1066800" cy="1066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208" name="AutoShape 8"/>
          <p:cNvSpPr>
            <a:spLocks noChangeArrowheads="1"/>
          </p:cNvSpPr>
          <p:nvPr/>
        </p:nvSpPr>
        <p:spPr bwMode="auto">
          <a:xfrm flipH="1" flipV="1">
            <a:off x="6858000" y="4495800"/>
            <a:ext cx="1066800" cy="990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209" name="AutoShape 9"/>
          <p:cNvSpPr>
            <a:spLocks noChangeArrowheads="1"/>
          </p:cNvSpPr>
          <p:nvPr/>
        </p:nvSpPr>
        <p:spPr bwMode="auto">
          <a:xfrm>
            <a:off x="6858000" y="1752600"/>
            <a:ext cx="1509713" cy="1662113"/>
          </a:xfrm>
          <a:custGeom>
            <a:avLst/>
            <a:gdLst>
              <a:gd name="G0" fmla="+- 0 0 0"/>
              <a:gd name="G1" fmla="+- -10057451 0 0"/>
              <a:gd name="G2" fmla="+- 0 0 -10057451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0057451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057451"/>
              <a:gd name="G36" fmla="sin G34 -10057451"/>
              <a:gd name="G37" fmla="+/ -10057451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3278 w 21600"/>
              <a:gd name="T5" fmla="*/ 288 h 21600"/>
              <a:gd name="T6" fmla="*/ 3553 w 21600"/>
              <a:gd name="T7" fmla="*/ 7181 h 21600"/>
              <a:gd name="T8" fmla="*/ 12039 w 21600"/>
              <a:gd name="T9" fmla="*/ 554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8753" y="5399"/>
                  <a:pt x="6883" y="6556"/>
                  <a:pt x="5968" y="8387"/>
                </a:cubicBezTo>
                <a:lnTo>
                  <a:pt x="1137" y="5975"/>
                </a:lnTo>
                <a:cubicBezTo>
                  <a:pt x="2966" y="2313"/>
                  <a:pt x="6707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210" name="AutoShape 10"/>
          <p:cNvSpPr>
            <a:spLocks noChangeArrowheads="1"/>
          </p:cNvSpPr>
          <p:nvPr/>
        </p:nvSpPr>
        <p:spPr bwMode="auto">
          <a:xfrm flipH="1" flipV="1">
            <a:off x="2438400" y="3810000"/>
            <a:ext cx="1143000" cy="1600200"/>
          </a:xfrm>
          <a:custGeom>
            <a:avLst/>
            <a:gdLst>
              <a:gd name="G0" fmla="+- 0 0 0"/>
              <a:gd name="G1" fmla="+- -8940802 0 0"/>
              <a:gd name="G2" fmla="+- 0 0 -8940802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8940802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940802"/>
              <a:gd name="G36" fmla="sin G34 -8940802"/>
              <a:gd name="G37" fmla="+/ -8940802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4808 w 21600"/>
              <a:gd name="T5" fmla="*/ 771 h 21600"/>
              <a:gd name="T6" fmla="*/ 4931 w 21600"/>
              <a:gd name="T7" fmla="*/ 5216 h 21600"/>
              <a:gd name="T8" fmla="*/ 12804 w 21600"/>
              <a:gd name="T9" fmla="*/ 5785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9321" y="5399"/>
                  <a:pt x="7907" y="6006"/>
                  <a:pt x="6887" y="7077"/>
                </a:cubicBezTo>
                <a:lnTo>
                  <a:pt x="2975" y="3355"/>
                </a:lnTo>
                <a:cubicBezTo>
                  <a:pt x="5014" y="1212"/>
                  <a:pt x="7842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2" grpId="0"/>
      <p:bldP spid="307203" grpId="0" animBg="1"/>
      <p:bldP spid="307204" grpId="0" animBg="1"/>
      <p:bldP spid="307205" grpId="0" animBg="1"/>
      <p:bldP spid="30720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bab 5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102859-A87A-48BE-B38B-756A038727D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56354" name="Rectangle 2"/>
          <p:cNvSpPr>
            <a:spLocks noChangeArrowheads="1"/>
          </p:cNvSpPr>
          <p:nvPr/>
        </p:nvSpPr>
        <p:spPr bwMode="auto">
          <a:xfrm>
            <a:off x="685800" y="685800"/>
            <a:ext cx="6781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en-US" sz="36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6355" name="Text Box 3"/>
          <p:cNvSpPr txBox="1">
            <a:spLocks noChangeArrowheads="1"/>
          </p:cNvSpPr>
          <p:nvPr/>
        </p:nvSpPr>
        <p:spPr bwMode="auto">
          <a:xfrm>
            <a:off x="5638800" y="1833563"/>
            <a:ext cx="1828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800" b="1">
                <a:latin typeface="Arial" charset="0"/>
              </a:rPr>
              <a:t>Pelaksanaan</a:t>
            </a:r>
          </a:p>
        </p:txBody>
      </p:sp>
      <p:sp>
        <p:nvSpPr>
          <p:cNvPr id="356356" name="Text Box 4"/>
          <p:cNvSpPr txBox="1">
            <a:spLocks noChangeArrowheads="1"/>
          </p:cNvSpPr>
          <p:nvPr/>
        </p:nvSpPr>
        <p:spPr bwMode="auto">
          <a:xfrm>
            <a:off x="3505200" y="2590800"/>
            <a:ext cx="1828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800" b="1">
                <a:latin typeface="Arial" charset="0"/>
              </a:rPr>
              <a:t>Pengamatan</a:t>
            </a:r>
          </a:p>
        </p:txBody>
      </p:sp>
      <p:sp>
        <p:nvSpPr>
          <p:cNvPr id="356357" name="Text Box 5"/>
          <p:cNvSpPr txBox="1">
            <a:spLocks noChangeArrowheads="1"/>
          </p:cNvSpPr>
          <p:nvPr/>
        </p:nvSpPr>
        <p:spPr bwMode="auto">
          <a:xfrm>
            <a:off x="1390650" y="1828800"/>
            <a:ext cx="1828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800" b="1">
                <a:latin typeface="Arial" charset="0"/>
              </a:rPr>
              <a:t>Refleksi</a:t>
            </a:r>
          </a:p>
        </p:txBody>
      </p:sp>
      <p:sp>
        <p:nvSpPr>
          <p:cNvPr id="356358" name="Text Box 6"/>
          <p:cNvSpPr txBox="1">
            <a:spLocks noChangeArrowheads="1"/>
          </p:cNvSpPr>
          <p:nvPr/>
        </p:nvSpPr>
        <p:spPr bwMode="auto">
          <a:xfrm>
            <a:off x="3581400" y="3429000"/>
            <a:ext cx="1752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800" b="1">
                <a:latin typeface="Arial" charset="0"/>
              </a:rPr>
              <a:t>Perencanaan</a:t>
            </a:r>
          </a:p>
        </p:txBody>
      </p:sp>
      <p:sp>
        <p:nvSpPr>
          <p:cNvPr id="356359" name="Text Box 7"/>
          <p:cNvSpPr txBox="1">
            <a:spLocks noChangeArrowheads="1"/>
          </p:cNvSpPr>
          <p:nvPr/>
        </p:nvSpPr>
        <p:spPr bwMode="auto">
          <a:xfrm>
            <a:off x="5638800" y="4191000"/>
            <a:ext cx="1752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800" b="1">
                <a:latin typeface="Arial" charset="0"/>
              </a:rPr>
              <a:t>Pelaksanaan</a:t>
            </a:r>
          </a:p>
        </p:txBody>
      </p:sp>
      <p:sp>
        <p:nvSpPr>
          <p:cNvPr id="356360" name="Text Box 8"/>
          <p:cNvSpPr txBox="1">
            <a:spLocks noChangeArrowheads="1"/>
          </p:cNvSpPr>
          <p:nvPr/>
        </p:nvSpPr>
        <p:spPr bwMode="auto">
          <a:xfrm>
            <a:off x="3581400" y="4957763"/>
            <a:ext cx="1828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800" b="1">
                <a:latin typeface="Arial" charset="0"/>
              </a:rPr>
              <a:t>Pengamatan</a:t>
            </a:r>
          </a:p>
        </p:txBody>
      </p:sp>
      <p:sp>
        <p:nvSpPr>
          <p:cNvPr id="356361" name="Text Box 9"/>
          <p:cNvSpPr txBox="1">
            <a:spLocks noChangeArrowheads="1"/>
          </p:cNvSpPr>
          <p:nvPr/>
        </p:nvSpPr>
        <p:spPr bwMode="auto">
          <a:xfrm>
            <a:off x="1524000" y="4195763"/>
            <a:ext cx="1752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800" b="1">
                <a:latin typeface="Arial" charset="0"/>
              </a:rPr>
              <a:t>Refleksi</a:t>
            </a:r>
          </a:p>
        </p:txBody>
      </p:sp>
      <p:sp>
        <p:nvSpPr>
          <p:cNvPr id="16396" name="Text Box 10"/>
          <p:cNvSpPr txBox="1">
            <a:spLocks noChangeArrowheads="1"/>
          </p:cNvSpPr>
          <p:nvPr/>
        </p:nvSpPr>
        <p:spPr bwMode="auto">
          <a:xfrm>
            <a:off x="1143000" y="3048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800">
                <a:latin typeface="Arial" charset="0"/>
              </a:rPr>
              <a:t>MODEL PENELITIAN TINDAKAN KELAS </a:t>
            </a:r>
          </a:p>
        </p:txBody>
      </p:sp>
      <p:sp>
        <p:nvSpPr>
          <p:cNvPr id="356363" name="Text Box 11"/>
          <p:cNvSpPr txBox="1">
            <a:spLocks noChangeArrowheads="1"/>
          </p:cNvSpPr>
          <p:nvPr/>
        </p:nvSpPr>
        <p:spPr bwMode="auto">
          <a:xfrm>
            <a:off x="3505200" y="1066800"/>
            <a:ext cx="1828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800" b="1">
                <a:latin typeface="Arial" charset="0"/>
              </a:rPr>
              <a:t>Perencanaan</a:t>
            </a:r>
          </a:p>
        </p:txBody>
      </p:sp>
      <p:sp>
        <p:nvSpPr>
          <p:cNvPr id="356364" name="AutoShape 12"/>
          <p:cNvSpPr>
            <a:spLocks noChangeArrowheads="1"/>
          </p:cNvSpPr>
          <p:nvPr/>
        </p:nvSpPr>
        <p:spPr bwMode="auto">
          <a:xfrm rot="5400000">
            <a:off x="5753100" y="1028700"/>
            <a:ext cx="571500" cy="952500"/>
          </a:xfrm>
          <a:custGeom>
            <a:avLst/>
            <a:gdLst>
              <a:gd name="T0" fmla="*/ 9828609 w 21600"/>
              <a:gd name="T1" fmla="*/ 0 h 21600"/>
              <a:gd name="T2" fmla="*/ 9828609 w 21600"/>
              <a:gd name="T3" fmla="*/ 23642023 h 21600"/>
              <a:gd name="T4" fmla="*/ 1290876 w 21600"/>
              <a:gd name="T5" fmla="*/ 42002600 h 21600"/>
              <a:gd name="T6" fmla="*/ 15120939 w 21600"/>
              <a:gd name="T7" fmla="*/ 1182101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275 h 21600"/>
              <a:gd name="T14" fmla="*/ 19357 w 21600"/>
              <a:gd name="T15" fmla="*/ 788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040" y="0"/>
                </a:lnTo>
                <a:lnTo>
                  <a:pt x="14040" y="4275"/>
                </a:lnTo>
                <a:lnTo>
                  <a:pt x="12427" y="4275"/>
                </a:lnTo>
                <a:cubicBezTo>
                  <a:pt x="5564" y="4275"/>
                  <a:pt x="0" y="7804"/>
                  <a:pt x="0" y="12158"/>
                </a:cubicBezTo>
                <a:lnTo>
                  <a:pt x="0" y="21600"/>
                </a:lnTo>
                <a:lnTo>
                  <a:pt x="3688" y="21600"/>
                </a:lnTo>
                <a:lnTo>
                  <a:pt x="3688" y="12158"/>
                </a:lnTo>
                <a:cubicBezTo>
                  <a:pt x="3688" y="9797"/>
                  <a:pt x="7601" y="7883"/>
                  <a:pt x="12427" y="7883"/>
                </a:cubicBezTo>
                <a:lnTo>
                  <a:pt x="14040" y="7883"/>
                </a:lnTo>
                <a:lnTo>
                  <a:pt x="14040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6365" name="AutoShape 13"/>
          <p:cNvSpPr>
            <a:spLocks noChangeArrowheads="1"/>
          </p:cNvSpPr>
          <p:nvPr/>
        </p:nvSpPr>
        <p:spPr bwMode="auto">
          <a:xfrm rot="5400000">
            <a:off x="5753100" y="3352800"/>
            <a:ext cx="571500" cy="952500"/>
          </a:xfrm>
          <a:custGeom>
            <a:avLst/>
            <a:gdLst>
              <a:gd name="T0" fmla="*/ 9828609 w 21600"/>
              <a:gd name="T1" fmla="*/ 0 h 21600"/>
              <a:gd name="T2" fmla="*/ 9828609 w 21600"/>
              <a:gd name="T3" fmla="*/ 23642023 h 21600"/>
              <a:gd name="T4" fmla="*/ 1290876 w 21600"/>
              <a:gd name="T5" fmla="*/ 42002600 h 21600"/>
              <a:gd name="T6" fmla="*/ 15120939 w 21600"/>
              <a:gd name="T7" fmla="*/ 1182101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275 h 21600"/>
              <a:gd name="T14" fmla="*/ 19357 w 21600"/>
              <a:gd name="T15" fmla="*/ 788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040" y="0"/>
                </a:lnTo>
                <a:lnTo>
                  <a:pt x="14040" y="4275"/>
                </a:lnTo>
                <a:lnTo>
                  <a:pt x="12427" y="4275"/>
                </a:lnTo>
                <a:cubicBezTo>
                  <a:pt x="5564" y="4275"/>
                  <a:pt x="0" y="7804"/>
                  <a:pt x="0" y="12158"/>
                </a:cubicBezTo>
                <a:lnTo>
                  <a:pt x="0" y="21600"/>
                </a:lnTo>
                <a:lnTo>
                  <a:pt x="3688" y="21600"/>
                </a:lnTo>
                <a:lnTo>
                  <a:pt x="3688" y="12158"/>
                </a:lnTo>
                <a:cubicBezTo>
                  <a:pt x="3688" y="9797"/>
                  <a:pt x="7601" y="7883"/>
                  <a:pt x="12427" y="7883"/>
                </a:cubicBezTo>
                <a:lnTo>
                  <a:pt x="14040" y="7883"/>
                </a:lnTo>
                <a:lnTo>
                  <a:pt x="14040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6366" name="AutoShape 14"/>
          <p:cNvSpPr>
            <a:spLocks noChangeArrowheads="1"/>
          </p:cNvSpPr>
          <p:nvPr/>
        </p:nvSpPr>
        <p:spPr bwMode="auto">
          <a:xfrm rot="10800000">
            <a:off x="5562600" y="2286000"/>
            <a:ext cx="838200" cy="647700"/>
          </a:xfrm>
          <a:custGeom>
            <a:avLst/>
            <a:gdLst>
              <a:gd name="T0" fmla="*/ 21142433 w 21600"/>
              <a:gd name="T1" fmla="*/ 0 h 21600"/>
              <a:gd name="T2" fmla="*/ 21142433 w 21600"/>
              <a:gd name="T3" fmla="*/ 10932066 h 21600"/>
              <a:gd name="T4" fmla="*/ 2776809 w 21600"/>
              <a:gd name="T5" fmla="*/ 19422005 h 21600"/>
              <a:gd name="T6" fmla="*/ 32526815 w 21600"/>
              <a:gd name="T7" fmla="*/ 546604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275 h 21600"/>
              <a:gd name="T14" fmla="*/ 19357 w 21600"/>
              <a:gd name="T15" fmla="*/ 788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040" y="0"/>
                </a:lnTo>
                <a:lnTo>
                  <a:pt x="14040" y="4275"/>
                </a:lnTo>
                <a:lnTo>
                  <a:pt x="12427" y="4275"/>
                </a:lnTo>
                <a:cubicBezTo>
                  <a:pt x="5564" y="4275"/>
                  <a:pt x="0" y="7804"/>
                  <a:pt x="0" y="12158"/>
                </a:cubicBezTo>
                <a:lnTo>
                  <a:pt x="0" y="21600"/>
                </a:lnTo>
                <a:lnTo>
                  <a:pt x="3688" y="21600"/>
                </a:lnTo>
                <a:lnTo>
                  <a:pt x="3688" y="12158"/>
                </a:lnTo>
                <a:cubicBezTo>
                  <a:pt x="3688" y="9797"/>
                  <a:pt x="7601" y="7883"/>
                  <a:pt x="12427" y="7883"/>
                </a:cubicBezTo>
                <a:lnTo>
                  <a:pt x="14040" y="7883"/>
                </a:lnTo>
                <a:lnTo>
                  <a:pt x="14040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356367" name="AutoShape 15"/>
          <p:cNvSpPr>
            <a:spLocks noChangeArrowheads="1"/>
          </p:cNvSpPr>
          <p:nvPr/>
        </p:nvSpPr>
        <p:spPr bwMode="auto">
          <a:xfrm rot="10800000">
            <a:off x="5562600" y="4686300"/>
            <a:ext cx="838200" cy="647700"/>
          </a:xfrm>
          <a:custGeom>
            <a:avLst/>
            <a:gdLst>
              <a:gd name="T0" fmla="*/ 21142433 w 21600"/>
              <a:gd name="T1" fmla="*/ 0 h 21600"/>
              <a:gd name="T2" fmla="*/ 21142433 w 21600"/>
              <a:gd name="T3" fmla="*/ 10932066 h 21600"/>
              <a:gd name="T4" fmla="*/ 2776809 w 21600"/>
              <a:gd name="T5" fmla="*/ 19422005 h 21600"/>
              <a:gd name="T6" fmla="*/ 32526815 w 21600"/>
              <a:gd name="T7" fmla="*/ 546604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275 h 21600"/>
              <a:gd name="T14" fmla="*/ 19357 w 21600"/>
              <a:gd name="T15" fmla="*/ 788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040" y="0"/>
                </a:lnTo>
                <a:lnTo>
                  <a:pt x="14040" y="4275"/>
                </a:lnTo>
                <a:lnTo>
                  <a:pt x="12427" y="4275"/>
                </a:lnTo>
                <a:cubicBezTo>
                  <a:pt x="5564" y="4275"/>
                  <a:pt x="0" y="7804"/>
                  <a:pt x="0" y="12158"/>
                </a:cubicBezTo>
                <a:lnTo>
                  <a:pt x="0" y="21600"/>
                </a:lnTo>
                <a:lnTo>
                  <a:pt x="3688" y="21600"/>
                </a:lnTo>
                <a:lnTo>
                  <a:pt x="3688" y="12158"/>
                </a:lnTo>
                <a:cubicBezTo>
                  <a:pt x="3688" y="9797"/>
                  <a:pt x="7601" y="7883"/>
                  <a:pt x="12427" y="7883"/>
                </a:cubicBezTo>
                <a:lnTo>
                  <a:pt x="14040" y="7883"/>
                </a:lnTo>
                <a:lnTo>
                  <a:pt x="14040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6368" name="AutoShape 16"/>
          <p:cNvSpPr>
            <a:spLocks noChangeArrowheads="1"/>
          </p:cNvSpPr>
          <p:nvPr/>
        </p:nvSpPr>
        <p:spPr bwMode="auto">
          <a:xfrm rot="-5400000">
            <a:off x="2561432" y="4506118"/>
            <a:ext cx="609600" cy="893763"/>
          </a:xfrm>
          <a:custGeom>
            <a:avLst/>
            <a:gdLst>
              <a:gd name="T0" fmla="*/ 11182773 w 21600"/>
              <a:gd name="T1" fmla="*/ 0 h 21600"/>
              <a:gd name="T2" fmla="*/ 11182773 w 21600"/>
              <a:gd name="T3" fmla="*/ 20816110 h 21600"/>
              <a:gd name="T4" fmla="*/ 1468741 w 21600"/>
              <a:gd name="T5" fmla="*/ 36982048 h 21600"/>
              <a:gd name="T6" fmla="*/ 17204267 w 21600"/>
              <a:gd name="T7" fmla="*/ 10408034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275 h 21600"/>
              <a:gd name="T14" fmla="*/ 19356 w 21600"/>
              <a:gd name="T15" fmla="*/ 788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040" y="0"/>
                </a:lnTo>
                <a:lnTo>
                  <a:pt x="14040" y="4275"/>
                </a:lnTo>
                <a:lnTo>
                  <a:pt x="12427" y="4275"/>
                </a:lnTo>
                <a:cubicBezTo>
                  <a:pt x="5564" y="4275"/>
                  <a:pt x="0" y="7804"/>
                  <a:pt x="0" y="12158"/>
                </a:cubicBezTo>
                <a:lnTo>
                  <a:pt x="0" y="21600"/>
                </a:lnTo>
                <a:lnTo>
                  <a:pt x="3688" y="21600"/>
                </a:lnTo>
                <a:lnTo>
                  <a:pt x="3688" y="12158"/>
                </a:lnTo>
                <a:cubicBezTo>
                  <a:pt x="3688" y="9797"/>
                  <a:pt x="7601" y="7883"/>
                  <a:pt x="12427" y="7883"/>
                </a:cubicBezTo>
                <a:lnTo>
                  <a:pt x="14040" y="7883"/>
                </a:lnTo>
                <a:lnTo>
                  <a:pt x="14040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6369" name="AutoShape 17"/>
          <p:cNvSpPr>
            <a:spLocks noChangeArrowheads="1"/>
          </p:cNvSpPr>
          <p:nvPr/>
        </p:nvSpPr>
        <p:spPr bwMode="auto">
          <a:xfrm rot="-5400000">
            <a:off x="2466182" y="2143918"/>
            <a:ext cx="609600" cy="893763"/>
          </a:xfrm>
          <a:custGeom>
            <a:avLst/>
            <a:gdLst>
              <a:gd name="T0" fmla="*/ 11182773 w 21600"/>
              <a:gd name="T1" fmla="*/ 0 h 21600"/>
              <a:gd name="T2" fmla="*/ 11182773 w 21600"/>
              <a:gd name="T3" fmla="*/ 20816110 h 21600"/>
              <a:gd name="T4" fmla="*/ 1468741 w 21600"/>
              <a:gd name="T5" fmla="*/ 36982048 h 21600"/>
              <a:gd name="T6" fmla="*/ 17204267 w 21600"/>
              <a:gd name="T7" fmla="*/ 10408034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275 h 21600"/>
              <a:gd name="T14" fmla="*/ 19356 w 21600"/>
              <a:gd name="T15" fmla="*/ 788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040" y="0"/>
                </a:lnTo>
                <a:lnTo>
                  <a:pt x="14040" y="4275"/>
                </a:lnTo>
                <a:lnTo>
                  <a:pt x="12427" y="4275"/>
                </a:lnTo>
                <a:cubicBezTo>
                  <a:pt x="5564" y="4275"/>
                  <a:pt x="0" y="7804"/>
                  <a:pt x="0" y="12158"/>
                </a:cubicBezTo>
                <a:lnTo>
                  <a:pt x="0" y="21600"/>
                </a:lnTo>
                <a:lnTo>
                  <a:pt x="3688" y="21600"/>
                </a:lnTo>
                <a:lnTo>
                  <a:pt x="3688" y="12158"/>
                </a:lnTo>
                <a:cubicBezTo>
                  <a:pt x="3688" y="9797"/>
                  <a:pt x="7601" y="7883"/>
                  <a:pt x="12427" y="7883"/>
                </a:cubicBezTo>
                <a:lnTo>
                  <a:pt x="14040" y="7883"/>
                </a:lnTo>
                <a:lnTo>
                  <a:pt x="14040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6370" name="AutoShape 18"/>
          <p:cNvSpPr>
            <a:spLocks noChangeArrowheads="1"/>
          </p:cNvSpPr>
          <p:nvPr/>
        </p:nvSpPr>
        <p:spPr bwMode="auto">
          <a:xfrm rot="10665921" flipH="1">
            <a:off x="2122488" y="2286000"/>
            <a:ext cx="1222375" cy="1828800"/>
          </a:xfrm>
          <a:custGeom>
            <a:avLst/>
            <a:gdLst>
              <a:gd name="T0" fmla="*/ 48785039 w 21600"/>
              <a:gd name="T1" fmla="*/ 0 h 21600"/>
              <a:gd name="T2" fmla="*/ 48785039 w 21600"/>
              <a:gd name="T3" fmla="*/ 87153909 h 21600"/>
              <a:gd name="T4" fmla="*/ 4137740 w 21600"/>
              <a:gd name="T5" fmla="*/ 154838386 h 21600"/>
              <a:gd name="T6" fmla="*/ 69175959 w 21600"/>
              <a:gd name="T7" fmla="*/ 4357699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815 h 21600"/>
              <a:gd name="T14" fmla="*/ 20276 w 21600"/>
              <a:gd name="T15" fmla="*/ 7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233" y="0"/>
                </a:lnTo>
                <a:lnTo>
                  <a:pt x="15233" y="4815"/>
                </a:lnTo>
                <a:lnTo>
                  <a:pt x="12427" y="4815"/>
                </a:lnTo>
                <a:cubicBezTo>
                  <a:pt x="5564" y="4815"/>
                  <a:pt x="0" y="8103"/>
                  <a:pt x="0" y="12158"/>
                </a:cubicBezTo>
                <a:lnTo>
                  <a:pt x="0" y="21600"/>
                </a:lnTo>
                <a:lnTo>
                  <a:pt x="2584" y="21600"/>
                </a:lnTo>
                <a:lnTo>
                  <a:pt x="2584" y="12158"/>
                </a:lnTo>
                <a:cubicBezTo>
                  <a:pt x="2584" y="9499"/>
                  <a:pt x="6991" y="7343"/>
                  <a:pt x="12427" y="7343"/>
                </a:cubicBezTo>
                <a:lnTo>
                  <a:pt x="15233" y="7343"/>
                </a:lnTo>
                <a:lnTo>
                  <a:pt x="15233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356371" name="AutoShape 19"/>
          <p:cNvSpPr>
            <a:spLocks noChangeArrowheads="1"/>
          </p:cNvSpPr>
          <p:nvPr/>
        </p:nvSpPr>
        <p:spPr bwMode="auto">
          <a:xfrm rot="10665921" flipH="1">
            <a:off x="2209800" y="4724400"/>
            <a:ext cx="1222375" cy="1295400"/>
          </a:xfrm>
          <a:custGeom>
            <a:avLst/>
            <a:gdLst>
              <a:gd name="T0" fmla="*/ 48785039 w 21600"/>
              <a:gd name="T1" fmla="*/ 0 h 21600"/>
              <a:gd name="T2" fmla="*/ 48785039 w 21600"/>
              <a:gd name="T3" fmla="*/ 43728265 h 21600"/>
              <a:gd name="T4" fmla="*/ 4137740 w 21600"/>
              <a:gd name="T5" fmla="*/ 77688019 h 21600"/>
              <a:gd name="T6" fmla="*/ 69175959 w 21600"/>
              <a:gd name="T7" fmla="*/ 21864133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815 h 21600"/>
              <a:gd name="T14" fmla="*/ 20276 w 21600"/>
              <a:gd name="T15" fmla="*/ 7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233" y="0"/>
                </a:lnTo>
                <a:lnTo>
                  <a:pt x="15233" y="4815"/>
                </a:lnTo>
                <a:lnTo>
                  <a:pt x="12427" y="4815"/>
                </a:lnTo>
                <a:cubicBezTo>
                  <a:pt x="5564" y="4815"/>
                  <a:pt x="0" y="8103"/>
                  <a:pt x="0" y="12158"/>
                </a:cubicBezTo>
                <a:lnTo>
                  <a:pt x="0" y="21600"/>
                </a:lnTo>
                <a:lnTo>
                  <a:pt x="2584" y="21600"/>
                </a:lnTo>
                <a:lnTo>
                  <a:pt x="2584" y="12158"/>
                </a:lnTo>
                <a:cubicBezTo>
                  <a:pt x="2584" y="9499"/>
                  <a:pt x="6991" y="7343"/>
                  <a:pt x="12427" y="7343"/>
                </a:cubicBezTo>
                <a:lnTo>
                  <a:pt x="15233" y="7343"/>
                </a:lnTo>
                <a:lnTo>
                  <a:pt x="15233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6372" name="Text Box 20"/>
          <p:cNvSpPr txBox="1">
            <a:spLocks noChangeArrowheads="1"/>
          </p:cNvSpPr>
          <p:nvPr/>
        </p:nvSpPr>
        <p:spPr bwMode="auto">
          <a:xfrm>
            <a:off x="3429000" y="5241925"/>
            <a:ext cx="144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6000" b="1">
                <a:latin typeface="Arial" charset="0"/>
              </a:rPr>
              <a:t>?</a:t>
            </a:r>
          </a:p>
        </p:txBody>
      </p:sp>
      <p:sp>
        <p:nvSpPr>
          <p:cNvPr id="356373" name="Text Box 21"/>
          <p:cNvSpPr txBox="1">
            <a:spLocks noChangeArrowheads="1"/>
          </p:cNvSpPr>
          <p:nvPr/>
        </p:nvSpPr>
        <p:spPr bwMode="auto">
          <a:xfrm>
            <a:off x="3581400" y="1752600"/>
            <a:ext cx="1828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200" b="1" i="1" u="sng">
                <a:latin typeface="Arial" charset="0"/>
              </a:rPr>
              <a:t>SIKLUS I</a:t>
            </a:r>
          </a:p>
        </p:txBody>
      </p:sp>
      <p:sp>
        <p:nvSpPr>
          <p:cNvPr id="356374" name="Text Box 22"/>
          <p:cNvSpPr txBox="1">
            <a:spLocks noChangeArrowheads="1"/>
          </p:cNvSpPr>
          <p:nvPr/>
        </p:nvSpPr>
        <p:spPr bwMode="auto">
          <a:xfrm>
            <a:off x="3505200" y="4205288"/>
            <a:ext cx="1828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200" b="1" i="1" u="sng">
                <a:latin typeface="Arial" charset="0"/>
              </a:rPr>
              <a:t>SIKLUS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6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6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5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5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4" grpId="0"/>
      <p:bldP spid="356355" grpId="0" animBg="1"/>
      <p:bldP spid="356356" grpId="0" build="allAtOnce" animBg="1"/>
      <p:bldP spid="356357" grpId="0" animBg="1"/>
      <p:bldP spid="356358" grpId="0" animBg="1"/>
      <p:bldP spid="356359" grpId="0" build="allAtOnce" animBg="1"/>
      <p:bldP spid="356360" grpId="0" animBg="1"/>
      <p:bldP spid="356361" grpId="0" animBg="1"/>
      <p:bldP spid="356363" grpId="0" animBg="1"/>
      <p:bldP spid="356364" grpId="0" animBg="1"/>
      <p:bldP spid="356365" grpId="0" animBg="1"/>
      <p:bldP spid="356366" grpId="0" animBg="1"/>
      <p:bldP spid="356367" grpId="0" animBg="1"/>
      <p:bldP spid="356368" grpId="0" animBg="1"/>
      <p:bldP spid="356369" grpId="0" animBg="1"/>
      <p:bldP spid="356370" grpId="0" animBg="1"/>
      <p:bldP spid="356371" grpId="0" animBg="1"/>
      <p:bldP spid="356372" grpId="0"/>
      <p:bldP spid="356373" grpId="0"/>
      <p:bldP spid="35637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248</Words>
  <Application>Microsoft Office PowerPoint</Application>
  <PresentationFormat>On-screen Show (4:3)</PresentationFormat>
  <Paragraphs>98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PERTEMUAN 6</vt:lpstr>
      <vt:lpstr>PTK vs PENELITIAN LAIN</vt:lpstr>
      <vt:lpstr>Berapa Siklus????</vt:lpstr>
      <vt:lpstr>Hasil</vt:lpstr>
      <vt:lpstr>Syarat PTK</vt:lpstr>
      <vt:lpstr>Kesalahan Umum PTK :  Hanya Berupa Pembelajaran Biasa</vt:lpstr>
      <vt:lpstr>Langkah 1 Siklus </vt:lpstr>
      <vt:lpstr>Slide 8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6</dc:title>
  <dc:creator>supriatna</dc:creator>
  <cp:lastModifiedBy>supriatna</cp:lastModifiedBy>
  <cp:revision>1</cp:revision>
  <dcterms:created xsi:type="dcterms:W3CDTF">2016-05-05T08:50:22Z</dcterms:created>
  <dcterms:modified xsi:type="dcterms:W3CDTF">2016-05-05T09:07:01Z</dcterms:modified>
</cp:coreProperties>
</file>