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20CBA-B33D-4452-9983-0A039E20A1CD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3A86-1350-470E-AE63-EB5C995940A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D7EFA-6B35-421E-AB6F-40FF368C159A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760A-AA52-4B26-8FCA-D367D486FA6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/>
          <a:lstStyle/>
          <a:p>
            <a:r>
              <a:rPr lang="id-ID" dirty="0" smtClean="0"/>
              <a:t>PERTEMUAN 7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lvl="0" algn="l"/>
            <a:r>
              <a:rPr lang="id-ID" dirty="0" smtClean="0">
                <a:solidFill>
                  <a:schemeClr val="tx1"/>
                </a:solidFill>
              </a:rPr>
              <a:t>1. </a:t>
            </a:r>
            <a:r>
              <a:rPr lang="nl-NL" dirty="0" smtClean="0">
                <a:solidFill>
                  <a:schemeClr val="tx1"/>
                </a:solidFill>
              </a:rPr>
              <a:t>Menjelaskan  </a:t>
            </a:r>
            <a:r>
              <a:rPr lang="nl-NL" dirty="0">
                <a:solidFill>
                  <a:schemeClr val="tx1"/>
                </a:solidFill>
              </a:rPr>
              <a:t>cara-cara </a:t>
            </a:r>
            <a:r>
              <a:rPr lang="id-ID" dirty="0">
                <a:solidFill>
                  <a:schemeClr val="tx1"/>
                </a:solidFill>
              </a:rPr>
              <a:t>membentuk kerangka pemikiran atau paradigma. </a:t>
            </a:r>
          </a:p>
          <a:p>
            <a:pPr lvl="0" algn="l"/>
            <a:r>
              <a:rPr lang="id-ID" dirty="0" smtClean="0">
                <a:solidFill>
                  <a:schemeClr val="tx1"/>
                </a:solidFill>
              </a:rPr>
              <a:t>2. </a:t>
            </a:r>
            <a:r>
              <a:rPr lang="es-ES" dirty="0" err="1" smtClean="0">
                <a:solidFill>
                  <a:schemeClr val="tx1"/>
                </a:solidFill>
              </a:rPr>
              <a:t>Menyusun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formulasi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hipotesis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tindakan</a:t>
            </a:r>
            <a:r>
              <a:rPr lang="es-E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15ED2-4A0E-4604-A1BA-3A96C59A89A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/>
            <a:r>
              <a:rPr lang="en-US" sz="2800" smtClean="0">
                <a:latin typeface="Tahoma" pitchFamily="34" charset="0"/>
              </a:rPr>
              <a:t/>
            </a:r>
            <a:br>
              <a:rPr lang="en-US" sz="28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Metode dan Disain Intervensi Tindakan/Rancangan Siklus Penelitian</a:t>
            </a:r>
            <a:r>
              <a:rPr lang="en-US" sz="4000" smtClean="0">
                <a:latin typeface="Tahoma" pitchFamily="34" charset="0"/>
              </a:rPr>
              <a:t/>
            </a:r>
            <a:br>
              <a:rPr lang="en-US" sz="4000" smtClean="0">
                <a:latin typeface="Tahoma" pitchFamily="34" charset="0"/>
              </a:rPr>
            </a:br>
            <a:endParaRPr lang="en-US" sz="4000" smtClean="0">
              <a:latin typeface="Tahoma" pitchFamily="34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1534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Metode Intervensi Tindakan/Rancangan Siklus Penelitian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</a:pPr>
            <a:r>
              <a:rPr lang="pt-BR" i="1" dirty="0" smtClean="0">
                <a:latin typeface="Tahoma" pitchFamily="34" charset="0"/>
              </a:rPr>
              <a:t>Clasroom Action Research</a:t>
            </a:r>
            <a:r>
              <a:rPr lang="pt-BR" dirty="0" smtClean="0">
                <a:latin typeface="Tahoma" pitchFamily="34" charset="0"/>
              </a:rPr>
              <a:t> (Penelitian Tindakan Kelas/PTK)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</a:pPr>
            <a:r>
              <a:rPr lang="pt-BR" i="1" dirty="0" smtClean="0">
                <a:latin typeface="Tahoma" pitchFamily="34" charset="0"/>
              </a:rPr>
              <a:t>Development Action Research</a:t>
            </a:r>
          </a:p>
          <a:p>
            <a:pPr marL="990600" lvl="1" indent="-533400">
              <a:lnSpc>
                <a:spcPct val="90000"/>
              </a:lnSpc>
              <a:spcAft>
                <a:spcPct val="45000"/>
              </a:spcAft>
              <a:buClr>
                <a:schemeClr val="tx1"/>
              </a:buClr>
            </a:pPr>
            <a:r>
              <a:rPr lang="pt-BR" i="1" dirty="0" smtClean="0">
                <a:latin typeface="Tahoma" pitchFamily="34" charset="0"/>
              </a:rPr>
              <a:t>Evaluative Action Research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</a:rPr>
              <a:t>Disain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Intervensi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Tindakan</a:t>
            </a:r>
            <a:r>
              <a:rPr lang="en-US" dirty="0" smtClean="0">
                <a:latin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Siklus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Penelitian</a:t>
            </a:r>
            <a:endParaRPr lang="en-US" dirty="0" smtClean="0">
              <a:latin typeface="Tahoma" pitchFamily="34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dirty="0" smtClean="0"/>
              <a:t>Model Spiral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Kemmis</a:t>
            </a:r>
            <a:r>
              <a:rPr lang="en-US" dirty="0" smtClean="0"/>
              <a:t>  and  </a:t>
            </a:r>
            <a:r>
              <a:rPr lang="en-US" dirty="0" err="1" smtClean="0"/>
              <a:t>Mc.Taggart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  <p:bldP spid="2488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E5215-66D8-4955-95BC-24140641560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627" name="WordArt 2"/>
          <p:cNvSpPr>
            <a:spLocks noChangeArrowheads="1" noChangeShapeType="1" noTextEdit="1"/>
          </p:cNvSpPr>
          <p:nvPr/>
        </p:nvSpPr>
        <p:spPr bwMode="auto">
          <a:xfrm>
            <a:off x="2185988" y="444500"/>
            <a:ext cx="4403725" cy="635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Model Action Research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3246438" y="1714500"/>
            <a:ext cx="2876550" cy="698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sz="1700" i="1">
                <a:latin typeface="Comic Sans MS" pitchFamily="66" charset="0"/>
              </a:rPr>
              <a:t>Planning</a:t>
            </a:r>
          </a:p>
          <a:p>
            <a:pPr algn="ctr" defTabSz="781050"/>
            <a:r>
              <a:rPr lang="en-US" sz="1700">
                <a:latin typeface="Comic Sans MS" pitchFamily="66" charset="0"/>
              </a:rPr>
              <a:t>(Rencanakan Tindakan)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04800" y="3276600"/>
            <a:ext cx="4440238" cy="698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sz="1700" i="1">
                <a:latin typeface="Comic Sans MS" pitchFamily="66" charset="0"/>
              </a:rPr>
              <a:t>Reflecting</a:t>
            </a:r>
          </a:p>
          <a:p>
            <a:pPr algn="ctr" defTabSz="781050"/>
            <a:r>
              <a:rPr lang="en-US" sz="1700">
                <a:latin typeface="Comic Sans MS" pitchFamily="66" charset="0"/>
              </a:rPr>
              <a:t>(Evaluasi dan Refleksi Keseluruhan Proses)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2516188" y="5080000"/>
            <a:ext cx="4308475" cy="695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sz="1700" i="1">
                <a:latin typeface="Comic Sans MS" pitchFamily="66" charset="0"/>
              </a:rPr>
              <a:t>Observing</a:t>
            </a:r>
          </a:p>
          <a:p>
            <a:pPr algn="ctr" defTabSz="781050"/>
            <a:r>
              <a:rPr lang="en-US" sz="1700">
                <a:latin typeface="Comic Sans MS" pitchFamily="66" charset="0"/>
              </a:rPr>
              <a:t>(Amati dan Jelaskan pengaruh Tindakan)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5103813" y="3302000"/>
            <a:ext cx="3576637" cy="695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sz="1700" i="1">
                <a:latin typeface="Comic Sans MS" pitchFamily="66" charset="0"/>
              </a:rPr>
              <a:t>Acting</a:t>
            </a:r>
          </a:p>
          <a:p>
            <a:pPr algn="ctr" defTabSz="781050"/>
            <a:r>
              <a:rPr lang="en-US" sz="1700">
                <a:latin typeface="Comic Sans MS" pitchFamily="66" charset="0"/>
              </a:rPr>
              <a:t>(Implementasi Rencana Tindakan</a:t>
            </a:r>
            <a:r>
              <a:rPr lang="en-US" sz="1700"/>
              <a:t>)</a:t>
            </a:r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V="1">
            <a:off x="2209800" y="20574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H="1" flipV="1">
            <a:off x="1905000" y="39624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 flipH="1">
            <a:off x="6858000" y="40386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>
            <a:off x="6164263" y="1968500"/>
            <a:ext cx="1303337" cy="130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3ADFA-6C4B-4CD0-9BC4-1BFA6B1BD9D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651" name="WordArt 2"/>
          <p:cNvSpPr>
            <a:spLocks noChangeArrowheads="1" noChangeShapeType="1" noTextEdit="1"/>
          </p:cNvSpPr>
          <p:nvPr/>
        </p:nvSpPr>
        <p:spPr bwMode="auto">
          <a:xfrm>
            <a:off x="2319338" y="381000"/>
            <a:ext cx="5035550" cy="77311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Rangkaian Spiral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455738" y="2222500"/>
            <a:ext cx="1393825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Planning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2916238" y="3429000"/>
            <a:ext cx="1260475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Acting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455738" y="4826000"/>
            <a:ext cx="1592262" cy="825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Observing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0" y="3365500"/>
            <a:ext cx="1455738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Reflecting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6027738" y="2159000"/>
            <a:ext cx="1393825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Planning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7551738" y="3238500"/>
            <a:ext cx="1260475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Acting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4770438" y="3365500"/>
            <a:ext cx="1458912" cy="63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Reflecting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964238" y="4699000"/>
            <a:ext cx="1587500" cy="825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053" tIns="39027" rIns="78053" bIns="39027" anchor="ctr"/>
          <a:lstStyle/>
          <a:p>
            <a:pPr algn="ctr" defTabSz="781050"/>
            <a:r>
              <a:rPr lang="en-US" i="1">
                <a:latin typeface="Comic Sans MS" pitchFamily="66" charset="0"/>
              </a:rPr>
              <a:t>Observing</a:t>
            </a: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V="1">
            <a:off x="463550" y="2476500"/>
            <a:ext cx="992188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2849563" y="2540000"/>
            <a:ext cx="6619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 flipH="1">
            <a:off x="3048000" y="4064000"/>
            <a:ext cx="46355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 flipH="1" flipV="1">
            <a:off x="463550" y="4064000"/>
            <a:ext cx="9286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 flipV="1">
            <a:off x="5367338" y="2476500"/>
            <a:ext cx="5969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 flipH="1" flipV="1">
            <a:off x="5434013" y="4064000"/>
            <a:ext cx="5302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>
            <a:off x="7421563" y="2413000"/>
            <a:ext cx="795337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 flipH="1">
            <a:off x="7620000" y="3873500"/>
            <a:ext cx="596900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>
            <a:off x="7467600" y="2362200"/>
            <a:ext cx="1128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6361113" y="6096000"/>
            <a:ext cx="795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053" tIns="39027" rIns="78053" bIns="39027">
            <a:spAutoFit/>
          </a:bodyPr>
          <a:lstStyle/>
          <a:p>
            <a:pPr algn="ctr" defTabSz="781050">
              <a:spcBef>
                <a:spcPct val="50000"/>
              </a:spcBef>
            </a:pPr>
            <a:r>
              <a:rPr lang="en-US" sz="2000"/>
              <a:t>C</a:t>
            </a:r>
            <a:r>
              <a:rPr lang="en-US" sz="2000" baseline="-25000"/>
              <a:t>2</a:t>
            </a:r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1789113" y="6159500"/>
            <a:ext cx="795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053" tIns="39027" rIns="78053" bIns="39027">
            <a:spAutoFit/>
          </a:bodyPr>
          <a:lstStyle/>
          <a:p>
            <a:pPr algn="ctr" defTabSz="781050">
              <a:spcBef>
                <a:spcPct val="50000"/>
              </a:spcBef>
            </a:pPr>
            <a:r>
              <a:rPr lang="en-US" sz="2000"/>
              <a:t>C</a:t>
            </a:r>
            <a:r>
              <a:rPr lang="en-US" sz="2000" baseline="-25000"/>
              <a:t>1</a:t>
            </a:r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>
            <a:off x="2895600" y="2438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F4DB9-4C11-402E-B5B8-18200961AA1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Kajian Teoretik, Kerangka Berpikir, dan Hipotesis Tindakan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Hakikat …. (Masalah yang Diteliti )</a:t>
            </a:r>
          </a:p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Hakikat … (Tindakan yang Dipilih)</a:t>
            </a:r>
          </a:p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Bahasan Hasil Penelitian yang Relevan</a:t>
            </a:r>
          </a:p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Kerangka Berpikir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mtClean="0"/>
              <a:t>Hipotesis Tindakan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1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9E21-92EE-47F7-B4FF-339EBCC182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397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smtClean="0"/>
              <a:t>Hakikat …. (Masalah yang Diteliti)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 smtClean="0">
                <a:latin typeface="Garamond" pitchFamily="18" charset="0"/>
              </a:rPr>
              <a:t>Dipaparkan secara komprehensif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800" smtClean="0">
                <a:latin typeface="Garamond" pitchFamily="18" charset="0"/>
              </a:rPr>
              <a:t>Diungkapkan dengan bahasa peneliti yang didukung oleh berbagai pendapat (</a:t>
            </a:r>
            <a:r>
              <a:rPr lang="en-GB" sz="2800" b="1" smtClean="0">
                <a:latin typeface="Garamond" pitchFamily="18" charset="0"/>
              </a:rPr>
              <a:t>bukan kumpulan pendapat, sebagaimana merangkum</a:t>
            </a:r>
            <a:r>
              <a:rPr lang="en-GB" sz="2800" smtClean="0">
                <a:latin typeface="Garamond" pitchFamily="18" charset="0"/>
              </a:rPr>
              <a:t>) namun harus merupakan uraian yang diungkapkan secara kronologis (ibarat air mengalir)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800" smtClean="0">
                <a:latin typeface="Garamond" pitchFamily="18" charset="0"/>
              </a:rPr>
              <a:t>Peneliti harus mampu memaparkan kesamaan atau perbedaan dari berbagai pendapat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800" smtClean="0">
                <a:latin typeface="Garamond" pitchFamily="18" charset="0"/>
              </a:rPr>
              <a:t>Peneliti harus mampu mengumpulkan berbagai konsep sehingga memperkaya pemahaman peneliti agar dapat mendeskripsikan konsep yang dibahas.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2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5AE26-799F-484A-8DE1-E3814B4DFB9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ctr"/>
            <a:r>
              <a:rPr lang="en-US" sz="4000" smtClean="0"/>
              <a:t>Hakikat …. (Masalah yang Diteliti)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GB" smtClean="0"/>
              <a:t>Analisis peneliti dari berbagai pendapat yang dipaparkan (sebagai definisi konseptual)</a:t>
            </a:r>
          </a:p>
          <a:p>
            <a:pPr lvl="1">
              <a:spcAft>
                <a:spcPct val="20000"/>
              </a:spcAft>
            </a:pPr>
            <a:r>
              <a:rPr lang="en-GB" smtClean="0"/>
              <a:t>Peneliti harus mengungkapkan deskripsi  tentang konsep yang dibahas dari berbagai pendapat yang dipaparkan</a:t>
            </a:r>
          </a:p>
          <a:p>
            <a:pPr lvl="1"/>
            <a:r>
              <a:rPr lang="en-GB" smtClean="0"/>
              <a:t>Cara pengungkapan deskripsi konsep, menggunakan kata “dideskripsikan” atau “dikemukakan” bukan dengan kata “disimpulkan”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230AF-07C5-451A-BF2F-26BA5B44632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Hakikat … (Tindakan yang Dipilih)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Merupakan teori yang relevan dengan rancangan alternatif atau disain alternatif intervensi tindakan yang dipilih</a:t>
            </a:r>
          </a:p>
          <a:p>
            <a:r>
              <a:rPr lang="en-US" smtClean="0"/>
              <a:t>Memperkuat tindakan yang dipilih dalam pemecahan masalah penelitian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F5987-6272-48E8-BB58-052390A23BF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Hasil Penelitin yang Relevan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smtClean="0">
                <a:latin typeface="Tahoma" pitchFamily="34" charset="0"/>
              </a:rPr>
              <a:t>Merupakan hasil penelitian terkait dengan variabel yang diteliti (Variabel terikat atau tindakan)</a:t>
            </a:r>
          </a:p>
          <a:p>
            <a:pPr>
              <a:spcAft>
                <a:spcPct val="30000"/>
              </a:spcAft>
            </a:pPr>
            <a:r>
              <a:rPr lang="en-US" smtClean="0">
                <a:latin typeface="Tahoma" pitchFamily="34" charset="0"/>
              </a:rPr>
              <a:t>Dipaparkan secara kronologis (berupa uraian tentang temuan penelitian) </a:t>
            </a:r>
            <a:r>
              <a:rPr lang="en-US" smtClean="0">
                <a:latin typeface="Comic Sans MS" pitchFamily="66" charset="0"/>
              </a:rPr>
              <a:t>sehingga dapat dijadikan sebagai bahan untuk memperkuat tindakan penelitian yang dipilih </a:t>
            </a:r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D1C38-A7D0-4BDF-8581-5C913AEA2C1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Hasil Penelitin yang Relevan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4958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Diambil dari berbagai hasil penelitian (skripsi, tesis, disertasi, hasil penelitian dosen lainnya, jurnal hasil penelitian, internet, dsb)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8EDFA-7CEE-414E-AB08-BC15129D6FD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Kerangka Berpikir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r>
              <a:rPr lang="en-US" sz="2800" smtClean="0">
                <a:latin typeface="Comic Sans MS" pitchFamily="66" charset="0"/>
              </a:rPr>
              <a:t>Berupa uraian yang kronologis yang   menggambarkan adanya pengaruh variabel tindakan (</a:t>
            </a:r>
            <a:r>
              <a:rPr lang="en-US" sz="2800" i="1" smtClean="0">
                <a:latin typeface="Comic Sans MS" pitchFamily="66" charset="0"/>
              </a:rPr>
              <a:t>treatment</a:t>
            </a:r>
            <a:r>
              <a:rPr lang="en-US" sz="2800" smtClean="0">
                <a:latin typeface="Comic Sans MS" pitchFamily="66" charset="0"/>
              </a:rPr>
              <a:t>) terhadap variabel terikat</a:t>
            </a:r>
          </a:p>
          <a:p>
            <a:r>
              <a:rPr lang="en-US" sz="2800" smtClean="0">
                <a:latin typeface="Comic Sans MS" pitchFamily="66" charset="0"/>
              </a:rPr>
              <a:t>Cara Pemaparan:</a:t>
            </a:r>
          </a:p>
          <a:p>
            <a:pPr lvl="1"/>
            <a:r>
              <a:rPr lang="en-US" smtClean="0">
                <a:latin typeface="Comic Sans MS" pitchFamily="66" charset="0"/>
              </a:rPr>
              <a:t>Uraian dimulai dari variabel terikat mengarah pada  variabel tindakan </a:t>
            </a:r>
          </a:p>
          <a:p>
            <a:pPr lvl="1"/>
            <a:r>
              <a:rPr lang="en-US" smtClean="0">
                <a:latin typeface="Comic Sans MS" pitchFamily="66" charset="0"/>
              </a:rPr>
              <a:t>Uraian dimulai dari variabel tindakan mengarah pada variabel terikat </a:t>
            </a:r>
            <a:endParaRPr lang="en-US" smtClean="0"/>
          </a:p>
          <a:p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4E2B5-733C-49EF-8DBF-FAB486C393F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HipotesisTindakan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6413" y="1766888"/>
            <a:ext cx="6681787" cy="4329112"/>
          </a:xfrm>
        </p:spPr>
        <p:txBody>
          <a:bodyPr/>
          <a:lstStyle/>
          <a:p>
            <a:pPr marL="514350" lvl="1" indent="-400050">
              <a:buNone/>
            </a:pPr>
            <a:r>
              <a:rPr lang="en-US" sz="3200" dirty="0" err="1" smtClean="0"/>
              <a:t>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  <a:p>
            <a:pPr marL="514350" lvl="1" indent="-400050">
              <a:buNone/>
            </a:pPr>
            <a:r>
              <a:rPr lang="en-US" sz="3200" dirty="0" err="1" smtClean="0"/>
              <a:t>Dinyatakan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endParaRPr lang="en-US" sz="3200" dirty="0" smtClean="0"/>
          </a:p>
          <a:p>
            <a:pPr marL="514350" lvl="1" indent="-400050">
              <a:buNone/>
            </a:pPr>
            <a:r>
              <a:rPr lang="en-US" sz="3200" dirty="0" err="1" smtClean="0"/>
              <a:t>Tegas</a:t>
            </a:r>
            <a:r>
              <a:rPr lang="en-US" sz="3200" dirty="0" smtClean="0"/>
              <a:t> </a:t>
            </a:r>
          </a:p>
          <a:p>
            <a:pPr marL="514350" lvl="1" indent="-400050">
              <a:buNone/>
            </a:pPr>
            <a:r>
              <a:rPr lang="en-US" sz="3200" dirty="0" err="1" smtClean="0"/>
              <a:t>Objektif</a:t>
            </a:r>
            <a:endParaRPr lang="en-US" sz="3200" dirty="0" smtClean="0"/>
          </a:p>
          <a:p>
            <a:pPr marL="514350" lvl="1" indent="-400050"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405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PERTEMUAN 7</vt:lpstr>
      <vt:lpstr>Kajian Teoretik, Kerangka Berpikir, dan Hipotesis Tindakan</vt:lpstr>
      <vt:lpstr>Hakikat …. (Masalah yang Diteliti)</vt:lpstr>
      <vt:lpstr>Hakikat …. (Masalah yang Diteliti)</vt:lpstr>
      <vt:lpstr>Hakikat … (Tindakan yang Dipilih)</vt:lpstr>
      <vt:lpstr>Hasil Penelitin yang Relevan</vt:lpstr>
      <vt:lpstr>Hasil Penelitin yang Relevan</vt:lpstr>
      <vt:lpstr>Kerangka Berpikir</vt:lpstr>
      <vt:lpstr>HipotesisTindakan Penelitian</vt:lpstr>
      <vt:lpstr> Metode dan Disain Intervensi Tindakan/Rancangan Siklus Penelitian </vt:lpstr>
      <vt:lpstr>Slide 11</vt:lpstr>
      <vt:lpstr>Slide 12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7</dc:title>
  <dc:creator>supriatna</dc:creator>
  <cp:lastModifiedBy>supriatna</cp:lastModifiedBy>
  <cp:revision>3</cp:revision>
  <dcterms:created xsi:type="dcterms:W3CDTF">2016-05-05T08:21:34Z</dcterms:created>
  <dcterms:modified xsi:type="dcterms:W3CDTF">2016-05-05T09:48:51Z</dcterms:modified>
</cp:coreProperties>
</file>