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C9FD-653E-43FE-AD2B-E04EC5140556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36B0-6E47-48A5-9E3E-25C47ADD050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/>
          </a:bodyPr>
          <a:lstStyle/>
          <a:p>
            <a:pPr lvl="0" algn="l"/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nl-NL" dirty="0" smtClean="0">
                <a:solidFill>
                  <a:schemeClr val="tx1"/>
                </a:solidFill>
              </a:rPr>
              <a:t>Menjelaskan  </a:t>
            </a:r>
            <a:r>
              <a:rPr lang="es-ES" dirty="0" err="1">
                <a:solidFill>
                  <a:schemeClr val="tx1"/>
                </a:solidFill>
              </a:rPr>
              <a:t>makna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kredibilitas</a:t>
            </a:r>
            <a:r>
              <a:rPr lang="es-ES" dirty="0">
                <a:solidFill>
                  <a:schemeClr val="tx1"/>
                </a:solidFill>
              </a:rPr>
              <a:t> data pada PTK</a:t>
            </a:r>
            <a:r>
              <a:rPr lang="id-ID" dirty="0">
                <a:solidFill>
                  <a:schemeClr val="tx1"/>
                </a:solidFill>
              </a:rPr>
              <a:t>. </a:t>
            </a:r>
          </a:p>
          <a:p>
            <a:pPr lvl="0" algn="l"/>
            <a:r>
              <a:rPr lang="id-ID" dirty="0" smtClean="0">
                <a:solidFill>
                  <a:schemeClr val="tx1"/>
                </a:solidFill>
              </a:rPr>
              <a:t>2. </a:t>
            </a:r>
            <a:r>
              <a:rPr lang="nl-NL" dirty="0" smtClean="0">
                <a:solidFill>
                  <a:schemeClr val="tx1"/>
                </a:solidFill>
              </a:rPr>
              <a:t>Menjelaskan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makna dan langkah-langkah validasi data pada PTK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/>
            <a:r>
              <a:rPr lang="de-DE" sz="4000" i="1" smtClean="0"/>
              <a:t>Credibility</a:t>
            </a:r>
            <a:r>
              <a:rPr lang="de-DE" sz="4000" smtClean="0"/>
              <a:t> (Kepercayaan)</a:t>
            </a:r>
            <a:endParaRPr lang="en-US" sz="400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de-DE" sz="2400" smtClean="0">
                <a:latin typeface="Calisto MT" pitchFamily="18" charset="0"/>
              </a:rPr>
              <a:t>Merupakan keabsahan data terhadap kemampuan peneliti dalam melakukan perhitungan secara menyeluruh tentang data dan memperlakukan tindakan dalam penelitian 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Cara (Menurut Guba‘s):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Memperpanjang waktu keikutsertaan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Melakukan pengamatan secara terus-menerus (pengamatan)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Melakukan tanya jawab dengan teman sejawat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Triangulasi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Mengecek keanggotaan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de-DE" sz="2400" smtClean="0">
                <a:latin typeface="Calisto MT" pitchFamily="18" charset="0"/>
              </a:rPr>
              <a:t>Membuat bukti-bukti yang terstruktur atau koheren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latin typeface="Calisto MT" pitchFamily="18" charset="0"/>
              </a:rPr>
              <a:t>Membuat referensi yang memadai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/>
      <p:bldP spid="3512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i="1" smtClean="0"/>
              <a:t>Transferability</a:t>
            </a:r>
            <a:endParaRPr lang="en-US" i="1" smtClean="0"/>
          </a:p>
        </p:txBody>
      </p:sp>
      <p:sp>
        <p:nvSpPr>
          <p:cNvPr id="3553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00600"/>
          </a:xfrm>
        </p:spPr>
        <p:txBody>
          <a:bodyPr/>
          <a:lstStyle/>
          <a:p>
            <a:pPr eaLnBrk="1" hangingPunct="1"/>
            <a:r>
              <a:rPr lang="de-DE" dirty="0" smtClean="0"/>
              <a:t>Menurut Guba‘s:</a:t>
            </a:r>
          </a:p>
          <a:p>
            <a:pPr lvl="1">
              <a:spcAft>
                <a:spcPct val="40000"/>
              </a:spcAft>
              <a:buClr>
                <a:schemeClr val="tx1"/>
              </a:buClr>
            </a:pPr>
            <a:r>
              <a:rPr lang="de-DE" dirty="0" smtClean="0"/>
              <a:t>Merupakan keabsahan hasil penelitian terhadap kelompok yang diteliti.</a:t>
            </a:r>
          </a:p>
          <a:p>
            <a:pPr lvl="1">
              <a:spcAft>
                <a:spcPct val="25000"/>
              </a:spcAft>
              <a:buClr>
                <a:schemeClr val="tx1"/>
              </a:buClr>
            </a:pPr>
            <a:r>
              <a:rPr lang="de-DE" dirty="0" smtClean="0"/>
              <a:t>Hendaknya: </a:t>
            </a:r>
          </a:p>
          <a:p>
            <a:pPr lvl="2" eaLnBrk="1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de-DE" dirty="0" smtClean="0"/>
              <a:t>Mengoleksi deskripsi data secara detail 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de-DE" dirty="0" smtClean="0"/>
              <a:t>Mengembangkan secara detail deskripsi data setiap konteks yang diteliti untuk membuat keputusan tentang ketidakcocokan dengan konteks lain yang mungkin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/>
      <p:bldP spid="3553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i="1" smtClean="0"/>
              <a:t>Dependability</a:t>
            </a:r>
            <a:endParaRPr lang="en-US" i="1" smtClean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151313"/>
          </a:xfrm>
        </p:spPr>
        <p:txBody>
          <a:bodyPr/>
          <a:lstStyle/>
          <a:p>
            <a:pPr eaLnBrk="1" hangingPunct="1"/>
            <a:r>
              <a:rPr lang="en-US" smtClean="0"/>
              <a:t>Menurut Guba’s:</a:t>
            </a:r>
          </a:p>
          <a:p>
            <a:pPr lvl="1" eaLnBrk="1" hangingPunct="1">
              <a:spcAft>
                <a:spcPct val="50000"/>
              </a:spcAft>
            </a:pPr>
            <a:r>
              <a:rPr lang="de-DE" smtClean="0"/>
              <a:t>Berkenaan dengan keseimbangan data penelitian</a:t>
            </a:r>
          </a:p>
          <a:p>
            <a:pPr lvl="1" eaLnBrk="1" hangingPunct="1">
              <a:spcAft>
                <a:spcPct val="30000"/>
              </a:spcAft>
            </a:pPr>
            <a:r>
              <a:rPr lang="de-DE" smtClean="0"/>
              <a:t>Harus dilakukan beberapa tahap berikut: </a:t>
            </a:r>
          </a:p>
          <a:p>
            <a:pPr lvl="2" eaLnBrk="1" hangingPunct="1">
              <a:spcAft>
                <a:spcPct val="30000"/>
              </a:spcAft>
            </a:pPr>
            <a:r>
              <a:rPr lang="de-DE" sz="2800" smtClean="0"/>
              <a:t>Metode yang overlaping (sama artinya dengan proses triangulasi)</a:t>
            </a:r>
          </a:p>
          <a:p>
            <a:pPr lvl="2" eaLnBrk="1" hangingPunct="1"/>
            <a:r>
              <a:rPr lang="de-DE" sz="2800" smtClean="0"/>
              <a:t>Mengadakan jejak audit</a:t>
            </a:r>
            <a:r>
              <a:rPr lang="en-US" sz="2800" smtClean="0"/>
              <a:t>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/>
      <p:bldP spid="3563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Auditing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Menurut Harper:</a:t>
            </a:r>
          </a:p>
          <a:p>
            <a:pPr lvl="1" eaLnBrk="1" hangingPunct="1"/>
            <a:r>
              <a:rPr lang="de-DE" smtClean="0"/>
              <a:t>Pra-entri</a:t>
            </a:r>
          </a:p>
          <a:p>
            <a:pPr lvl="1" eaLnBrk="1" hangingPunct="1"/>
            <a:r>
              <a:rPr lang="de-DE" smtClean="0"/>
              <a:t>Penetapan yang dapat diaudit</a:t>
            </a:r>
          </a:p>
          <a:p>
            <a:pPr lvl="1" eaLnBrk="1" hangingPunct="1"/>
            <a:r>
              <a:rPr lang="de-DE" smtClean="0"/>
              <a:t>Persetujuan antara auditor dan auditi</a:t>
            </a:r>
          </a:p>
          <a:p>
            <a:pPr lvl="1" eaLnBrk="1" hangingPunct="1"/>
            <a:r>
              <a:rPr lang="de-DE" smtClean="0"/>
              <a:t>Penetapan keabsahan</a:t>
            </a:r>
          </a:p>
          <a:p>
            <a:pPr lvl="1" eaLnBrk="1" hangingPunct="1"/>
            <a:r>
              <a:rPr lang="de-DE" smtClean="0"/>
              <a:t>Menutup auditing.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/>
      <p:bldP spid="3584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i="1" smtClean="0"/>
              <a:t>Confirmability</a:t>
            </a:r>
            <a:r>
              <a:rPr lang="en-US" smtClean="0"/>
              <a:t> 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35000"/>
              </a:spcAft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Guba’s</a:t>
            </a:r>
            <a:r>
              <a:rPr lang="en-US" dirty="0" smtClean="0"/>
              <a:t>:</a:t>
            </a:r>
          </a:p>
          <a:p>
            <a:pPr lvl="1" eaLnBrk="1" hangingPunct="1">
              <a:spcAft>
                <a:spcPct val="35000"/>
              </a:spcAft>
              <a:buFont typeface="Wingdings" pitchFamily="2" charset="2"/>
              <a:buChar char="v"/>
            </a:pPr>
            <a:r>
              <a:rPr lang="de-DE" i="1" dirty="0" smtClean="0"/>
              <a:t>Confirmability </a:t>
            </a:r>
            <a:r>
              <a:rPr lang="de-DE" dirty="0" smtClean="0"/>
              <a:t>berkenaan dengan kenetralan dan objektivitas data penelitian yang dikumpulkan</a:t>
            </a:r>
            <a:r>
              <a:rPr lang="en-US" dirty="0" smtClean="0"/>
              <a:t> </a:t>
            </a:r>
          </a:p>
          <a:p>
            <a:pPr lvl="1" eaLnBrk="1" hangingPunct="1">
              <a:spcAft>
                <a:spcPct val="35000"/>
              </a:spcAft>
              <a:buFont typeface="Wingdings" pitchFamily="2" charset="2"/>
              <a:buChar char="v"/>
            </a:pPr>
            <a:r>
              <a:rPr lang="de-DE" dirty="0" smtClean="0"/>
              <a:t>Hendaknya dilakukan: </a:t>
            </a:r>
          </a:p>
          <a:p>
            <a:pPr lvl="2">
              <a:spcAft>
                <a:spcPct val="35000"/>
              </a:spcAft>
            </a:pPr>
            <a:r>
              <a:rPr lang="de-DE" dirty="0" smtClean="0"/>
              <a:t>Triangulasi </a:t>
            </a:r>
          </a:p>
          <a:p>
            <a:pPr lvl="2"/>
            <a:r>
              <a:rPr lang="de-DE" dirty="0" smtClean="0"/>
              <a:t>Membuat refleksi.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  <p:bldP spid="3573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dan Sumber Data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724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latin typeface="Calisto MT" pitchFamily="18" charset="0"/>
              </a:rPr>
              <a:t>Data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Calisto MT" pitchFamily="18" charset="0"/>
              </a:rPr>
              <a:t>Data </a:t>
            </a:r>
            <a:r>
              <a:rPr lang="en-US" dirty="0" err="1" smtClean="0">
                <a:latin typeface="Calisto MT" pitchFamily="18" charset="0"/>
              </a:rPr>
              <a:t>pemantauan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tindakan</a:t>
            </a:r>
            <a:r>
              <a:rPr lang="en-US" dirty="0" smtClean="0">
                <a:latin typeface="Calisto MT" pitchFamily="18" charset="0"/>
              </a:rPr>
              <a:t> (</a:t>
            </a:r>
            <a:r>
              <a:rPr lang="en-US" i="1" dirty="0" smtClean="0">
                <a:latin typeface="Calisto MT" pitchFamily="18" charset="0"/>
              </a:rPr>
              <a:t>action</a:t>
            </a:r>
            <a:r>
              <a:rPr lang="en-US" dirty="0" smtClean="0">
                <a:latin typeface="Calisto MT" pitchFamily="18" charset="0"/>
              </a:rPr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Calisto MT" pitchFamily="18" charset="0"/>
              </a:rPr>
              <a:t>Data </a:t>
            </a:r>
            <a:r>
              <a:rPr lang="en-US" dirty="0" err="1" smtClean="0">
                <a:latin typeface="Calisto MT" pitchFamily="18" charset="0"/>
              </a:rPr>
              <a:t>penelitian</a:t>
            </a:r>
            <a:r>
              <a:rPr lang="en-US" dirty="0" smtClean="0">
                <a:latin typeface="Calisto MT" pitchFamily="18" charset="0"/>
              </a:rPr>
              <a:t> (</a:t>
            </a:r>
            <a:r>
              <a:rPr lang="en-US" i="1" dirty="0" smtClean="0">
                <a:latin typeface="Calisto MT" pitchFamily="18" charset="0"/>
              </a:rPr>
              <a:t>research</a:t>
            </a:r>
            <a:r>
              <a:rPr lang="en-US" dirty="0" smtClean="0">
                <a:latin typeface="Calisto MT" pitchFamily="18" charset="0"/>
              </a:rPr>
              <a:t>)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dirty="0" smtClean="0">
                <a:latin typeface="Calisto MT" pitchFamily="18" charset="0"/>
              </a:rPr>
              <a:t>Data </a:t>
            </a:r>
            <a:r>
              <a:rPr lang="en-US" dirty="0" err="1" smtClean="0">
                <a:latin typeface="Calisto MT" pitchFamily="18" charset="0"/>
              </a:rPr>
              <a:t>kualitaif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dan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kuantitatif</a:t>
            </a:r>
            <a:endParaRPr lang="en-US" dirty="0" smtClean="0">
              <a:latin typeface="Calisto MT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Calisto MT" pitchFamily="18" charset="0"/>
              </a:rPr>
              <a:t>Sumber</a:t>
            </a:r>
            <a:r>
              <a:rPr lang="en-US" dirty="0" smtClean="0">
                <a:latin typeface="Calisto MT" pitchFamily="18" charset="0"/>
              </a:rPr>
              <a:t> Data</a:t>
            </a:r>
          </a:p>
          <a:p>
            <a:pPr lvl="1">
              <a:buClr>
                <a:schemeClr val="tx1"/>
              </a:buClr>
            </a:pPr>
            <a:r>
              <a:rPr lang="en-US" dirty="0" err="1" smtClean="0">
                <a:latin typeface="Calisto MT" pitchFamily="18" charset="0"/>
              </a:rPr>
              <a:t>Subjek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penelitian</a:t>
            </a:r>
            <a:endParaRPr lang="en-US" dirty="0" smtClean="0">
              <a:latin typeface="Calisto MT" pitchFamily="18" charset="0"/>
            </a:endParaRPr>
          </a:p>
          <a:p>
            <a:pPr lvl="1">
              <a:buClr>
                <a:schemeClr val="tx1"/>
              </a:buClr>
            </a:pPr>
            <a:r>
              <a:rPr lang="en-US" dirty="0" err="1" smtClean="0">
                <a:latin typeface="Calisto MT" pitchFamily="18" charset="0"/>
              </a:rPr>
              <a:t>Seluruh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komponen</a:t>
            </a:r>
            <a:r>
              <a:rPr lang="en-US" dirty="0" smtClean="0">
                <a:latin typeface="Calisto MT" pitchFamily="18" charset="0"/>
              </a:rPr>
              <a:t> yang </a:t>
            </a:r>
            <a:r>
              <a:rPr lang="en-US" dirty="0" err="1" smtClean="0">
                <a:latin typeface="Calisto MT" pitchFamily="18" charset="0"/>
              </a:rPr>
              <a:t>terlibat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dalam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tindakan</a:t>
            </a:r>
            <a:r>
              <a:rPr lang="en-US" dirty="0" smtClean="0">
                <a:latin typeface="Calisto MT" pitchFamily="18" charset="0"/>
              </a:rPr>
              <a:t> (Guru, </a:t>
            </a:r>
            <a:r>
              <a:rPr lang="en-US" dirty="0" err="1" smtClean="0">
                <a:latin typeface="Calisto MT" pitchFamily="18" charset="0"/>
              </a:rPr>
              <a:t>siswa</a:t>
            </a:r>
            <a:r>
              <a:rPr lang="en-US" dirty="0" smtClean="0">
                <a:latin typeface="Calisto MT" pitchFamily="18" charset="0"/>
              </a:rPr>
              <a:t>, KBM, </a:t>
            </a:r>
            <a:r>
              <a:rPr lang="en-US" dirty="0" err="1" smtClean="0">
                <a:latin typeface="Calisto MT" pitchFamily="18" charset="0"/>
              </a:rPr>
              <a:t>dll</a:t>
            </a:r>
            <a:r>
              <a:rPr lang="en-US" dirty="0" smtClean="0">
                <a:latin typeface="Calisto MT" pitchFamily="18" charset="0"/>
              </a:rPr>
              <a:t>)</a:t>
            </a:r>
          </a:p>
          <a:p>
            <a:pPr lvl="1" eaLnBrk="1" hangingPunct="1">
              <a:buClr>
                <a:schemeClr val="tx1"/>
              </a:buClr>
              <a:buFontTx/>
              <a:buBlip>
                <a:blip r:embed="rId2"/>
              </a:buBlip>
            </a:pPr>
            <a:endParaRPr lang="en-US" dirty="0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  <p:bldP spid="323586" grpId="1"/>
      <p:bldP spid="323587" grpId="0" build="p"/>
      <p:bldP spid="323587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Instrumen-instrumen Pengumpul data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Penelitian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i="1" dirty="0" smtClean="0"/>
              <a:t>action</a:t>
            </a:r>
            <a:r>
              <a:rPr lang="en-US" dirty="0" smtClean="0"/>
              <a:t>)</a:t>
            </a:r>
          </a:p>
          <a:p>
            <a:pPr lvl="1">
              <a:spcAft>
                <a:spcPct val="40000"/>
              </a:spcAft>
            </a:pPr>
            <a:r>
              <a:rPr lang="en-US" dirty="0" smtClean="0"/>
              <a:t>Data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i="1" dirty="0" smtClean="0"/>
              <a:t>research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 smtClean="0"/>
          </a:p>
          <a:p>
            <a:r>
              <a:rPr lang="en-US" dirty="0" err="1" smtClean="0"/>
              <a:t>Instrumen</a:t>
            </a:r>
            <a:r>
              <a:rPr lang="en-US" dirty="0" smtClean="0"/>
              <a:t> Non </a:t>
            </a:r>
            <a:r>
              <a:rPr lang="en-US" dirty="0" err="1" smtClean="0"/>
              <a:t>Tes</a:t>
            </a: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/>
      <p:bldP spid="3266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1755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Instrumen Pengumpul Data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Definisi Konseptual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Merupakan deskripsi peneliti berdasarkan analisis teori pada Bab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Mengambarkan adanya dimensi/komponen/aspek/indikator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Definisi Operasional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Merupakan definisi pengukuran (skor tentang 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Mengambarkan adanya dimensi/komponen/aspek/indikator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Memuat teknik pengumpulan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Kisi-kisi Instrumen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Kalibrasi Instrumen ( secara kulitatif atau kuantitatif)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Instrumen Final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/>
      <p:bldP spid="3502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Kisi-Kisi Non 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200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butir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4, 5, 6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7, 8, 9, 10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979" name="TextBox 4"/>
          <p:cNvSpPr txBox="1">
            <a:spLocks noChangeArrowheads="1"/>
          </p:cNvSpPr>
          <p:nvPr/>
        </p:nvSpPr>
        <p:spPr bwMode="auto">
          <a:xfrm>
            <a:off x="609600" y="4038600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Contoh Kisi-Kisi Tes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648200"/>
          <a:ext cx="78486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753"/>
                <a:gridCol w="2452688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6867525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Kalibrasi Instrumen Secara Kuantitatif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3152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Uji Validitas</a:t>
            </a:r>
          </a:p>
          <a:p>
            <a:pPr lvl="1" eaLnBrk="1" hangingPunct="1"/>
            <a:r>
              <a:rPr lang="en-US" sz="2400" smtClean="0"/>
              <a:t>Data dikotomi: Rumus Point biserial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sz="2400" smtClean="0"/>
              <a:t>Data non dikotomi: Rumus Product moment</a:t>
            </a:r>
          </a:p>
          <a:p>
            <a:pPr eaLnBrk="1" hangingPunct="1"/>
            <a:r>
              <a:rPr lang="en-US" sz="2800" smtClean="0"/>
              <a:t>Perhitungan Reliabilitas</a:t>
            </a:r>
          </a:p>
          <a:p>
            <a:pPr lvl="1" eaLnBrk="1" hangingPunct="1"/>
            <a:r>
              <a:rPr lang="en-US" sz="2400" smtClean="0"/>
              <a:t>Data dikotomi: Rumus KR-20 atau KR-21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sz="2400" smtClean="0"/>
              <a:t>Data non dikotomi: Rumus Alpha Cronbach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sz="2400" smtClean="0"/>
              <a:t>Data Gabungan: Anlisis Hoyt</a:t>
            </a:r>
          </a:p>
          <a:p>
            <a:pPr eaLnBrk="1" hangingPunct="1"/>
            <a:r>
              <a:rPr lang="en-US" sz="2800" smtClean="0"/>
              <a:t>Tingkat Kesukaran Butir Soal (Untuk instrumen tes)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/>
      <p:bldP spid="3461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Kalibrasi Instrumen Secara Kualitatif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Justifikasi Ahli</a:t>
            </a:r>
          </a:p>
          <a:p>
            <a:pPr lvl="1"/>
            <a:r>
              <a:rPr lang="en-US" smtClean="0"/>
              <a:t>Teknik moderator</a:t>
            </a:r>
          </a:p>
          <a:p>
            <a:pPr lvl="1"/>
            <a:r>
              <a:rPr lang="en-US" smtClean="0"/>
              <a:t>Teknik panel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Teknik Pengumpul Data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/>
              <a:t>Tes</a:t>
            </a:r>
            <a:endParaRPr lang="en-US" dirty="0" smtClean="0"/>
          </a:p>
          <a:p>
            <a:pPr lvl="1"/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lvl="1">
              <a:spcAft>
                <a:spcPct val="30000"/>
              </a:spcAft>
            </a:pP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pPr lvl="1">
              <a:spcAft>
                <a:spcPct val="30000"/>
              </a:spcAft>
            </a:pP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pPr eaLnBrk="1" hangingPunct="1"/>
            <a:r>
              <a:rPr lang="en-US" dirty="0" smtClean="0"/>
              <a:t>Non </a:t>
            </a:r>
            <a:r>
              <a:rPr lang="en-US" dirty="0" err="1" smtClean="0"/>
              <a:t>Tes</a:t>
            </a:r>
            <a:endParaRPr lang="en-US" dirty="0" smtClean="0"/>
          </a:p>
          <a:p>
            <a:pPr lvl="1"/>
            <a:r>
              <a:rPr lang="en-US" dirty="0" err="1" smtClean="0"/>
              <a:t>Angket</a:t>
            </a:r>
            <a:endParaRPr lang="en-US" dirty="0" smtClean="0"/>
          </a:p>
          <a:p>
            <a:pPr lvl="1"/>
            <a:r>
              <a:rPr lang="en-US" dirty="0" err="1" smtClean="0"/>
              <a:t>Observasi</a:t>
            </a:r>
            <a:endParaRPr lang="en-US" dirty="0" smtClean="0"/>
          </a:p>
          <a:p>
            <a:pPr lvl="1"/>
            <a:r>
              <a:rPr lang="en-US" dirty="0" err="1" smtClean="0"/>
              <a:t>Wawancara</a:t>
            </a:r>
            <a:endParaRPr lang="en-US" dirty="0" smtClean="0"/>
          </a:p>
          <a:p>
            <a:pPr lvl="1"/>
            <a:r>
              <a:rPr lang="en-US" dirty="0" err="1" smtClean="0"/>
              <a:t>Dokumentasi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de-DE" sz="3200" b="1" smtClean="0">
                <a:latin typeface="Calisto MT" pitchFamily="18" charset="0"/>
              </a:rPr>
              <a:t>Teknik Pemeriksaan Keterpercayaan (</a:t>
            </a:r>
            <a:r>
              <a:rPr lang="de-DE" sz="3200" b="1" i="1" smtClean="0">
                <a:latin typeface="Calisto MT" pitchFamily="18" charset="0"/>
              </a:rPr>
              <a:t>Trusworthiness</a:t>
            </a:r>
            <a:r>
              <a:rPr lang="de-DE" sz="3200" b="1" smtClean="0">
                <a:latin typeface="Calisto MT" pitchFamily="18" charset="0"/>
              </a:rPr>
              <a:t>) data kualitatif (proses)</a:t>
            </a:r>
            <a:endParaRPr lang="en-US" sz="3200" b="1" smtClean="0">
              <a:latin typeface="Calisto MT" pitchFamily="18" charset="0"/>
            </a:endParaRP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077200" cy="4114800"/>
          </a:xfrm>
        </p:spPr>
        <p:txBody>
          <a:bodyPr/>
          <a:lstStyle/>
          <a:p>
            <a:pPr eaLnBrk="1" hangingPunct="1">
              <a:spcAft>
                <a:spcPct val="55000"/>
              </a:spcAft>
            </a:pPr>
            <a:r>
              <a:rPr lang="en-US" dirty="0" err="1" smtClean="0"/>
              <a:t>Kriteria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Guba’s</a:t>
            </a:r>
            <a:r>
              <a:rPr lang="en-US" dirty="0" smtClean="0"/>
              <a:t>):</a:t>
            </a:r>
          </a:p>
          <a:p>
            <a:pPr lvl="1">
              <a:spcAft>
                <a:spcPct val="55000"/>
              </a:spcAft>
              <a:buClr>
                <a:schemeClr val="tx1"/>
              </a:buClr>
            </a:pPr>
            <a:r>
              <a:rPr lang="de-DE" i="1" dirty="0" smtClean="0"/>
              <a:t>Credibility</a:t>
            </a:r>
            <a:r>
              <a:rPr lang="de-DE" dirty="0" smtClean="0"/>
              <a:t> (Kepercayaan)</a:t>
            </a:r>
          </a:p>
          <a:p>
            <a:pPr lvl="1">
              <a:spcAft>
                <a:spcPct val="55000"/>
              </a:spcAft>
              <a:buClr>
                <a:schemeClr val="tx1"/>
              </a:buClr>
            </a:pPr>
            <a:r>
              <a:rPr lang="de-DE" dirty="0" smtClean="0"/>
              <a:t>Transferability </a:t>
            </a:r>
          </a:p>
          <a:p>
            <a:pPr lvl="1">
              <a:spcAft>
                <a:spcPct val="55000"/>
              </a:spcAft>
              <a:buClr>
                <a:schemeClr val="tx1"/>
              </a:buClr>
            </a:pPr>
            <a:r>
              <a:rPr lang="de-DE" dirty="0" smtClean="0"/>
              <a:t>Dependability</a:t>
            </a:r>
          </a:p>
          <a:p>
            <a:pPr lvl="1">
              <a:buClr>
                <a:schemeClr val="tx1"/>
              </a:buClr>
            </a:pPr>
            <a:r>
              <a:rPr lang="de-DE" dirty="0" smtClean="0"/>
              <a:t>Confirmability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449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PERTEMUAN 8</vt:lpstr>
      <vt:lpstr>Data dan Sumber Data</vt:lpstr>
      <vt:lpstr>Instrumen-instrumen Pengumpul data</vt:lpstr>
      <vt:lpstr>Instrumen Pengumpul Data</vt:lpstr>
      <vt:lpstr>Contoh Kisi-Kisi Non Tes</vt:lpstr>
      <vt:lpstr>Kalibrasi Instrumen Secara Kuantitatif</vt:lpstr>
      <vt:lpstr>Kalibrasi Instrumen Secara Kualitatif</vt:lpstr>
      <vt:lpstr>Teknik Pengumpul Data</vt:lpstr>
      <vt:lpstr>Teknik Pemeriksaan Keterpercayaan (Trusworthiness) data kualitatif (proses)</vt:lpstr>
      <vt:lpstr>Credibility (Kepercayaan)</vt:lpstr>
      <vt:lpstr>Transferability</vt:lpstr>
      <vt:lpstr>Dependability</vt:lpstr>
      <vt:lpstr>Auditing</vt:lpstr>
      <vt:lpstr>Confirmability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supriatna</dc:creator>
  <cp:lastModifiedBy>supriatna</cp:lastModifiedBy>
  <cp:revision>1</cp:revision>
  <dcterms:created xsi:type="dcterms:W3CDTF">2016-05-05T09:07:34Z</dcterms:created>
  <dcterms:modified xsi:type="dcterms:W3CDTF">2016-05-05T09:22:47Z</dcterms:modified>
</cp:coreProperties>
</file>