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8" r:id="rId6"/>
    <p:sldId id="266" r:id="rId7"/>
    <p:sldId id="270" r:id="rId8"/>
    <p:sldId id="271" r:id="rId9"/>
    <p:sldId id="272" r:id="rId10"/>
    <p:sldId id="273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2ED38F1-AA5D-4E4F-B998-FC1F4DFCA4D4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39" autoAdjust="0"/>
  </p:normalViewPr>
  <p:slideViewPr>
    <p:cSldViewPr>
      <p:cViewPr varScale="1">
        <p:scale>
          <a:sx n="48" d="100"/>
          <a:sy n="48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5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4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5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7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03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2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220B-D327-48E0-B8B6-B09E88C0EA4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8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latin typeface="Tw Cen MT" pitchFamily="34" charset="0"/>
              </a:rPr>
              <a:t>Keterampilan</a:t>
            </a:r>
            <a:r>
              <a:rPr lang="en-US" sz="4800" b="1" dirty="0" smtClean="0">
                <a:latin typeface="Tw Cen MT" pitchFamily="34" charset="0"/>
              </a:rPr>
              <a:t> </a:t>
            </a:r>
            <a:r>
              <a:rPr lang="en-US" sz="4800" b="1" dirty="0" err="1" smtClean="0">
                <a:latin typeface="Tw Cen MT" pitchFamily="34" charset="0"/>
              </a:rPr>
              <a:t>Mengajar</a:t>
            </a:r>
            <a:r>
              <a:rPr lang="en-US" sz="4800" b="1" dirty="0" smtClean="0">
                <a:latin typeface="Tw Cen MT" pitchFamily="34" charset="0"/>
              </a:rPr>
              <a:t> </a:t>
            </a:r>
            <a:r>
              <a:rPr lang="en-US" sz="4800" b="1" dirty="0" err="1" smtClean="0">
                <a:latin typeface="Tw Cen MT" pitchFamily="34" charset="0"/>
              </a:rPr>
              <a:t>Kelompok</a:t>
            </a:r>
            <a:r>
              <a:rPr lang="en-US" sz="4800" b="1" dirty="0" smtClean="0">
                <a:latin typeface="Tw Cen MT" pitchFamily="34" charset="0"/>
              </a:rPr>
              <a:t> Kecil </a:t>
            </a:r>
            <a:r>
              <a:rPr lang="en-US" sz="4800" b="1" dirty="0" err="1" smtClean="0">
                <a:latin typeface="Tw Cen MT" pitchFamily="34" charset="0"/>
              </a:rPr>
              <a:t>dan</a:t>
            </a:r>
            <a:r>
              <a:rPr lang="en-US" sz="4800" b="1" dirty="0" smtClean="0">
                <a:latin typeface="Tw Cen MT" pitchFamily="34" charset="0"/>
              </a:rPr>
              <a:t> </a:t>
            </a:r>
            <a:r>
              <a:rPr lang="en-US" sz="4800" b="1" dirty="0" err="1" smtClean="0">
                <a:latin typeface="Tw Cen MT" pitchFamily="34" charset="0"/>
              </a:rPr>
              <a:t>Perorangan</a:t>
            </a:r>
            <a:endParaRPr lang="en-US" sz="4800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w Cen MT" pitchFamily="34" charset="0"/>
              </a:rPr>
              <a:t>Noni </a:t>
            </a:r>
            <a:r>
              <a:rPr lang="en-US" b="1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 r="-1832" b="11892"/>
          <a:stretch>
            <a:fillRect/>
          </a:stretch>
        </p:blipFill>
        <p:spPr bwMode="auto">
          <a:xfrm>
            <a:off x="2057400" y="1752600"/>
            <a:ext cx="4876800" cy="285941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2318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mengorganisasi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w Cen MT" pitchFamily="34" charset="0"/>
              </a:rPr>
              <a:t>Variasi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Pengorganisasian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  <a:p>
            <a:pPr marL="514350" indent="-514350"/>
            <a:r>
              <a:rPr lang="en-US" sz="3200" dirty="0" smtClean="0">
                <a:latin typeface="Tw Cen MT" pitchFamily="34" charset="0"/>
              </a:rPr>
              <a:t>Model 4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50" b="8370"/>
          <a:stretch>
            <a:fillRect/>
          </a:stretch>
        </p:blipFill>
        <p:spPr bwMode="auto">
          <a:xfrm>
            <a:off x="6400800" y="4267200"/>
            <a:ext cx="2105025" cy="198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 descr="model2-4.jpeg"/>
          <p:cNvPicPr>
            <a:picLocks noChangeAspect="1"/>
          </p:cNvPicPr>
          <p:nvPr/>
        </p:nvPicPr>
        <p:blipFill>
          <a:blip r:embed="rId3" cstate="print"/>
          <a:srcRect l="31604" t="67844" r="28220" b="16544"/>
          <a:stretch>
            <a:fillRect/>
          </a:stretch>
        </p:blipFill>
        <p:spPr>
          <a:xfrm>
            <a:off x="457200" y="2971800"/>
            <a:ext cx="50292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membimbing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dan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membantu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dalam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belajar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133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Memberikan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penguatan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Melakukan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supervisi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proses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awal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lanjut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pemanduan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191000"/>
            <a:ext cx="4424082" cy="2057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168" b="8649"/>
          <a:stretch/>
        </p:blipFill>
        <p:spPr>
          <a:xfrm>
            <a:off x="381000" y="304800"/>
            <a:ext cx="2307525" cy="165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w Cen MT" pitchFamily="34" charset="0"/>
              </a:rPr>
              <a:t>DAFTAR PUSTAKA</a:t>
            </a:r>
            <a:endParaRPr lang="en-US" sz="3200" b="1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Djamarah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Sayiful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Bahri</a:t>
            </a:r>
            <a:r>
              <a:rPr lang="en-US" dirty="0" smtClean="0">
                <a:latin typeface="Tw Cen MT" pitchFamily="34" charset="0"/>
              </a:rPr>
              <a:t>. 2014. </a:t>
            </a:r>
            <a:r>
              <a:rPr lang="en-US" i="1" dirty="0" smtClean="0">
                <a:latin typeface="Tw Cen MT" pitchFamily="34" charset="0"/>
              </a:rPr>
              <a:t>Guru </a:t>
            </a:r>
            <a:r>
              <a:rPr lang="en-US" i="1" dirty="0" err="1" smtClean="0">
                <a:latin typeface="Tw Cen MT" pitchFamily="34" charset="0"/>
              </a:rPr>
              <a:t>dan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anak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didik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dalam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interaksi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edukatif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Rineka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Cipta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Departemen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Kebudayaan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Direktorat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Jendral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Tinggi</a:t>
            </a:r>
            <a:r>
              <a:rPr lang="en-US" dirty="0" smtClean="0">
                <a:latin typeface="Tw Cen MT" pitchFamily="34" charset="0"/>
              </a:rPr>
              <a:t>.  Hand-out </a:t>
            </a:r>
            <a:r>
              <a:rPr lang="en-US" dirty="0" err="1" smtClean="0">
                <a:latin typeface="Tw Cen MT" pitchFamily="34" charset="0"/>
              </a:rPr>
              <a:t>Keterampilan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Dasar</a:t>
            </a:r>
            <a:r>
              <a:rPr lang="en-US" dirty="0" smtClean="0">
                <a:latin typeface="Tw Cen MT" pitchFamily="34" charset="0"/>
              </a:rPr>
              <a:t>. 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Sanjaya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Wina</a:t>
            </a:r>
            <a:r>
              <a:rPr lang="en-US" dirty="0" smtClean="0">
                <a:latin typeface="Tw Cen MT" pitchFamily="34" charset="0"/>
              </a:rPr>
              <a:t>. 2006. </a:t>
            </a:r>
            <a:r>
              <a:rPr lang="en-US" dirty="0" err="1" smtClean="0">
                <a:latin typeface="Tw Cen MT" pitchFamily="34" charset="0"/>
              </a:rPr>
              <a:t>Strategi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Berorientasi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Standar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Kencana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Prenada</a:t>
            </a:r>
            <a:r>
              <a:rPr lang="en-US" dirty="0" smtClean="0">
                <a:latin typeface="Tw Cen MT" pitchFamily="34" charset="0"/>
              </a:rPr>
              <a:t> Media Group</a:t>
            </a: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w Cen MT" pitchFamily="34" charset="0"/>
              </a:rPr>
              <a:t>Rasional</a:t>
            </a:r>
            <a:endParaRPr lang="en-US" sz="44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itchFamily="34" charset="0"/>
              </a:rPr>
              <a:t>Pengajaran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kelompok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kecil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perorangan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290680" cy="2209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3" name="Down Arrow 12"/>
          <p:cNvSpPr/>
          <p:nvPr/>
        </p:nvSpPr>
        <p:spPr>
          <a:xfrm>
            <a:off x="3810000" y="22860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685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itchFamily="34" charset="0"/>
              </a:rPr>
              <a:t>Setiap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endParaRPr lang="en-US" sz="3200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Keunikan</a:t>
            </a:r>
            <a:endParaRPr lang="en-US" sz="3200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Kebutuhan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886200" y="39624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4876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w Cen MT" pitchFamily="34" charset="0"/>
              </a:rPr>
              <a:t>Guru </a:t>
            </a:r>
            <a:r>
              <a:rPr lang="en-US" sz="2400" dirty="0" err="1" smtClean="0">
                <a:latin typeface="Tw Cen MT" pitchFamily="34" charset="0"/>
              </a:rPr>
              <a:t>dapat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memberikan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perhatian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kepada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setiap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endParaRPr lang="en-US" sz="2400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Tw Cen MT" pitchFamily="34" charset="0"/>
              </a:rPr>
              <a:t>Mempererat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hubungan</a:t>
            </a:r>
            <a:r>
              <a:rPr lang="en-US" sz="2400" dirty="0" smtClean="0">
                <a:latin typeface="Tw Cen MT" pitchFamily="34" charset="0"/>
              </a:rPr>
              <a:t> guru-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atau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siswa-siswa</a:t>
            </a:r>
            <a:endParaRPr lang="en-US" sz="2400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Tw Cen MT" pitchFamily="34" charset="0"/>
              </a:rPr>
              <a:t>Membuat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lebih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aktif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dalam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belajar</a:t>
            </a:r>
            <a:endParaRPr lang="en-US" sz="2400" dirty="0" smtClean="0">
              <a:latin typeface="Tw Cen MT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en-US" sz="2400" dirty="0" err="1" smtClean="0">
                <a:latin typeface="Tw Cen MT" pitchFamily="34" charset="0"/>
              </a:rPr>
              <a:t>Menumbuhkan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kreatitas</a:t>
            </a:r>
            <a:r>
              <a:rPr lang="en-US" sz="2400" dirty="0" smtClean="0">
                <a:latin typeface="Tw Cen MT" pitchFamily="34" charset="0"/>
              </a:rPr>
              <a:t>, </a:t>
            </a:r>
            <a:r>
              <a:rPr lang="en-US" sz="2400" dirty="0" err="1" smtClean="0">
                <a:latin typeface="Tw Cen MT" pitchFamily="34" charset="0"/>
              </a:rPr>
              <a:t>tanggung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jawab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kepemimpinan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endParaRPr lang="en-US" sz="24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w Cen MT" pitchFamily="34" charset="0"/>
              </a:rPr>
              <a:t>Mengajar</a:t>
            </a:r>
            <a:r>
              <a:rPr lang="en-US" sz="4400" b="1" dirty="0" smtClean="0">
                <a:latin typeface="Tw Cen MT" pitchFamily="34" charset="0"/>
              </a:rPr>
              <a:t> </a:t>
            </a:r>
            <a:r>
              <a:rPr lang="en-US" sz="4400" b="1" dirty="0" err="1" smtClean="0">
                <a:latin typeface="Tw Cen MT" pitchFamily="34" charset="0"/>
              </a:rPr>
              <a:t>Kelompok</a:t>
            </a:r>
            <a:r>
              <a:rPr lang="en-US" sz="4400" b="1" dirty="0" smtClean="0">
                <a:latin typeface="Tw Cen MT" pitchFamily="34" charset="0"/>
              </a:rPr>
              <a:t> Kecil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itchFamily="34" charset="0"/>
              </a:rPr>
              <a:t>Jumlah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r>
              <a:rPr lang="en-US" sz="3200" dirty="0" smtClean="0">
                <a:latin typeface="Tw Cen MT" pitchFamily="34" charset="0"/>
              </a:rPr>
              <a:t> 3-8 </a:t>
            </a:r>
            <a:r>
              <a:rPr lang="en-US" sz="3200" dirty="0" err="1" smtClean="0">
                <a:latin typeface="Tw Cen MT" pitchFamily="34" charset="0"/>
              </a:rPr>
              <a:t>orang</a:t>
            </a:r>
            <a:r>
              <a:rPr lang="en-US" sz="3200" dirty="0" smtClean="0">
                <a:latin typeface="Tw Cen MT" pitchFamily="34" charset="0"/>
              </a:rPr>
              <a:t>/</a:t>
            </a:r>
            <a:r>
              <a:rPr lang="en-US" sz="3200" dirty="0" err="1" smtClean="0">
                <a:latin typeface="Tw Cen MT" pitchFamily="34" charset="0"/>
              </a:rPr>
              <a:t>kelompok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352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w Cen MT" pitchFamily="34" charset="0"/>
              </a:rPr>
              <a:t>Mengajar</a:t>
            </a:r>
            <a:r>
              <a:rPr lang="en-US" sz="4400" b="1" dirty="0" smtClean="0">
                <a:latin typeface="Tw Cen MT" pitchFamily="34" charset="0"/>
              </a:rPr>
              <a:t> </a:t>
            </a:r>
            <a:r>
              <a:rPr lang="en-US" sz="4400" b="1" dirty="0" err="1" smtClean="0">
                <a:latin typeface="Tw Cen MT" pitchFamily="34" charset="0"/>
              </a:rPr>
              <a:t>Perorangan</a:t>
            </a:r>
            <a:endParaRPr lang="en-US" sz="4400" b="1" dirty="0" smtClean="0"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r="344" b="6358"/>
          <a:stretch>
            <a:fillRect/>
          </a:stretch>
        </p:blipFill>
        <p:spPr bwMode="auto">
          <a:xfrm>
            <a:off x="6381750" y="1295400"/>
            <a:ext cx="2762250" cy="15430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r="-965" b="9876"/>
          <a:stretch>
            <a:fillRect/>
          </a:stretch>
        </p:blipFill>
        <p:spPr bwMode="auto">
          <a:xfrm>
            <a:off x="0" y="3048000"/>
            <a:ext cx="3352800" cy="15589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4724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itchFamily="34" charset="0"/>
              </a:rPr>
              <a:t>Jumlah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hanya</a:t>
            </a:r>
            <a:r>
              <a:rPr lang="en-US" sz="3200" dirty="0" smtClean="0">
                <a:latin typeface="Tw Cen MT" pitchFamily="34" charset="0"/>
              </a:rPr>
              <a:t> 1 </a:t>
            </a:r>
            <a:r>
              <a:rPr lang="en-US" sz="3200" dirty="0" err="1" smtClean="0">
                <a:latin typeface="Tw Cen MT" pitchFamily="34" charset="0"/>
              </a:rPr>
              <a:t>orang</a:t>
            </a:r>
            <a:endParaRPr lang="en-US" sz="32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Komponen</a:t>
            </a:r>
            <a:r>
              <a:rPr lang="en-US" sz="3600" b="1" dirty="0" smtClean="0">
                <a:latin typeface="Tw Cen MT" pitchFamily="34" charset="0"/>
              </a:rPr>
              <a:t> yang </a:t>
            </a:r>
            <a:r>
              <a:rPr lang="en-US" sz="3600" b="1" dirty="0" err="1" smtClean="0">
                <a:latin typeface="Tw Cen MT" pitchFamily="34" charset="0"/>
              </a:rPr>
              <a:t>harus</a:t>
            </a:r>
            <a:r>
              <a:rPr lang="en-US" sz="3600" b="1" dirty="0" smtClean="0">
                <a:latin typeface="Tw Cen MT" pitchFamily="34" charset="0"/>
              </a:rPr>
              <a:t> guru </a:t>
            </a:r>
            <a:r>
              <a:rPr lang="en-US" sz="3600" b="1" dirty="0" err="1" smtClean="0">
                <a:latin typeface="Tw Cen MT" pitchFamily="34" charset="0"/>
              </a:rPr>
              <a:t>perhatikan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dalam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mengajar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kelompok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kecil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dan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perorangan</a:t>
            </a:r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Keterampilan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melakukan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pendekatan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secara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pribadi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Keterampilan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mengorganisasi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Keterampilan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membimbing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membantu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dalam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belajar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Keterampilan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merencanakan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melaksanakan</a:t>
            </a:r>
            <a:r>
              <a:rPr lang="en-US" sz="3200" dirty="0" smtClean="0">
                <a:latin typeface="Tw Cen MT" pitchFamily="34" charset="0"/>
              </a:rPr>
              <a:t> KBM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1965881" cy="14668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melakukan</a:t>
            </a:r>
            <a:endParaRPr lang="en-US" sz="3600" b="1" dirty="0" smtClean="0">
              <a:latin typeface="Tw Cen MT" pitchFamily="34" charset="0"/>
            </a:endParaRPr>
          </a:p>
          <a:p>
            <a:r>
              <a:rPr lang="en-US" sz="3600" b="1" dirty="0" err="1" smtClean="0">
                <a:latin typeface="Tw Cen MT" pitchFamily="34" charset="0"/>
              </a:rPr>
              <a:t>pendekatan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secara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pribadi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Hangat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peka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terhadap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kebutuhan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Simpatik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memberikan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respon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positif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terhadap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Saling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mempercayai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Penuh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pengertian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terbuka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Memberikan</a:t>
            </a:r>
            <a:r>
              <a:rPr lang="en-US" sz="3200" dirty="0" smtClean="0">
                <a:latin typeface="Tw Cen MT" pitchFamily="34" charset="0"/>
              </a:rPr>
              <a:t> rasa </a:t>
            </a:r>
            <a:r>
              <a:rPr lang="en-US" sz="3200" dirty="0" err="1" smtClean="0">
                <a:latin typeface="Tw Cen MT" pitchFamily="34" charset="0"/>
              </a:rPr>
              <a:t>aman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solusi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terhadap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suatu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permasalahan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362200" cy="268109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mengorganisasi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Memberikan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orientasi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umum</a:t>
            </a:r>
            <a:r>
              <a:rPr lang="en-US" sz="3200" dirty="0" smtClean="0">
                <a:latin typeface="Tw Cen MT" pitchFamily="34" charset="0"/>
              </a:rPr>
              <a:t> (</a:t>
            </a:r>
            <a:r>
              <a:rPr lang="en-US" sz="3200" dirty="0" err="1" smtClean="0">
                <a:latin typeface="Tw Cen MT" pitchFamily="34" charset="0"/>
              </a:rPr>
              <a:t>tujuan</a:t>
            </a:r>
            <a:r>
              <a:rPr lang="en-US" sz="3200" dirty="0" smtClean="0">
                <a:latin typeface="Tw Cen MT" pitchFamily="34" charset="0"/>
              </a:rPr>
              <a:t>, </a:t>
            </a:r>
            <a:r>
              <a:rPr lang="en-US" sz="3200" dirty="0" err="1" smtClean="0">
                <a:latin typeface="Tw Cen MT" pitchFamily="34" charset="0"/>
              </a:rPr>
              <a:t>prosedur</a:t>
            </a:r>
            <a:r>
              <a:rPr lang="en-US" sz="3200" dirty="0" smtClean="0">
                <a:latin typeface="Tw Cen MT" pitchFamily="34" charset="0"/>
              </a:rPr>
              <a:t>  </a:t>
            </a:r>
            <a:r>
              <a:rPr lang="en-US" sz="3200" dirty="0" err="1" smtClean="0">
                <a:latin typeface="Tw Cen MT" pitchFamily="34" charset="0"/>
              </a:rPr>
              <a:t>dan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tugas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sebelum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mengerjkan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tugas</a:t>
            </a:r>
            <a:r>
              <a:rPr lang="en-US" sz="3200" dirty="0" smtClean="0">
                <a:latin typeface="Tw Cen MT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Membagi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kelompok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secara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tepat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w Cen MT" pitchFamily="34" charset="0"/>
              </a:rPr>
              <a:t>Mengatur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siswa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untuk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menyajikan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hasil</a:t>
            </a:r>
            <a:r>
              <a:rPr lang="en-US" sz="3200" dirty="0" smtClean="0">
                <a:latin typeface="Tw Cen MT" pitchFamily="34" charset="0"/>
              </a:rPr>
              <a:t>/</a:t>
            </a:r>
            <a:r>
              <a:rPr lang="en-US" sz="3200" dirty="0" err="1" smtClean="0">
                <a:latin typeface="Tw Cen MT" pitchFamily="34" charset="0"/>
              </a:rPr>
              <a:t>laporan</a:t>
            </a:r>
            <a:endParaRPr lang="en-US" sz="32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50" b="8370"/>
          <a:stretch>
            <a:fillRect/>
          </a:stretch>
        </p:blipFill>
        <p:spPr bwMode="auto">
          <a:xfrm>
            <a:off x="6400800" y="4267200"/>
            <a:ext cx="2105025" cy="198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mengorganisasi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w Cen MT" pitchFamily="34" charset="0"/>
              </a:rPr>
              <a:t>Variasi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Pengorganisasian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  <a:p>
            <a:pPr marL="514350" indent="-514350"/>
            <a:r>
              <a:rPr lang="en-US" sz="3200" dirty="0" smtClean="0">
                <a:latin typeface="Tw Cen MT" pitchFamily="34" charset="0"/>
              </a:rPr>
              <a:t>Model </a:t>
            </a:r>
            <a:r>
              <a:rPr lang="en-US" sz="3200" dirty="0" smtClean="0">
                <a:latin typeface="Tw Cen MT" pitchFamily="34" charset="0"/>
              </a:rPr>
              <a:t>1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50" b="8370"/>
          <a:stretch>
            <a:fillRect/>
          </a:stretch>
        </p:blipFill>
        <p:spPr bwMode="auto">
          <a:xfrm>
            <a:off x="6400800" y="4267200"/>
            <a:ext cx="2105025" cy="198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4" descr="model1.jpeg"/>
          <p:cNvPicPr>
            <a:picLocks noChangeAspect="1"/>
          </p:cNvPicPr>
          <p:nvPr/>
        </p:nvPicPr>
        <p:blipFill>
          <a:blip r:embed="rId3" cstate="print"/>
          <a:srcRect l="26538" t="28691" r="14044" b="42206"/>
          <a:stretch>
            <a:fillRect/>
          </a:stretch>
        </p:blipFill>
        <p:spPr>
          <a:xfrm>
            <a:off x="533400" y="2895600"/>
            <a:ext cx="56790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mengorganisasi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w Cen MT" pitchFamily="34" charset="0"/>
              </a:rPr>
              <a:t>Variasi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Pengorganisasian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  <a:p>
            <a:pPr marL="514350" indent="-514350"/>
            <a:r>
              <a:rPr lang="en-US" sz="3200" dirty="0" smtClean="0">
                <a:latin typeface="Tw Cen MT" pitchFamily="34" charset="0"/>
              </a:rPr>
              <a:t>Model  2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50" b="8370"/>
          <a:stretch>
            <a:fillRect/>
          </a:stretch>
        </p:blipFill>
        <p:spPr bwMode="auto">
          <a:xfrm>
            <a:off x="6400800" y="4267200"/>
            <a:ext cx="2105025" cy="198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 descr="model2-4.jpeg"/>
          <p:cNvPicPr>
            <a:picLocks noChangeAspect="1"/>
          </p:cNvPicPr>
          <p:nvPr/>
        </p:nvPicPr>
        <p:blipFill>
          <a:blip r:embed="rId3" cstate="print"/>
          <a:srcRect l="25819" t="7806" r="24845" b="76581"/>
          <a:stretch>
            <a:fillRect/>
          </a:stretch>
        </p:blipFill>
        <p:spPr>
          <a:xfrm>
            <a:off x="457200" y="3048000"/>
            <a:ext cx="595468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Keterampilan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mengorganisasi</a:t>
            </a:r>
            <a:endParaRPr lang="en-US" sz="3600" b="1" dirty="0" smtClean="0">
              <a:latin typeface="Tw Cen MT" pitchFamily="34" charset="0"/>
            </a:endParaRPr>
          </a:p>
          <a:p>
            <a:endParaRPr lang="en-US" sz="3600" b="1" dirty="0" smtClean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w Cen MT" pitchFamily="34" charset="0"/>
              </a:rPr>
              <a:t>Variasi</a:t>
            </a:r>
            <a:r>
              <a:rPr lang="en-US" sz="3200" dirty="0" smtClean="0">
                <a:latin typeface="Tw Cen MT" pitchFamily="34" charset="0"/>
              </a:rPr>
              <a:t> </a:t>
            </a:r>
            <a:r>
              <a:rPr lang="en-US" sz="3200" dirty="0" err="1" smtClean="0">
                <a:latin typeface="Tw Cen MT" pitchFamily="34" charset="0"/>
              </a:rPr>
              <a:t>Pengorganisasian</a:t>
            </a:r>
            <a:r>
              <a:rPr lang="en-US" sz="3200" dirty="0" smtClean="0">
                <a:latin typeface="Tw Cen MT" pitchFamily="34" charset="0"/>
              </a:rPr>
              <a:t> </a:t>
            </a:r>
          </a:p>
          <a:p>
            <a:pPr marL="514350" indent="-514350"/>
            <a:r>
              <a:rPr lang="en-US" sz="3200" dirty="0" smtClean="0">
                <a:latin typeface="Tw Cen MT" pitchFamily="34" charset="0"/>
              </a:rPr>
              <a:t>Model 3</a:t>
            </a:r>
            <a:endParaRPr lang="en-US" sz="32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50" b="8370"/>
          <a:stretch>
            <a:fillRect/>
          </a:stretch>
        </p:blipFill>
        <p:spPr bwMode="auto">
          <a:xfrm>
            <a:off x="6400800" y="4267200"/>
            <a:ext cx="2105025" cy="198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 descr="model2-4.jpeg"/>
          <p:cNvPicPr>
            <a:picLocks noChangeAspect="1"/>
          </p:cNvPicPr>
          <p:nvPr/>
        </p:nvPicPr>
        <p:blipFill>
          <a:blip r:embed="rId3" cstate="print"/>
          <a:srcRect l="29676" t="34206" r="21952" b="43227"/>
          <a:stretch>
            <a:fillRect/>
          </a:stretch>
        </p:blipFill>
        <p:spPr>
          <a:xfrm>
            <a:off x="609600" y="3200400"/>
            <a:ext cx="490459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238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Keterampilan Mengajar Kelompok Kecil dan Perorangan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cp:lastModifiedBy>Made Bayu Andika</cp:lastModifiedBy>
  <cp:revision>164</cp:revision>
  <dcterms:created xsi:type="dcterms:W3CDTF">2016-03-18T08:48:05Z</dcterms:created>
  <dcterms:modified xsi:type="dcterms:W3CDTF">2016-05-09T05:44:36Z</dcterms:modified>
</cp:coreProperties>
</file>