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62ED38F1-AA5D-4E4F-B998-FC1F4DFCA4D4}">
          <p14:sldIdLst>
            <p14:sldId id="256"/>
            <p14:sldId id="257"/>
            <p14:sldId id="258"/>
            <p14:sldId id="259"/>
            <p14:sldId id="263"/>
            <p14:sldId id="260"/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39" autoAdjust="0"/>
  </p:normalViewPr>
  <p:slideViewPr>
    <p:cSldViewPr>
      <p:cViewPr varScale="1">
        <p:scale>
          <a:sx n="48" d="100"/>
          <a:sy n="48" d="100"/>
        </p:scale>
        <p:origin x="-10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9631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2737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2513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340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36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6572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747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1049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703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91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6236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C220B-D327-48E0-B8B6-B09E88C0EA40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1855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229600" cy="1470025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latin typeface="Tw Cen MT" pitchFamily="34" charset="0"/>
              </a:rPr>
              <a:t>Keterampilan</a:t>
            </a:r>
            <a:r>
              <a:rPr lang="en-US" sz="3600" b="1" dirty="0" smtClean="0">
                <a:latin typeface="Tw Cen MT" pitchFamily="34" charset="0"/>
              </a:rPr>
              <a:t> </a:t>
            </a:r>
            <a:r>
              <a:rPr lang="en-US" sz="3600" b="1" dirty="0" err="1" smtClean="0">
                <a:latin typeface="Tw Cen MT" pitchFamily="34" charset="0"/>
              </a:rPr>
              <a:t>Memberi</a:t>
            </a:r>
            <a:r>
              <a:rPr lang="en-US" sz="3600" b="1" dirty="0" smtClean="0">
                <a:latin typeface="Tw Cen MT" pitchFamily="34" charset="0"/>
              </a:rPr>
              <a:t> </a:t>
            </a:r>
            <a:r>
              <a:rPr lang="en-US" sz="3600" b="1" dirty="0" err="1" smtClean="0">
                <a:latin typeface="Tw Cen MT" pitchFamily="34" charset="0"/>
              </a:rPr>
              <a:t>Penguatan</a:t>
            </a:r>
            <a:endParaRPr lang="en-US" sz="3600" b="1" dirty="0">
              <a:latin typeface="Tw Cen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054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Noni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Agustina</a:t>
            </a:r>
            <a:endParaRPr lang="en-US" dirty="0">
              <a:solidFill>
                <a:schemeClr val="tx1"/>
              </a:solidFill>
              <a:latin typeface="Tw Cen MT" pitchFamily="34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275724"/>
            <a:ext cx="3997356" cy="3001001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  <p:extLst>
      <p:ext uri="{BB962C8B-B14F-4D97-AF65-F5344CB8AC3E}">
        <p14:creationId xmlns:p14="http://schemas.microsoft.com/office/powerpoint/2010/main" xmlns="" val="223187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57200" y="1371600"/>
            <a:ext cx="8305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sz="2400" dirty="0" err="1" smtClean="0">
                <a:latin typeface="Tw Cen MT" pitchFamily="34" charset="0"/>
              </a:rPr>
              <a:t>Meningkatkan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perhatian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siswa</a:t>
            </a:r>
            <a:r>
              <a:rPr lang="en-US" sz="2400" dirty="0" smtClean="0">
                <a:latin typeface="Tw Cen MT" pitchFamily="34" charset="0"/>
              </a:rPr>
              <a:t> </a:t>
            </a:r>
          </a:p>
          <a:p>
            <a:pPr marL="342900" indent="-342900">
              <a:buAutoNum type="alphaLcPeriod"/>
            </a:pPr>
            <a:r>
              <a:rPr lang="en-US" sz="2400" dirty="0" err="1" smtClean="0">
                <a:latin typeface="Tw Cen MT" pitchFamily="34" charset="0"/>
              </a:rPr>
              <a:t>Memberikan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motivasi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kepada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siswa</a:t>
            </a:r>
            <a:endParaRPr lang="en-US" sz="2400" dirty="0" smtClean="0">
              <a:latin typeface="Tw Cen MT" pitchFamily="34" charset="0"/>
            </a:endParaRPr>
          </a:p>
          <a:p>
            <a:pPr marL="342900" indent="-342900">
              <a:buAutoNum type="alphaLcPeriod"/>
            </a:pPr>
            <a:r>
              <a:rPr lang="en-US" sz="2400" dirty="0" err="1" smtClean="0">
                <a:latin typeface="Tw Cen MT" pitchFamily="34" charset="0"/>
              </a:rPr>
              <a:t>Mengubah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tingkah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laku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siswa</a:t>
            </a:r>
            <a:endParaRPr lang="en-US" sz="2400" dirty="0" smtClean="0">
              <a:latin typeface="Tw Cen MT" pitchFamily="34" charset="0"/>
            </a:endParaRPr>
          </a:p>
          <a:p>
            <a:pPr marL="342900" indent="-342900">
              <a:buAutoNum type="alphaLcPeriod"/>
            </a:pPr>
            <a:r>
              <a:rPr lang="en-US" sz="2400" dirty="0" err="1" smtClean="0">
                <a:latin typeface="Tw Cen MT" pitchFamily="34" charset="0"/>
              </a:rPr>
              <a:t>Meningkatkan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belajar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sehingga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menjadi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produktif</a:t>
            </a:r>
            <a:endParaRPr lang="en-US" sz="2400" dirty="0" smtClean="0">
              <a:latin typeface="Tw Cen MT" pitchFamily="34" charset="0"/>
            </a:endParaRPr>
          </a:p>
          <a:p>
            <a:pPr marL="342900" indent="-342900">
              <a:buAutoNum type="alphaLcPeriod"/>
            </a:pPr>
            <a:r>
              <a:rPr lang="en-US" sz="2400" dirty="0" err="1" smtClean="0">
                <a:latin typeface="Tw Cen MT" pitchFamily="34" charset="0"/>
              </a:rPr>
              <a:t>Meningkatkan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kepercayaan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diri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siswa</a:t>
            </a:r>
            <a:endParaRPr lang="en-US" sz="2400" dirty="0" smtClean="0">
              <a:latin typeface="Tw Cen MT" pitchFamily="34" charset="0"/>
            </a:endParaRPr>
          </a:p>
          <a:p>
            <a:pPr marL="342900" indent="-342900">
              <a:buAutoNum type="alphaLcPeriod"/>
            </a:pPr>
            <a:r>
              <a:rPr lang="en-US" sz="2400" dirty="0" err="1" smtClean="0">
                <a:latin typeface="Tw Cen MT" pitchFamily="34" charset="0"/>
              </a:rPr>
              <a:t>Memudahkan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siswa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belajar</a:t>
            </a:r>
            <a:endParaRPr lang="en-US" sz="2400" dirty="0" smtClean="0">
              <a:latin typeface="Tw Cen MT" pitchFamily="34" charset="0"/>
            </a:endParaRPr>
          </a:p>
          <a:p>
            <a:pPr marL="342900" indent="-342900">
              <a:buAutoNum type="alphaLcPeriod"/>
            </a:pPr>
            <a:endParaRPr lang="en-US" sz="2400" dirty="0">
              <a:latin typeface="Tw Cen MT" pitchFamily="34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4419600"/>
            <a:ext cx="5390030" cy="19812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33400" y="5334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w Cen MT" pitchFamily="34" charset="0"/>
              </a:rPr>
              <a:t>Tujuan</a:t>
            </a:r>
            <a:r>
              <a:rPr lang="en-US" sz="3200" b="1" dirty="0" smtClean="0">
                <a:latin typeface="Tw Cen MT" pitchFamily="34" charset="0"/>
              </a:rPr>
              <a:t> </a:t>
            </a:r>
            <a:r>
              <a:rPr lang="en-US" sz="3200" b="1" dirty="0" err="1" smtClean="0">
                <a:latin typeface="Tw Cen MT" pitchFamily="34" charset="0"/>
              </a:rPr>
              <a:t>pemberian</a:t>
            </a:r>
            <a:r>
              <a:rPr lang="en-US" sz="3200" b="1" dirty="0" smtClean="0">
                <a:latin typeface="Tw Cen MT" pitchFamily="34" charset="0"/>
              </a:rPr>
              <a:t> </a:t>
            </a:r>
            <a:r>
              <a:rPr lang="en-US" sz="3200" b="1" dirty="0" err="1" smtClean="0">
                <a:latin typeface="Tw Cen MT" pitchFamily="34" charset="0"/>
              </a:rPr>
              <a:t>penguatan</a:t>
            </a:r>
            <a:endParaRPr lang="en-US" sz="3200" b="1" dirty="0" smtClean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567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838200" y="3048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w Cen MT" pitchFamily="34" charset="0"/>
              </a:rPr>
              <a:t>Jenis-jenis</a:t>
            </a:r>
            <a:r>
              <a:rPr lang="en-US" sz="3200" b="1" dirty="0" smtClean="0">
                <a:latin typeface="Tw Cen MT" pitchFamily="34" charset="0"/>
              </a:rPr>
              <a:t> </a:t>
            </a:r>
            <a:r>
              <a:rPr lang="en-US" sz="3200" b="1" dirty="0" err="1" smtClean="0">
                <a:latin typeface="Tw Cen MT" pitchFamily="34" charset="0"/>
              </a:rPr>
              <a:t>Penguatan</a:t>
            </a:r>
            <a:endParaRPr lang="en-US" sz="3200" b="1" dirty="0" smtClean="0">
              <a:latin typeface="Tw Cen MT" pitchFamily="34" charset="0"/>
            </a:endParaRPr>
          </a:p>
        </p:txBody>
      </p:sp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2" cstate="print"/>
          <a:srcRect r="-1382" b="6897"/>
          <a:stretch>
            <a:fillRect/>
          </a:stretch>
        </p:blipFill>
        <p:spPr bwMode="auto">
          <a:xfrm>
            <a:off x="762000" y="1143000"/>
            <a:ext cx="2095500" cy="20574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457200" y="2895600"/>
            <a:ext cx="2590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400" dirty="0" err="1" smtClean="0">
                <a:latin typeface="Tw Cen MT" pitchFamily="34" charset="0"/>
              </a:rPr>
              <a:t>Penguatan</a:t>
            </a:r>
            <a:r>
              <a:rPr lang="en-US" sz="2400" dirty="0" smtClean="0">
                <a:latin typeface="Tw Cen MT" pitchFamily="34" charset="0"/>
              </a:rPr>
              <a:t> verbal</a:t>
            </a:r>
            <a:endParaRPr lang="en-US" sz="2400" dirty="0">
              <a:latin typeface="Tw Cen MT" pitchFamily="34" charset="0"/>
            </a:endParaRPr>
          </a:p>
        </p:txBody>
      </p:sp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143000"/>
            <a:ext cx="1447800" cy="14478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cxnSp>
        <p:nvCxnSpPr>
          <p:cNvPr id="18" name="Straight Arrow Connector 17"/>
          <p:cNvCxnSpPr/>
          <p:nvPr/>
        </p:nvCxnSpPr>
        <p:spPr>
          <a:xfrm flipH="1">
            <a:off x="2514600" y="914400"/>
            <a:ext cx="9906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505200" y="914400"/>
            <a:ext cx="11430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343400" y="27432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400" dirty="0" err="1" smtClean="0">
                <a:latin typeface="Tw Cen MT" pitchFamily="34" charset="0"/>
              </a:rPr>
              <a:t>Penguatan</a:t>
            </a:r>
            <a:r>
              <a:rPr lang="en-US" sz="2400" dirty="0" smtClean="0">
                <a:latin typeface="Tw Cen MT" pitchFamily="34" charset="0"/>
              </a:rPr>
              <a:t> non- verbal</a:t>
            </a:r>
            <a:endParaRPr lang="en-US" sz="2400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515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667000" y="304800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w Cen MT" pitchFamily="34" charset="0"/>
              </a:rPr>
              <a:t>Penguatan</a:t>
            </a:r>
            <a:r>
              <a:rPr lang="en-US" sz="3600" b="1" dirty="0" smtClean="0">
                <a:latin typeface="Tw Cen MT" pitchFamily="34" charset="0"/>
              </a:rPr>
              <a:t> Verbal</a:t>
            </a:r>
            <a:endParaRPr lang="en-US" sz="3600" b="1" dirty="0">
              <a:latin typeface="Tw Cen MT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52800" y="1447800"/>
            <a:ext cx="609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w Cen MT" pitchFamily="34" charset="0"/>
              </a:rPr>
              <a:t>Kata-kata</a:t>
            </a:r>
            <a:endParaRPr lang="en-US" sz="2400" dirty="0" smtClean="0">
              <a:latin typeface="Tw Cen MT" pitchFamily="34" charset="0"/>
            </a:endParaRPr>
          </a:p>
          <a:p>
            <a:r>
              <a:rPr lang="en-US" sz="2400" dirty="0" err="1" smtClean="0">
                <a:latin typeface="Tw Cen MT" pitchFamily="34" charset="0"/>
              </a:rPr>
              <a:t>Kalimat</a:t>
            </a:r>
            <a:endParaRPr lang="en-US" sz="2400" dirty="0" smtClean="0">
              <a:latin typeface="Tw Cen MT" pitchFamily="34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762000"/>
            <a:ext cx="2733675" cy="31242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  <p:extLst>
      <p:ext uri="{BB962C8B-B14F-4D97-AF65-F5344CB8AC3E}">
        <p14:creationId xmlns:p14="http://schemas.microsoft.com/office/powerpoint/2010/main" xmlns="" val="102554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52600" y="3810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w Cen MT" pitchFamily="34" charset="0"/>
              </a:rPr>
              <a:t>Penguatan</a:t>
            </a:r>
            <a:r>
              <a:rPr lang="en-US" sz="2800" b="1" dirty="0" smtClean="0">
                <a:latin typeface="Tw Cen MT" pitchFamily="34" charset="0"/>
              </a:rPr>
              <a:t> Non-verbal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81400" y="990600"/>
            <a:ext cx="6019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err="1" smtClean="0">
                <a:latin typeface="Tw Cen MT" pitchFamily="34" charset="0"/>
              </a:rPr>
              <a:t>Mimik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dan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gerakan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badan</a:t>
            </a:r>
            <a:endParaRPr lang="en-US" sz="2400" dirty="0" smtClean="0">
              <a:latin typeface="Tw Cen MT" pitchFamily="34" charset="0"/>
            </a:endParaRPr>
          </a:p>
          <a:p>
            <a:pPr marL="342900" indent="-342900">
              <a:buAutoNum type="arabicPeriod"/>
            </a:pPr>
            <a:r>
              <a:rPr lang="en-US" sz="2400" dirty="0" err="1" smtClean="0">
                <a:latin typeface="Tw Cen MT" pitchFamily="34" charset="0"/>
              </a:rPr>
              <a:t>Mendekati</a:t>
            </a:r>
            <a:endParaRPr lang="en-US" sz="2400" dirty="0" smtClean="0">
              <a:latin typeface="Tw Cen MT" pitchFamily="34" charset="0"/>
            </a:endParaRPr>
          </a:p>
          <a:p>
            <a:pPr marL="342900" indent="-342900">
              <a:buAutoNum type="arabicPeriod"/>
            </a:pPr>
            <a:r>
              <a:rPr lang="en-US" sz="2400" dirty="0" err="1" smtClean="0">
                <a:latin typeface="Tw Cen MT" pitchFamily="34" charset="0"/>
              </a:rPr>
              <a:t>Sentuhan</a:t>
            </a:r>
            <a:endParaRPr lang="en-US" sz="2400" dirty="0" smtClean="0">
              <a:latin typeface="Tw Cen MT" pitchFamily="34" charset="0"/>
            </a:endParaRPr>
          </a:p>
          <a:p>
            <a:pPr marL="342900" indent="-342900">
              <a:buAutoNum type="arabicPeriod"/>
            </a:pPr>
            <a:r>
              <a:rPr lang="en-US" sz="2400" dirty="0" err="1" smtClean="0">
                <a:latin typeface="Tw Cen MT" pitchFamily="34" charset="0"/>
              </a:rPr>
              <a:t>Kegiatan</a:t>
            </a:r>
            <a:r>
              <a:rPr lang="en-US" sz="2400" dirty="0" smtClean="0">
                <a:latin typeface="Tw Cen MT" pitchFamily="34" charset="0"/>
              </a:rPr>
              <a:t> yang </a:t>
            </a:r>
            <a:r>
              <a:rPr lang="en-US" sz="2400" dirty="0" err="1" smtClean="0">
                <a:latin typeface="Tw Cen MT" pitchFamily="34" charset="0"/>
              </a:rPr>
              <a:t>menyenangkan</a:t>
            </a:r>
            <a:endParaRPr lang="en-US" sz="2400" dirty="0" smtClean="0">
              <a:latin typeface="Tw Cen MT" pitchFamily="34" charset="0"/>
            </a:endParaRPr>
          </a:p>
          <a:p>
            <a:pPr marL="342900" indent="-342900">
              <a:buAutoNum type="arabicPeriod"/>
            </a:pPr>
            <a:r>
              <a:rPr lang="en-US" sz="2400" dirty="0" err="1" smtClean="0">
                <a:latin typeface="Tw Cen MT" pitchFamily="34" charset="0"/>
              </a:rPr>
              <a:t>Simbol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atau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benda</a:t>
            </a:r>
            <a:endParaRPr lang="en-US" sz="2400" smtClean="0">
              <a:latin typeface="Tw Cen MT" pitchFamily="34" charset="0"/>
            </a:endParaRPr>
          </a:p>
          <a:p>
            <a:pPr marL="342900" indent="-342900">
              <a:buAutoNum type="arabicPeriod"/>
            </a:pPr>
            <a:endParaRPr lang="en-US" sz="2400" smtClean="0">
              <a:latin typeface="Tw Cen MT" pitchFamily="34" charset="0"/>
            </a:endParaRPr>
          </a:p>
          <a:p>
            <a:pPr marL="342900" indent="-342900">
              <a:buAutoNum type="arabicPeriod"/>
            </a:pPr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219200"/>
            <a:ext cx="3640015" cy="20574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 l="9110" t="9935" r="43009" b="7654"/>
          <a:stretch>
            <a:fillRect/>
          </a:stretch>
        </p:blipFill>
        <p:spPr bwMode="auto">
          <a:xfrm rot="16200000">
            <a:off x="5682016" y="3456867"/>
            <a:ext cx="1914882" cy="4287309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/>
          <a:srcRect r="168" b="8649"/>
          <a:stretch/>
        </p:blipFill>
        <p:spPr>
          <a:xfrm>
            <a:off x="381000" y="304800"/>
            <a:ext cx="2307525" cy="16525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71800" y="6096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w Cen MT" pitchFamily="34" charset="0"/>
              </a:rPr>
              <a:t>DAFTAR PUSTAKA</a:t>
            </a:r>
            <a:endParaRPr lang="en-US" sz="3200" b="1" dirty="0">
              <a:latin typeface="Tw Cen M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209800"/>
            <a:ext cx="7924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w Cen MT" pitchFamily="34" charset="0"/>
              </a:rPr>
              <a:t>Djamarah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Sayiful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Bahri</a:t>
            </a:r>
            <a:r>
              <a:rPr lang="en-US" dirty="0" smtClean="0">
                <a:latin typeface="Tw Cen MT" pitchFamily="34" charset="0"/>
              </a:rPr>
              <a:t>. 2014. </a:t>
            </a:r>
            <a:r>
              <a:rPr lang="en-US" i="1" dirty="0" smtClean="0">
                <a:latin typeface="Tw Cen MT" pitchFamily="34" charset="0"/>
              </a:rPr>
              <a:t>Guru </a:t>
            </a:r>
            <a:r>
              <a:rPr lang="en-US" i="1" dirty="0" err="1" smtClean="0">
                <a:latin typeface="Tw Cen MT" pitchFamily="34" charset="0"/>
              </a:rPr>
              <a:t>dan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anak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didik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dalam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interaksi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edukatif</a:t>
            </a:r>
            <a:r>
              <a:rPr lang="en-US" dirty="0" smtClean="0">
                <a:latin typeface="Tw Cen MT" pitchFamily="34" charset="0"/>
              </a:rPr>
              <a:t>. Jakarta: </a:t>
            </a:r>
            <a:r>
              <a:rPr lang="en-US" dirty="0" err="1" smtClean="0">
                <a:latin typeface="Tw Cen MT" pitchFamily="34" charset="0"/>
              </a:rPr>
              <a:t>Rineka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Cipta</a:t>
            </a:r>
            <a:endParaRPr lang="en-US" dirty="0" smtClean="0">
              <a:latin typeface="Tw Cen MT" pitchFamily="34" charset="0"/>
            </a:endParaRPr>
          </a:p>
          <a:p>
            <a:endParaRPr lang="en-US" dirty="0">
              <a:latin typeface="Tw Cen MT" pitchFamily="34" charset="0"/>
            </a:endParaRPr>
          </a:p>
          <a:p>
            <a:r>
              <a:rPr lang="en-US" dirty="0" err="1" smtClean="0">
                <a:latin typeface="Tw Cen MT" pitchFamily="34" charset="0"/>
              </a:rPr>
              <a:t>Departemen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Pendidikan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Kebudayaan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Direktorat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Jendral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Pendidikan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Tinggi</a:t>
            </a:r>
            <a:r>
              <a:rPr lang="en-US" dirty="0" smtClean="0">
                <a:latin typeface="Tw Cen MT" pitchFamily="34" charset="0"/>
              </a:rPr>
              <a:t>.  Hand-out </a:t>
            </a:r>
            <a:r>
              <a:rPr lang="en-US" dirty="0" err="1" smtClean="0">
                <a:latin typeface="Tw Cen MT" pitchFamily="34" charset="0"/>
              </a:rPr>
              <a:t>Keterampilan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Dasar</a:t>
            </a:r>
            <a:r>
              <a:rPr lang="en-US" dirty="0" smtClean="0">
                <a:latin typeface="Tw Cen MT" pitchFamily="34" charset="0"/>
              </a:rPr>
              <a:t>. </a:t>
            </a:r>
          </a:p>
          <a:p>
            <a:endParaRPr lang="en-US" dirty="0" smtClean="0">
              <a:latin typeface="Tw Cen MT" pitchFamily="34" charset="0"/>
            </a:endParaRPr>
          </a:p>
          <a:p>
            <a:r>
              <a:rPr lang="en-US" dirty="0" err="1" smtClean="0">
                <a:latin typeface="Tw Cen MT" pitchFamily="34" charset="0"/>
              </a:rPr>
              <a:t>Sanjaya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Wina</a:t>
            </a:r>
            <a:r>
              <a:rPr lang="en-US" dirty="0" smtClean="0">
                <a:latin typeface="Tw Cen MT" pitchFamily="34" charset="0"/>
              </a:rPr>
              <a:t>. 2006. </a:t>
            </a:r>
            <a:r>
              <a:rPr lang="en-US" dirty="0" err="1" smtClean="0">
                <a:latin typeface="Tw Cen MT" pitchFamily="34" charset="0"/>
              </a:rPr>
              <a:t>Strategi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Pembelajaran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Berorientasi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Standar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Proses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Pendidikan</a:t>
            </a:r>
            <a:r>
              <a:rPr lang="en-US" dirty="0" smtClean="0">
                <a:latin typeface="Tw Cen MT" pitchFamily="34" charset="0"/>
              </a:rPr>
              <a:t>. Jakarta: </a:t>
            </a:r>
            <a:r>
              <a:rPr lang="en-US" dirty="0" err="1" smtClean="0">
                <a:latin typeface="Tw Cen MT" pitchFamily="34" charset="0"/>
              </a:rPr>
              <a:t>Kencana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Prenada</a:t>
            </a:r>
            <a:r>
              <a:rPr lang="en-US" dirty="0" smtClean="0">
                <a:latin typeface="Tw Cen MT" pitchFamily="34" charset="0"/>
              </a:rPr>
              <a:t> Media Group</a:t>
            </a:r>
          </a:p>
          <a:p>
            <a:endParaRPr lang="en-US" dirty="0" smtClean="0">
              <a:latin typeface="Tw Cen MT" pitchFamily="34" charset="0"/>
            </a:endParaRPr>
          </a:p>
          <a:p>
            <a:endParaRPr lang="en-US" dirty="0" smtClean="0">
              <a:latin typeface="Tw Cen MT" pitchFamily="34" charset="0"/>
            </a:endParaRPr>
          </a:p>
          <a:p>
            <a:endParaRPr lang="en-US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409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109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Keterampilan Memberi Penguatan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Class</dc:creator>
  <cp:lastModifiedBy>Made Bayu Andika</cp:lastModifiedBy>
  <cp:revision>93</cp:revision>
  <dcterms:created xsi:type="dcterms:W3CDTF">2016-03-18T08:48:05Z</dcterms:created>
  <dcterms:modified xsi:type="dcterms:W3CDTF">2016-03-30T00:25:56Z</dcterms:modified>
</cp:coreProperties>
</file>