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7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62ED38F1-AA5D-4E4F-B998-FC1F4DFCA4D4}">
          <p14:sldIdLst>
            <p14:sldId id="256"/>
            <p14:sldId id="257"/>
            <p14:sldId id="258"/>
            <p14:sldId id="259"/>
            <p14:sldId id="263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39" autoAdjust="0"/>
  </p:normalViewPr>
  <p:slideViewPr>
    <p:cSldViewPr>
      <p:cViewPr varScale="1">
        <p:scale>
          <a:sx n="48" d="100"/>
          <a:sy n="48" d="100"/>
        </p:scale>
        <p:origin x="-10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9631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737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251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340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36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657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747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104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703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9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220B-D327-48E0-B8B6-B09E88C0EA40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6236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C220B-D327-48E0-B8B6-B09E88C0EA40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9B883-BE9C-4200-AC6A-1B69407F34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185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en-US" sz="4800" b="1" dirty="0" err="1" smtClean="0">
                <a:latin typeface="Tw Cen MT" pitchFamily="34" charset="0"/>
              </a:rPr>
              <a:t>Keterampilan</a:t>
            </a:r>
            <a:r>
              <a:rPr lang="en-US" sz="4800" b="1" dirty="0" smtClean="0">
                <a:latin typeface="Tw Cen MT" pitchFamily="34" charset="0"/>
              </a:rPr>
              <a:t> </a:t>
            </a:r>
            <a:r>
              <a:rPr lang="en-US" sz="4800" b="1" dirty="0" err="1" smtClean="0">
                <a:latin typeface="Tw Cen MT" pitchFamily="34" charset="0"/>
              </a:rPr>
              <a:t>Membuka</a:t>
            </a:r>
            <a:r>
              <a:rPr lang="en-US" sz="4800" b="1" dirty="0" smtClean="0">
                <a:latin typeface="Tw Cen MT" pitchFamily="34" charset="0"/>
              </a:rPr>
              <a:t> </a:t>
            </a:r>
            <a:r>
              <a:rPr lang="en-US" sz="4800" b="1" dirty="0" err="1" smtClean="0">
                <a:latin typeface="Tw Cen MT" pitchFamily="34" charset="0"/>
              </a:rPr>
              <a:t>dan</a:t>
            </a:r>
            <a:r>
              <a:rPr lang="en-US" sz="4800" b="1" dirty="0" smtClean="0">
                <a:latin typeface="Tw Cen MT" pitchFamily="34" charset="0"/>
              </a:rPr>
              <a:t> </a:t>
            </a:r>
            <a:r>
              <a:rPr lang="en-US" sz="4800" b="1" dirty="0" err="1" smtClean="0">
                <a:latin typeface="Tw Cen MT" pitchFamily="34" charset="0"/>
              </a:rPr>
              <a:t>Menutup</a:t>
            </a:r>
            <a:r>
              <a:rPr lang="en-US" sz="4800" b="1" dirty="0" smtClean="0">
                <a:latin typeface="Tw Cen MT" pitchFamily="34" charset="0"/>
              </a:rPr>
              <a:t> </a:t>
            </a:r>
            <a:r>
              <a:rPr lang="en-US" sz="4800" b="1" dirty="0" err="1" smtClean="0">
                <a:latin typeface="Tw Cen MT" pitchFamily="34" charset="0"/>
              </a:rPr>
              <a:t>Pelajaran</a:t>
            </a:r>
            <a:endParaRPr lang="en-US" sz="4800" b="1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962400"/>
            <a:ext cx="7620000" cy="3429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w Cen MT" pitchFamily="34" charset="0"/>
              </a:rPr>
              <a:t>Noni </a:t>
            </a:r>
            <a:r>
              <a:rPr lang="en-US" b="1" dirty="0" err="1" smtClean="0">
                <a:solidFill>
                  <a:schemeClr val="tx1"/>
                </a:solidFill>
                <a:latin typeface="Tw Cen MT" pitchFamily="34" charset="0"/>
              </a:rPr>
              <a:t>Agustina</a:t>
            </a:r>
            <a:endParaRPr lang="en-US" b="1" dirty="0">
              <a:solidFill>
                <a:schemeClr val="tx1"/>
              </a:solidFill>
              <a:latin typeface="Tw Cen MT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242" y="1524000"/>
            <a:ext cx="4462883" cy="45720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  <p:extLst>
      <p:ext uri="{BB962C8B-B14F-4D97-AF65-F5344CB8AC3E}">
        <p14:creationId xmlns:p14="http://schemas.microsoft.com/office/powerpoint/2010/main" xmlns="" val="223187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57200" y="13716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w Cen MT" pitchFamily="34" charset="0"/>
              </a:rPr>
              <a:t>Mempersiapkan</a:t>
            </a:r>
            <a:r>
              <a:rPr lang="en-US" sz="2400" dirty="0" smtClean="0">
                <a:latin typeface="Tw Cen MT" pitchFamily="34" charset="0"/>
              </a:rPr>
              <a:t> mental </a:t>
            </a:r>
            <a:r>
              <a:rPr lang="en-US" sz="2400" dirty="0" err="1" smtClean="0">
                <a:latin typeface="Tw Cen MT" pitchFamily="34" charset="0"/>
              </a:rPr>
              <a:t>dan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perhatian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siswa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untuk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mencapai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kompetensi</a:t>
            </a:r>
            <a:r>
              <a:rPr lang="en-US" sz="2400" dirty="0" smtClean="0">
                <a:latin typeface="Tw Cen MT" pitchFamily="34" charset="0"/>
              </a:rPr>
              <a:t> yang </a:t>
            </a:r>
            <a:r>
              <a:rPr lang="en-US" sz="2400" dirty="0" err="1" smtClean="0">
                <a:latin typeface="Tw Cen MT" pitchFamily="34" charset="0"/>
              </a:rPr>
              <a:t>diharapkan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5334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w Cen MT" pitchFamily="34" charset="0"/>
              </a:rPr>
              <a:t>Kegiatan</a:t>
            </a:r>
            <a:r>
              <a:rPr lang="en-US" sz="3200" b="1" dirty="0" smtClean="0">
                <a:latin typeface="Tw Cen MT" pitchFamily="34" charset="0"/>
              </a:rPr>
              <a:t> </a:t>
            </a:r>
            <a:r>
              <a:rPr lang="en-US" sz="3200" b="1" dirty="0" err="1" smtClean="0">
                <a:latin typeface="Tw Cen MT" pitchFamily="34" charset="0"/>
              </a:rPr>
              <a:t>Membuka</a:t>
            </a:r>
            <a:r>
              <a:rPr lang="en-US" sz="3200" b="1" dirty="0" smtClean="0">
                <a:latin typeface="Tw Cen MT" pitchFamily="34" charset="0"/>
              </a:rPr>
              <a:t> </a:t>
            </a:r>
            <a:r>
              <a:rPr lang="en-US" sz="3200" b="1" dirty="0" err="1" smtClean="0">
                <a:latin typeface="Tw Cen MT" pitchFamily="34" charset="0"/>
              </a:rPr>
              <a:t>Pelajaran</a:t>
            </a:r>
            <a:r>
              <a:rPr lang="en-US" sz="3200" b="1" dirty="0" smtClean="0">
                <a:latin typeface="Tw Cen MT" pitchFamily="34" charset="0"/>
              </a:rPr>
              <a:t> 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3869" y="4434488"/>
            <a:ext cx="2370131" cy="2423512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33400" y="25908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w Cen MT" pitchFamily="34" charset="0"/>
              </a:rPr>
              <a:t>Tujuan</a:t>
            </a:r>
            <a:endParaRPr lang="en-US" sz="3200" b="1" dirty="0" smtClean="0">
              <a:latin typeface="Tw Cen M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3528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latin typeface="Tw Cen MT" pitchFamily="34" charset="0"/>
              </a:rPr>
              <a:t>Menarik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perhatian</a:t>
            </a:r>
            <a:endParaRPr lang="en-US" sz="2400" dirty="0" smtClean="0">
              <a:latin typeface="Tw Cen MT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latin typeface="Tw Cen MT" pitchFamily="34" charset="0"/>
              </a:rPr>
              <a:t>Menumbuhkan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motivasi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siswa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dan</a:t>
            </a:r>
            <a:r>
              <a:rPr lang="en-US" sz="2400" dirty="0" smtClean="0">
                <a:latin typeface="Tw Cen MT" pitchFamily="34" charset="0"/>
              </a:rPr>
              <a:t> rasa </a:t>
            </a:r>
            <a:r>
              <a:rPr lang="en-US" sz="2400" dirty="0" err="1" smtClean="0">
                <a:latin typeface="Tw Cen MT" pitchFamily="34" charset="0"/>
              </a:rPr>
              <a:t>ingin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tahu</a:t>
            </a:r>
            <a:endParaRPr lang="en-US" sz="2400" dirty="0" smtClean="0">
              <a:latin typeface="Tw Cen MT" pitchFamily="34" charset="0"/>
            </a:endParaRPr>
          </a:p>
          <a:p>
            <a:pPr marL="277813" indent="-277813">
              <a:buFont typeface="Wingdings" pitchFamily="2" charset="2"/>
              <a:buChar char="v"/>
            </a:pPr>
            <a:r>
              <a:rPr lang="en-US" sz="2400" dirty="0" err="1" smtClean="0">
                <a:latin typeface="Tw Cen MT" pitchFamily="34" charset="0"/>
              </a:rPr>
              <a:t>Memberitahukan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acuan</a:t>
            </a:r>
            <a:r>
              <a:rPr lang="en-US" sz="2400" dirty="0" smtClean="0">
                <a:latin typeface="Tw Cen MT" pitchFamily="34" charset="0"/>
              </a:rPr>
              <a:t>/</a:t>
            </a:r>
            <a:r>
              <a:rPr lang="en-US" sz="2400" dirty="0" err="1" smtClean="0">
                <a:latin typeface="Tw Cen MT" pitchFamily="34" charset="0"/>
              </a:rPr>
              <a:t>rambu-rambu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pembelajaran</a:t>
            </a:r>
            <a:r>
              <a:rPr lang="en-US" sz="2400" dirty="0" smtClean="0">
                <a:latin typeface="Tw Cen MT" pitchFamily="34" charset="0"/>
              </a:rPr>
              <a:t> yang </a:t>
            </a:r>
            <a:r>
              <a:rPr lang="en-US" sz="2400" dirty="0" err="1" smtClean="0">
                <a:latin typeface="Tw Cen MT" pitchFamily="34" charset="0"/>
              </a:rPr>
              <a:t>dilakukan</a:t>
            </a:r>
            <a:endParaRPr lang="en-US" sz="2400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567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5334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w Cen MT" pitchFamily="34" charset="0"/>
              </a:rPr>
              <a:t>Kegiatan</a:t>
            </a:r>
            <a:r>
              <a:rPr lang="en-US" sz="3200" b="1" dirty="0" smtClean="0">
                <a:latin typeface="Tw Cen MT" pitchFamily="34" charset="0"/>
              </a:rPr>
              <a:t> </a:t>
            </a:r>
            <a:r>
              <a:rPr lang="en-US" sz="3200" b="1" dirty="0" err="1" smtClean="0">
                <a:latin typeface="Tw Cen MT" pitchFamily="34" charset="0"/>
              </a:rPr>
              <a:t>Membuka</a:t>
            </a:r>
            <a:r>
              <a:rPr lang="en-US" sz="3200" b="1" dirty="0" smtClean="0">
                <a:latin typeface="Tw Cen MT" pitchFamily="34" charset="0"/>
              </a:rPr>
              <a:t> </a:t>
            </a:r>
            <a:r>
              <a:rPr lang="en-US" sz="3200" b="1" dirty="0" err="1" smtClean="0">
                <a:latin typeface="Tw Cen MT" pitchFamily="34" charset="0"/>
              </a:rPr>
              <a:t>Pelajaran</a:t>
            </a:r>
            <a:r>
              <a:rPr lang="en-US" sz="3200" b="1" dirty="0" smtClean="0">
                <a:latin typeface="Tw Cen MT" pitchFamily="34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12954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w Cen MT" pitchFamily="34" charset="0"/>
              </a:rPr>
              <a:t>Cara yang </a:t>
            </a:r>
            <a:r>
              <a:rPr lang="en-US" sz="3200" dirty="0" err="1" smtClean="0">
                <a:latin typeface="Tw Cen MT" pitchFamily="34" charset="0"/>
              </a:rPr>
              <a:t>dapat</a:t>
            </a:r>
            <a:r>
              <a:rPr lang="en-US" sz="3200" dirty="0" smtClean="0">
                <a:latin typeface="Tw Cen MT" pitchFamily="34" charset="0"/>
              </a:rPr>
              <a:t> </a:t>
            </a:r>
            <a:r>
              <a:rPr lang="en-US" sz="3200" dirty="0" err="1" smtClean="0">
                <a:latin typeface="Tw Cen MT" pitchFamily="34" charset="0"/>
              </a:rPr>
              <a:t>dilakukan</a:t>
            </a:r>
            <a:endParaRPr lang="en-US" sz="3200" dirty="0" smtClean="0">
              <a:latin typeface="Tw Cen M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1981200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latin typeface="Tw Cen MT" pitchFamily="34" charset="0"/>
              </a:rPr>
              <a:t>Menarik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perhatian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siswa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dengan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cara</a:t>
            </a:r>
            <a:r>
              <a:rPr lang="en-US" sz="2400" dirty="0" smtClean="0">
                <a:latin typeface="Tw Cen MT" pitchFamily="34" charset="0"/>
              </a:rPr>
              <a:t>:</a:t>
            </a:r>
          </a:p>
          <a:p>
            <a:r>
              <a:rPr lang="en-US" sz="2400" dirty="0" smtClean="0">
                <a:latin typeface="Tw Cen MT" pitchFamily="34" charset="0"/>
              </a:rPr>
              <a:t>   a. </a:t>
            </a:r>
            <a:r>
              <a:rPr lang="en-US" sz="2400" dirty="0" err="1" smtClean="0">
                <a:latin typeface="Tw Cen MT" pitchFamily="34" charset="0"/>
              </a:rPr>
              <a:t>memvariasikan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gaya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mengajar</a:t>
            </a:r>
            <a:r>
              <a:rPr lang="en-US" sz="2400" dirty="0" smtClean="0">
                <a:latin typeface="Tw Cen MT" pitchFamily="34" charset="0"/>
              </a:rPr>
              <a:t> guru</a:t>
            </a:r>
          </a:p>
          <a:p>
            <a:r>
              <a:rPr lang="en-US" sz="2400" dirty="0" smtClean="0">
                <a:latin typeface="Tw Cen MT" pitchFamily="34" charset="0"/>
              </a:rPr>
              <a:t>   b. </a:t>
            </a:r>
            <a:r>
              <a:rPr lang="en-US" sz="2400" dirty="0" err="1" smtClean="0">
                <a:latin typeface="Tw Cen MT" pitchFamily="34" charset="0"/>
              </a:rPr>
              <a:t>menggunakan</a:t>
            </a:r>
            <a:r>
              <a:rPr lang="en-US" sz="2400" dirty="0" smtClean="0">
                <a:latin typeface="Tw Cen MT" pitchFamily="34" charset="0"/>
              </a:rPr>
              <a:t> media </a:t>
            </a:r>
            <a:r>
              <a:rPr lang="en-US" sz="2400" dirty="0" err="1" smtClean="0">
                <a:latin typeface="Tw Cen MT" pitchFamily="34" charset="0"/>
              </a:rPr>
              <a:t>atau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alat</a:t>
            </a:r>
            <a:r>
              <a:rPr lang="en-US" sz="2400" dirty="0" smtClean="0">
                <a:latin typeface="Tw Cen MT" pitchFamily="34" charset="0"/>
              </a:rPr>
              <a:t> bantu </a:t>
            </a:r>
            <a:r>
              <a:rPr lang="en-US" sz="2400" dirty="0" err="1" smtClean="0">
                <a:latin typeface="Tw Cen MT" pitchFamily="34" charset="0"/>
              </a:rPr>
              <a:t>pembelajaran</a:t>
            </a:r>
            <a:endParaRPr lang="en-US" sz="2400" dirty="0" smtClean="0">
              <a:latin typeface="Tw Cen MT" pitchFamily="34" charset="0"/>
            </a:endParaRPr>
          </a:p>
          <a:p>
            <a:r>
              <a:rPr lang="en-US" sz="2400" dirty="0" smtClean="0">
                <a:latin typeface="Tw Cen MT" pitchFamily="34" charset="0"/>
              </a:rPr>
              <a:t>   c. </a:t>
            </a:r>
            <a:r>
              <a:rPr lang="en-US" sz="2400" dirty="0" err="1" smtClean="0">
                <a:latin typeface="Tw Cen MT" pitchFamily="34" charset="0"/>
              </a:rPr>
              <a:t>menerapakan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variasi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pola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interaksi</a:t>
            </a:r>
            <a:endParaRPr lang="en-US" sz="2400" dirty="0" smtClean="0">
              <a:latin typeface="Tw Cen MT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latin typeface="Tw Cen MT" pitchFamily="34" charset="0"/>
              </a:rPr>
              <a:t>Menimbulkan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motivasi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dengan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cara</a:t>
            </a:r>
            <a:r>
              <a:rPr lang="en-US" sz="2400" dirty="0" smtClean="0">
                <a:latin typeface="Tw Cen MT" pitchFamily="34" charset="0"/>
              </a:rPr>
              <a:t>:</a:t>
            </a:r>
          </a:p>
          <a:p>
            <a:r>
              <a:rPr lang="en-US" sz="2400" dirty="0" smtClean="0">
                <a:latin typeface="Tw Cen MT" pitchFamily="34" charset="0"/>
              </a:rPr>
              <a:t>   a. </a:t>
            </a:r>
            <a:r>
              <a:rPr lang="en-US" sz="2400" dirty="0" err="1" smtClean="0">
                <a:latin typeface="Tw Cen MT" pitchFamily="34" charset="0"/>
              </a:rPr>
              <a:t>kehangatan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dan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antusias</a:t>
            </a:r>
            <a:endParaRPr lang="en-US" sz="2400" dirty="0" smtClean="0">
              <a:latin typeface="Tw Cen MT" pitchFamily="34" charset="0"/>
            </a:endParaRPr>
          </a:p>
          <a:p>
            <a:r>
              <a:rPr lang="en-US" sz="2400" dirty="0" smtClean="0">
                <a:latin typeface="Tw Cen MT" pitchFamily="34" charset="0"/>
              </a:rPr>
              <a:t>   b. </a:t>
            </a:r>
            <a:r>
              <a:rPr lang="en-US" sz="2400" dirty="0" err="1" smtClean="0">
                <a:latin typeface="Tw Cen MT" pitchFamily="34" charset="0"/>
              </a:rPr>
              <a:t>menimbulkan</a:t>
            </a:r>
            <a:r>
              <a:rPr lang="en-US" sz="2400" dirty="0" smtClean="0">
                <a:latin typeface="Tw Cen MT" pitchFamily="34" charset="0"/>
              </a:rPr>
              <a:t> rasa </a:t>
            </a:r>
            <a:r>
              <a:rPr lang="en-US" sz="2400" dirty="0" err="1" smtClean="0">
                <a:latin typeface="Tw Cen MT" pitchFamily="34" charset="0"/>
              </a:rPr>
              <a:t>ingin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tahu</a:t>
            </a:r>
            <a:endParaRPr lang="en-US" sz="2400" dirty="0" smtClean="0">
              <a:latin typeface="Tw Cen MT" pitchFamily="34" charset="0"/>
            </a:endParaRPr>
          </a:p>
          <a:p>
            <a:r>
              <a:rPr lang="en-US" sz="2400" dirty="0" smtClean="0">
                <a:latin typeface="Tw Cen MT" pitchFamily="34" charset="0"/>
              </a:rPr>
              <a:t>   c. </a:t>
            </a:r>
            <a:r>
              <a:rPr lang="en-US" sz="2400" dirty="0" err="1" smtClean="0">
                <a:latin typeface="Tw Cen MT" pitchFamily="34" charset="0"/>
              </a:rPr>
              <a:t>melontarkan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ide</a:t>
            </a:r>
            <a:r>
              <a:rPr lang="en-US" sz="2400" dirty="0" smtClean="0">
                <a:latin typeface="Tw Cen MT" pitchFamily="34" charset="0"/>
              </a:rPr>
              <a:t> yang </a:t>
            </a:r>
            <a:r>
              <a:rPr lang="en-US" sz="2400" dirty="0" err="1" smtClean="0">
                <a:latin typeface="Tw Cen MT" pitchFamily="34" charset="0"/>
              </a:rPr>
              <a:t>bertentangan</a:t>
            </a:r>
            <a:endParaRPr lang="en-US" sz="2400" dirty="0" smtClean="0">
              <a:latin typeface="Tw Cen MT" pitchFamily="34" charset="0"/>
            </a:endParaRPr>
          </a:p>
          <a:p>
            <a:r>
              <a:rPr lang="en-US" sz="2400" dirty="0" smtClean="0">
                <a:latin typeface="Tw Cen MT" pitchFamily="34" charset="0"/>
              </a:rPr>
              <a:t>   d. </a:t>
            </a:r>
            <a:r>
              <a:rPr lang="en-US" sz="2400" dirty="0" err="1" smtClean="0">
                <a:latin typeface="Tw Cen MT" pitchFamily="34" charset="0"/>
              </a:rPr>
              <a:t>memperhatikan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minat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siswa</a:t>
            </a:r>
            <a:endParaRPr lang="en-US" sz="2400" dirty="0" smtClean="0">
              <a:latin typeface="Tw Cen MT" pitchFamily="34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114800"/>
            <a:ext cx="2238375" cy="203835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  <p:extLst>
      <p:ext uri="{BB962C8B-B14F-4D97-AF65-F5344CB8AC3E}">
        <p14:creationId xmlns:p14="http://schemas.microsoft.com/office/powerpoint/2010/main" xmlns="" val="237567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57200" y="13716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w Cen MT" pitchFamily="34" charset="0"/>
              </a:rPr>
              <a:t>Memberikan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gambaran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menyeluruh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mengenai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apa</a:t>
            </a:r>
            <a:r>
              <a:rPr lang="en-US" sz="2400" dirty="0" smtClean="0">
                <a:latin typeface="Tw Cen MT" pitchFamily="34" charset="0"/>
              </a:rPr>
              <a:t> yang </a:t>
            </a:r>
            <a:r>
              <a:rPr lang="en-US" sz="2400" dirty="0" err="1" smtClean="0">
                <a:latin typeface="Tw Cen MT" pitchFamily="34" charset="0"/>
              </a:rPr>
              <a:t>telah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dipelajari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5334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w Cen MT" pitchFamily="34" charset="0"/>
              </a:rPr>
              <a:t>Kegiatan</a:t>
            </a:r>
            <a:r>
              <a:rPr lang="en-US" sz="3200" b="1" dirty="0" smtClean="0">
                <a:latin typeface="Tw Cen MT" pitchFamily="34" charset="0"/>
              </a:rPr>
              <a:t> </a:t>
            </a:r>
            <a:r>
              <a:rPr lang="en-US" sz="3200" b="1" dirty="0" err="1" smtClean="0">
                <a:latin typeface="Tw Cen MT" pitchFamily="34" charset="0"/>
              </a:rPr>
              <a:t>Menutup</a:t>
            </a:r>
            <a:r>
              <a:rPr lang="en-US" sz="3200" b="1" dirty="0" smtClean="0">
                <a:latin typeface="Tw Cen MT" pitchFamily="34" charset="0"/>
              </a:rPr>
              <a:t> </a:t>
            </a:r>
            <a:r>
              <a:rPr lang="en-US" sz="3200" b="1" dirty="0" err="1" smtClean="0">
                <a:latin typeface="Tw Cen MT" pitchFamily="34" charset="0"/>
              </a:rPr>
              <a:t>Pelajaran</a:t>
            </a:r>
            <a:r>
              <a:rPr lang="en-US" sz="3200" b="1" dirty="0" smtClean="0">
                <a:latin typeface="Tw Cen MT" pitchFamily="34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25908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w Cen MT" pitchFamily="34" charset="0"/>
              </a:rPr>
              <a:t>Tujuan</a:t>
            </a:r>
            <a:endParaRPr lang="en-US" sz="3200" b="1" dirty="0" smtClean="0">
              <a:latin typeface="Tw Cen M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3528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w Cen MT" pitchFamily="34" charset="0"/>
              </a:rPr>
              <a:t>Untuk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mengetahui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tingkat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keberhasilan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siswa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dan</a:t>
            </a:r>
            <a:r>
              <a:rPr lang="en-US" sz="2400" dirty="0" smtClean="0">
                <a:latin typeface="Tw Cen MT" pitchFamily="34" charset="0"/>
              </a:rPr>
              <a:t> guru.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Tw Cen MT" pitchFamily="34" charset="0"/>
            </a:endParaRPr>
          </a:p>
          <a:p>
            <a:endParaRPr lang="en-US" sz="2400" dirty="0">
              <a:latin typeface="Tw Cen M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39624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w Cen MT" pitchFamily="34" charset="0"/>
              </a:rPr>
              <a:t>Cara yang </a:t>
            </a:r>
            <a:r>
              <a:rPr lang="en-US" sz="3200" b="1" dirty="0" err="1" smtClean="0">
                <a:latin typeface="Tw Cen MT" pitchFamily="34" charset="0"/>
              </a:rPr>
              <a:t>dapat</a:t>
            </a:r>
            <a:r>
              <a:rPr lang="en-US" sz="3200" b="1" dirty="0" smtClean="0">
                <a:latin typeface="Tw Cen MT" pitchFamily="34" charset="0"/>
              </a:rPr>
              <a:t> </a:t>
            </a:r>
            <a:r>
              <a:rPr lang="en-US" sz="3200" b="1" dirty="0" err="1" smtClean="0">
                <a:latin typeface="Tw Cen MT" pitchFamily="34" charset="0"/>
              </a:rPr>
              <a:t>dilakukan</a:t>
            </a:r>
            <a:endParaRPr lang="en-US" sz="3200" b="1" dirty="0" smtClean="0">
              <a:latin typeface="Tw Cen M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46482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latin typeface="Tw Cen MT" pitchFamily="34" charset="0"/>
              </a:rPr>
              <a:t>Merangkum</a:t>
            </a:r>
            <a:r>
              <a:rPr lang="en-US" sz="2400" dirty="0" smtClean="0">
                <a:latin typeface="Tw Cen MT" pitchFamily="34" charset="0"/>
              </a:rPr>
              <a:t> yang </a:t>
            </a:r>
            <a:r>
              <a:rPr lang="en-US" sz="2400" dirty="0" err="1" smtClean="0">
                <a:latin typeface="Tw Cen MT" pitchFamily="34" charset="0"/>
              </a:rPr>
              <a:t>telah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dibahas</a:t>
            </a:r>
            <a:endParaRPr lang="en-US" sz="2400" dirty="0" smtClean="0">
              <a:latin typeface="Tw Cen MT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latin typeface="Tw Cen MT" pitchFamily="34" charset="0"/>
              </a:rPr>
              <a:t>Memberikan</a:t>
            </a:r>
            <a:r>
              <a:rPr lang="en-US" sz="2400" dirty="0" smtClean="0">
                <a:latin typeface="Tw Cen MT" pitchFamily="34" charset="0"/>
              </a:rPr>
              <a:t> saran </a:t>
            </a:r>
            <a:r>
              <a:rPr lang="en-US" sz="2400" dirty="0" err="1" smtClean="0">
                <a:latin typeface="Tw Cen MT" pitchFamily="34" charset="0"/>
              </a:rPr>
              <a:t>atau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tindak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lanjut</a:t>
            </a:r>
            <a:endParaRPr lang="en-US" sz="2400" dirty="0" smtClean="0">
              <a:latin typeface="Tw Cen MT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Mereview</a:t>
            </a:r>
            <a:endParaRPr lang="en-US" sz="2400" dirty="0" smtClean="0">
              <a:latin typeface="Tw Cen MT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Mengevaluasi</a:t>
            </a:r>
            <a:r>
              <a:rPr lang="en-US" sz="2400" dirty="0" smtClean="0">
                <a:latin typeface="Tw Cen MT" pitchFamily="34" charset="0"/>
              </a:rPr>
              <a:t> (</a:t>
            </a:r>
            <a:r>
              <a:rPr lang="en-US" sz="2400" dirty="0" err="1" smtClean="0">
                <a:latin typeface="Tw Cen MT" pitchFamily="34" charset="0"/>
              </a:rPr>
              <a:t>mendemonstrasikan</a:t>
            </a:r>
            <a:r>
              <a:rPr lang="en-US" sz="2400" dirty="0" smtClean="0">
                <a:latin typeface="Tw Cen MT" pitchFamily="34" charset="0"/>
              </a:rPr>
              <a:t>/</a:t>
            </a:r>
            <a:r>
              <a:rPr lang="en-US" sz="2400" dirty="0" err="1" smtClean="0">
                <a:latin typeface="Tw Cen MT" pitchFamily="34" charset="0"/>
              </a:rPr>
              <a:t>mengaplikasikan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pelajaran</a:t>
            </a:r>
            <a:r>
              <a:rPr lang="en-US" sz="2400" dirty="0" smtClean="0">
                <a:latin typeface="Tw Cen MT" pitchFamily="34" charset="0"/>
              </a:rPr>
              <a:t> yang </a:t>
            </a:r>
            <a:r>
              <a:rPr lang="en-US" sz="2400" dirty="0" err="1" smtClean="0">
                <a:latin typeface="Tw Cen MT" pitchFamily="34" charset="0"/>
              </a:rPr>
              <a:t>sudah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dipelajari</a:t>
            </a:r>
            <a:r>
              <a:rPr lang="en-US" sz="2400" dirty="0" smtClean="0">
                <a:latin typeface="Tw Cen MT" pitchFamily="34" charset="0"/>
              </a:rPr>
              <a:t>, </a:t>
            </a:r>
            <a:r>
              <a:rPr lang="en-US" sz="2400" dirty="0" err="1" smtClean="0">
                <a:latin typeface="Tw Cen MT" pitchFamily="34" charset="0"/>
              </a:rPr>
              <a:t>mengerjakan</a:t>
            </a:r>
            <a:r>
              <a:rPr lang="en-US" sz="2400" dirty="0" smtClean="0">
                <a:latin typeface="Tw Cen MT" pitchFamily="34" charset="0"/>
              </a:rPr>
              <a:t> </a:t>
            </a:r>
            <a:r>
              <a:rPr lang="en-US" sz="2400" dirty="0" err="1" smtClean="0">
                <a:latin typeface="Tw Cen MT" pitchFamily="34" charset="0"/>
              </a:rPr>
              <a:t>soal</a:t>
            </a:r>
            <a:r>
              <a:rPr lang="en-US" sz="2400" dirty="0" smtClean="0">
                <a:latin typeface="Tw Cen MT" pitchFamily="34" charset="0"/>
              </a:rPr>
              <a:t>)</a:t>
            </a:r>
            <a:endParaRPr lang="en-US" sz="2400" dirty="0">
              <a:latin typeface="Tw Cen MT" pitchFamily="34" charset="0"/>
            </a:endParaRP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2" cstate="print"/>
          <a:srcRect r="-2075" b="4785"/>
          <a:stretch>
            <a:fillRect/>
          </a:stretch>
        </p:blipFill>
        <p:spPr bwMode="auto">
          <a:xfrm>
            <a:off x="6539415" y="3886201"/>
            <a:ext cx="2354925" cy="19050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  <p:extLst>
      <p:ext uri="{BB962C8B-B14F-4D97-AF65-F5344CB8AC3E}">
        <p14:creationId xmlns:p14="http://schemas.microsoft.com/office/powerpoint/2010/main" xmlns="" val="237567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r="168" b="8649"/>
          <a:stretch/>
        </p:blipFill>
        <p:spPr>
          <a:xfrm>
            <a:off x="381000" y="304800"/>
            <a:ext cx="2307525" cy="16525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6096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w Cen MT" pitchFamily="34" charset="0"/>
              </a:rPr>
              <a:t>DAFTAR PUSTAKA</a:t>
            </a:r>
            <a:endParaRPr lang="en-US" sz="3200" b="1" dirty="0">
              <a:latin typeface="Tw Cen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209800"/>
            <a:ext cx="7924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w Cen MT" pitchFamily="34" charset="0"/>
              </a:rPr>
              <a:t>Djamarah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Sayiful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Bahri</a:t>
            </a:r>
            <a:r>
              <a:rPr lang="en-US" dirty="0" smtClean="0">
                <a:latin typeface="Tw Cen MT" pitchFamily="34" charset="0"/>
              </a:rPr>
              <a:t>. 2014. </a:t>
            </a:r>
            <a:r>
              <a:rPr lang="en-US" i="1" dirty="0" smtClean="0">
                <a:latin typeface="Tw Cen MT" pitchFamily="34" charset="0"/>
              </a:rPr>
              <a:t>Guru </a:t>
            </a:r>
            <a:r>
              <a:rPr lang="en-US" i="1" dirty="0" err="1" smtClean="0">
                <a:latin typeface="Tw Cen MT" pitchFamily="34" charset="0"/>
              </a:rPr>
              <a:t>dan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anak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didik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dalam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interaksi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edukatif</a:t>
            </a:r>
            <a:r>
              <a:rPr lang="en-US" dirty="0" smtClean="0">
                <a:latin typeface="Tw Cen MT" pitchFamily="34" charset="0"/>
              </a:rPr>
              <a:t>. Jakarta: </a:t>
            </a:r>
            <a:r>
              <a:rPr lang="en-US" dirty="0" err="1" smtClean="0">
                <a:latin typeface="Tw Cen MT" pitchFamily="34" charset="0"/>
              </a:rPr>
              <a:t>Rineka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Cipta</a:t>
            </a:r>
            <a:endParaRPr lang="en-US" dirty="0" smtClean="0">
              <a:latin typeface="Tw Cen MT" pitchFamily="34" charset="0"/>
            </a:endParaRPr>
          </a:p>
          <a:p>
            <a:endParaRPr lang="en-US" dirty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Departemen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Kebudayaan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Direktorat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Jendral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Tinggi</a:t>
            </a:r>
            <a:r>
              <a:rPr lang="en-US" dirty="0" smtClean="0">
                <a:latin typeface="Tw Cen MT" pitchFamily="34" charset="0"/>
              </a:rPr>
              <a:t>.  Hand-out </a:t>
            </a:r>
            <a:r>
              <a:rPr lang="en-US" dirty="0" err="1" smtClean="0">
                <a:latin typeface="Tw Cen MT" pitchFamily="34" charset="0"/>
              </a:rPr>
              <a:t>Keterampilan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Dasar</a:t>
            </a:r>
            <a:r>
              <a:rPr lang="en-US" dirty="0" smtClean="0">
                <a:latin typeface="Tw Cen MT" pitchFamily="34" charset="0"/>
              </a:rPr>
              <a:t>. </a:t>
            </a:r>
          </a:p>
          <a:p>
            <a:endParaRPr lang="en-US" dirty="0" smtClean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Sanjaya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Wina</a:t>
            </a:r>
            <a:r>
              <a:rPr lang="en-US" dirty="0" smtClean="0">
                <a:latin typeface="Tw Cen MT" pitchFamily="34" charset="0"/>
              </a:rPr>
              <a:t>. 2006. </a:t>
            </a:r>
            <a:r>
              <a:rPr lang="en-US" dirty="0" err="1" smtClean="0">
                <a:latin typeface="Tw Cen MT" pitchFamily="34" charset="0"/>
              </a:rPr>
              <a:t>Strategi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Pembelajaran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Berorientasi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Standar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Proses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. Jakarta: </a:t>
            </a:r>
            <a:r>
              <a:rPr lang="en-US" dirty="0" err="1" smtClean="0">
                <a:latin typeface="Tw Cen MT" pitchFamily="34" charset="0"/>
              </a:rPr>
              <a:t>Kencana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Prenada</a:t>
            </a:r>
            <a:r>
              <a:rPr lang="en-US" dirty="0" smtClean="0">
                <a:latin typeface="Tw Cen MT" pitchFamily="34" charset="0"/>
              </a:rPr>
              <a:t> Media Group</a:t>
            </a: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409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202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Keterampilan Membuka dan Menutup Pelajaran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Class</dc:creator>
  <cp:lastModifiedBy>Made Bayu Andika</cp:lastModifiedBy>
  <cp:revision>118</cp:revision>
  <dcterms:created xsi:type="dcterms:W3CDTF">2016-03-18T08:48:05Z</dcterms:created>
  <dcterms:modified xsi:type="dcterms:W3CDTF">2016-04-04T09:00:40Z</dcterms:modified>
</cp:coreProperties>
</file>