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62ED38F1-AA5D-4E4F-B998-FC1F4DFCA4D4}">
          <p14:sldIdLst>
            <p14:sldId id="256"/>
            <p14:sldId id="257"/>
            <p14:sldId id="258"/>
            <p14:sldId id="259"/>
            <p14:sldId id="263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39" autoAdjust="0"/>
  </p:normalViewPr>
  <p:slideViewPr>
    <p:cSldViewPr>
      <p:cViewPr varScale="1">
        <p:scale>
          <a:sx n="48" d="100"/>
          <a:sy n="48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63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273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251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40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3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57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47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04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03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220B-D327-48E0-B8B6-B09E88C0EA40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23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C220B-D327-48E0-B8B6-B09E88C0EA40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9B883-BE9C-4200-AC6A-1B69407F3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85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1470025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latin typeface="Tw Cen MT" pitchFamily="34" charset="0"/>
              </a:rPr>
              <a:t>Keterampilan</a:t>
            </a:r>
            <a:r>
              <a:rPr lang="en-US" sz="4800" b="1" dirty="0" smtClean="0">
                <a:latin typeface="Tw Cen MT" pitchFamily="34" charset="0"/>
              </a:rPr>
              <a:t> </a:t>
            </a:r>
            <a:r>
              <a:rPr lang="en-US" sz="4800" b="1" dirty="0" err="1" smtClean="0">
                <a:latin typeface="Tw Cen MT" pitchFamily="34" charset="0"/>
              </a:rPr>
              <a:t>Menjelaskan</a:t>
            </a:r>
            <a:endParaRPr lang="en-US" sz="4800" b="1" dirty="0">
              <a:latin typeface="Tw Cen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962400"/>
            <a:ext cx="7620000" cy="3429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w Cen MT" pitchFamily="34" charset="0"/>
              </a:rPr>
              <a:t>Noni </a:t>
            </a:r>
            <a:r>
              <a:rPr lang="en-US" b="1" dirty="0" err="1" smtClean="0">
                <a:solidFill>
                  <a:schemeClr val="tx1"/>
                </a:solidFill>
                <a:latin typeface="Tw Cen MT" pitchFamily="34" charset="0"/>
              </a:rPr>
              <a:t>Agustina</a:t>
            </a:r>
            <a:endParaRPr lang="en-US" b="1" dirty="0">
              <a:solidFill>
                <a:schemeClr val="tx1"/>
              </a:solidFill>
              <a:latin typeface="Tw Cen MT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3810000" cy="426875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xmlns="" val="22318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33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w Cen MT" pitchFamily="34" charset="0"/>
              </a:rPr>
              <a:t>Tujuan</a:t>
            </a:r>
            <a:r>
              <a:rPr lang="en-US" sz="3200" b="1" dirty="0" smtClean="0">
                <a:latin typeface="Tw Cen MT" pitchFamily="34" charset="0"/>
              </a:rPr>
              <a:t> </a:t>
            </a:r>
            <a:r>
              <a:rPr lang="en-US" sz="3200" b="1" dirty="0" err="1" smtClean="0">
                <a:latin typeface="Tw Cen MT" pitchFamily="34" charset="0"/>
              </a:rPr>
              <a:t>memberikan</a:t>
            </a:r>
            <a:r>
              <a:rPr lang="en-US" sz="3200" b="1" dirty="0" smtClean="0">
                <a:latin typeface="Tw Cen MT" pitchFamily="34" charset="0"/>
              </a:rPr>
              <a:t> </a:t>
            </a:r>
            <a:r>
              <a:rPr lang="en-US" sz="3200" b="1" dirty="0" err="1" smtClean="0">
                <a:latin typeface="Tw Cen MT" pitchFamily="34" charset="0"/>
              </a:rPr>
              <a:t>penjelasan</a:t>
            </a:r>
            <a:endParaRPr lang="en-US" sz="3200" b="1" dirty="0" smtClean="0">
              <a:latin typeface="Tw Cen M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447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Membantu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siswa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dalam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memahami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suatu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konsep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atau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dalil</a:t>
            </a:r>
            <a:endParaRPr lang="en-US" sz="2400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Melibatkan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siswa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untuk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memecahkan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masalah</a:t>
            </a:r>
            <a:endParaRPr lang="en-US" sz="2400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Menumbuhkan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proses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bernalar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2400" dirty="0" err="1" smtClean="0">
                <a:latin typeface="Tw Cen MT" pitchFamily="34" charset="0"/>
              </a:rPr>
              <a:t>siswa</a:t>
            </a:r>
            <a:endParaRPr lang="en-US" sz="2400" dirty="0" smtClean="0">
              <a:latin typeface="Tw Cen MT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 r="-2646" b="5243"/>
          <a:stretch>
            <a:fillRect/>
          </a:stretch>
        </p:blipFill>
        <p:spPr bwMode="auto">
          <a:xfrm>
            <a:off x="5867400" y="2362200"/>
            <a:ext cx="2979932" cy="3886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xmlns="" val="23756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w Cen MT" pitchFamily="34" charset="0"/>
              </a:rPr>
              <a:t>Prinsip-prinsip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memberikan</a:t>
            </a:r>
            <a:r>
              <a:rPr lang="en-US" sz="3600" b="1" dirty="0" smtClean="0">
                <a:latin typeface="Tw Cen MT" pitchFamily="34" charset="0"/>
              </a:rPr>
              <a:t> </a:t>
            </a:r>
            <a:r>
              <a:rPr lang="en-US" sz="3600" b="1" dirty="0" err="1" smtClean="0">
                <a:latin typeface="Tw Cen MT" pitchFamily="34" charset="0"/>
              </a:rPr>
              <a:t>penjelasan</a:t>
            </a:r>
            <a:endParaRPr lang="en-US" sz="3600" b="1" dirty="0" smtClean="0">
              <a:latin typeface="Tw Cen MT" pitchFamily="3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/>
          <a:srcRect l="40971" r="31200" b="5357"/>
          <a:stretch>
            <a:fillRect/>
          </a:stretch>
        </p:blipFill>
        <p:spPr bwMode="auto">
          <a:xfrm>
            <a:off x="0" y="838200"/>
            <a:ext cx="5105400" cy="60198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524000" y="2438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w Cen MT" pitchFamily="34" charset="0"/>
              </a:rPr>
              <a:t>Fakta</a:t>
            </a:r>
            <a:r>
              <a:rPr lang="en-US" sz="2800" b="1" dirty="0" smtClean="0">
                <a:latin typeface="Tw Cen MT" pitchFamily="34" charset="0"/>
              </a:rPr>
              <a:t>/</a:t>
            </a:r>
            <a:r>
              <a:rPr lang="en-US" sz="2800" b="1" dirty="0" err="1" smtClean="0">
                <a:latin typeface="Tw Cen MT" pitchFamily="34" charset="0"/>
              </a:rPr>
              <a:t>bukti</a:t>
            </a:r>
            <a:endParaRPr lang="en-US" sz="2800" b="1" dirty="0" smtClean="0">
              <a:latin typeface="Tw Cen M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3200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w Cen MT" pitchFamily="34" charset="0"/>
              </a:rPr>
              <a:t>Bermakna</a:t>
            </a:r>
            <a:endParaRPr lang="en-US" sz="2800" b="1" dirty="0" smtClean="0">
              <a:latin typeface="Tw Cen M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0" y="3200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w Cen MT" pitchFamily="34" charset="0"/>
              </a:rPr>
              <a:t>Diselingi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tanya</a:t>
            </a:r>
            <a:r>
              <a:rPr lang="en-US" sz="2800" b="1" dirty="0" smtClean="0">
                <a:latin typeface="Tw Cen MT" pitchFamily="34" charset="0"/>
              </a:rPr>
              <a:t> </a:t>
            </a:r>
            <a:r>
              <a:rPr lang="en-US" sz="2800" b="1" dirty="0" err="1" smtClean="0">
                <a:latin typeface="Tw Cen MT" pitchFamily="34" charset="0"/>
              </a:rPr>
              <a:t>jawab</a:t>
            </a:r>
            <a:endParaRPr lang="en-US" sz="2800" b="1" dirty="0" smtClean="0">
              <a:latin typeface="Tw Cen MT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 cstate="print"/>
          <a:srcRect l="48710" t="6395" r="-150" b="12015"/>
          <a:stretch>
            <a:fillRect/>
          </a:stretch>
        </p:blipFill>
        <p:spPr bwMode="auto">
          <a:xfrm>
            <a:off x="4267200" y="990600"/>
            <a:ext cx="4876800" cy="5867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5334000" y="19812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itchFamily="2" charset="2"/>
              <a:buChar char="§"/>
            </a:pPr>
            <a:r>
              <a:rPr lang="en-US" sz="2400" b="1" dirty="0" smtClean="0">
                <a:latin typeface="Tw Cen MT" pitchFamily="34" charset="0"/>
              </a:rPr>
              <a:t> Di </a:t>
            </a:r>
            <a:r>
              <a:rPr lang="en-US" sz="2400" b="1" dirty="0" err="1" smtClean="0">
                <a:latin typeface="Tw Cen MT" pitchFamily="34" charset="0"/>
              </a:rPr>
              <a:t>selingi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tanya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jawab</a:t>
            </a:r>
            <a:endParaRPr lang="en-US" sz="2400" b="1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Sesuai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dengan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latar</a:t>
            </a:r>
            <a:r>
              <a:rPr lang="en-US" sz="2400" b="1" dirty="0" smtClean="0">
                <a:latin typeface="Tw Cen MT" pitchFamily="34" charset="0"/>
              </a:rPr>
              <a:t> </a:t>
            </a:r>
          </a:p>
          <a:p>
            <a:r>
              <a:rPr lang="en-US" sz="2400" b="1" dirty="0" err="1" smtClean="0">
                <a:latin typeface="Tw Cen MT" pitchFamily="34" charset="0"/>
              </a:rPr>
              <a:t>belakang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dan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kemampuan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siswa</a:t>
            </a:r>
            <a:endParaRPr lang="en-US" sz="2400" b="1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Relevan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dengan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tujuan</a:t>
            </a: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400" b="1" dirty="0" err="1" smtClean="0">
                <a:latin typeface="Tw Cen MT" pitchFamily="34" charset="0"/>
              </a:rPr>
              <a:t>pembelajaran</a:t>
            </a:r>
            <a:endParaRPr lang="en-US" sz="2400" b="1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6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33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w Cen MT" pitchFamily="34" charset="0"/>
              </a:rPr>
              <a:t>Komponen</a:t>
            </a:r>
            <a:r>
              <a:rPr lang="en-US" sz="3200" b="1" dirty="0" smtClean="0">
                <a:latin typeface="Tw Cen MT" pitchFamily="34" charset="0"/>
              </a:rPr>
              <a:t> </a:t>
            </a:r>
            <a:r>
              <a:rPr lang="en-US" sz="3200" b="1" dirty="0" err="1" smtClean="0">
                <a:latin typeface="Tw Cen MT" pitchFamily="34" charset="0"/>
              </a:rPr>
              <a:t>dalam</a:t>
            </a:r>
            <a:r>
              <a:rPr lang="en-US" sz="3200" b="1" dirty="0" smtClean="0">
                <a:latin typeface="Tw Cen MT" pitchFamily="34" charset="0"/>
              </a:rPr>
              <a:t> </a:t>
            </a:r>
            <a:r>
              <a:rPr lang="en-US" sz="3200" b="1" dirty="0" err="1" smtClean="0">
                <a:latin typeface="Tw Cen MT" pitchFamily="34" charset="0"/>
              </a:rPr>
              <a:t>memberikan</a:t>
            </a:r>
            <a:r>
              <a:rPr lang="en-US" sz="3200" b="1" dirty="0" smtClean="0">
                <a:latin typeface="Tw Cen MT" pitchFamily="34" charset="0"/>
              </a:rPr>
              <a:t> </a:t>
            </a:r>
            <a:r>
              <a:rPr lang="en-US" sz="3200" b="1" dirty="0" err="1" smtClean="0">
                <a:latin typeface="Tw Cen MT" pitchFamily="34" charset="0"/>
              </a:rPr>
              <a:t>penjelasan</a:t>
            </a:r>
            <a:endParaRPr lang="en-US" sz="3200" b="1" dirty="0" smtClean="0">
              <a:latin typeface="Tw Cen MT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r="1382" b="8190"/>
          <a:stretch>
            <a:fillRect/>
          </a:stretch>
        </p:blipFill>
        <p:spPr bwMode="auto">
          <a:xfrm>
            <a:off x="381000" y="1066800"/>
            <a:ext cx="3521656" cy="3505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r="1382" b="8190"/>
          <a:stretch>
            <a:fillRect/>
          </a:stretch>
        </p:blipFill>
        <p:spPr bwMode="auto">
          <a:xfrm>
            <a:off x="4267200" y="1143000"/>
            <a:ext cx="3521656" cy="3505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2514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w Cen MT" pitchFamily="34" charset="0"/>
              </a:rPr>
              <a:t>Merencanakan</a:t>
            </a:r>
            <a:endParaRPr lang="en-US" sz="3200" b="1" dirty="0" smtClean="0">
              <a:latin typeface="Tw Cen M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5908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w Cen MT" pitchFamily="34" charset="0"/>
              </a:rPr>
              <a:t>Menyajikan</a:t>
            </a:r>
            <a:endParaRPr lang="en-US" sz="3200" b="1" dirty="0" smtClean="0">
              <a:latin typeface="Tw Cen M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648200"/>
            <a:ext cx="3276600" cy="1828800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tx1"/>
                </a:solidFill>
                <a:latin typeface="Tw Cen MT" pitchFamily="34" charset="0"/>
              </a:rPr>
              <a:t>Isi</a:t>
            </a:r>
            <a:r>
              <a:rPr lang="en-US" sz="2400" b="1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w Cen MT" pitchFamily="34" charset="0"/>
              </a:rPr>
              <a:t>pesan</a:t>
            </a:r>
            <a:r>
              <a:rPr lang="en-US" sz="2400" b="1" dirty="0" smtClean="0">
                <a:solidFill>
                  <a:schemeClr val="tx1"/>
                </a:solidFill>
                <a:latin typeface="Tw Cen MT" pitchFamily="34" charset="0"/>
              </a:rPr>
              <a:t> (</a:t>
            </a:r>
            <a:r>
              <a:rPr lang="en-US" sz="2400" b="1" dirty="0" err="1" smtClean="0">
                <a:solidFill>
                  <a:schemeClr val="tx1"/>
                </a:solidFill>
                <a:latin typeface="Tw Cen MT" pitchFamily="34" charset="0"/>
              </a:rPr>
              <a:t>materi</a:t>
            </a:r>
            <a:r>
              <a:rPr lang="en-US" sz="2400" b="1" dirty="0" smtClean="0">
                <a:solidFill>
                  <a:schemeClr val="tx1"/>
                </a:solidFill>
                <a:latin typeface="Tw Cen MT" pitchFamily="34" charset="0"/>
              </a:rPr>
              <a:t>)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tx1"/>
                </a:solidFill>
                <a:latin typeface="Tw Cen MT" pitchFamily="34" charset="0"/>
              </a:rPr>
              <a:t>Penerima</a:t>
            </a:r>
            <a:r>
              <a:rPr lang="en-US" sz="2400" b="1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w Cen MT" pitchFamily="34" charset="0"/>
              </a:rPr>
              <a:t>pesan</a:t>
            </a:r>
            <a:r>
              <a:rPr lang="en-US" sz="2400" b="1" dirty="0" smtClean="0">
                <a:solidFill>
                  <a:schemeClr val="tx1"/>
                </a:solidFill>
                <a:latin typeface="Tw Cen MT" pitchFamily="34" charset="0"/>
              </a:rPr>
              <a:t> (</a:t>
            </a:r>
            <a:r>
              <a:rPr lang="en-US" sz="2400" b="1" dirty="0" err="1" smtClean="0">
                <a:solidFill>
                  <a:schemeClr val="tx1"/>
                </a:solidFill>
                <a:latin typeface="Tw Cen MT" pitchFamily="34" charset="0"/>
              </a:rPr>
              <a:t>siswa</a:t>
            </a:r>
            <a:r>
              <a:rPr lang="en-US" sz="2400" b="1" dirty="0" smtClean="0">
                <a:solidFill>
                  <a:schemeClr val="tx1"/>
                </a:solidFill>
                <a:latin typeface="Tw Cen MT" pitchFamily="34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4724400"/>
            <a:ext cx="3276600" cy="1828800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tx1"/>
                </a:solidFill>
                <a:latin typeface="Tw Cen MT" pitchFamily="34" charset="0"/>
              </a:rPr>
              <a:t>Kejelasan</a:t>
            </a:r>
            <a:endParaRPr lang="en-US" sz="24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marL="179388" indent="-179388"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tx1"/>
                </a:solidFill>
                <a:latin typeface="Tw Cen MT" pitchFamily="34" charset="0"/>
              </a:rPr>
              <a:t>Penggunaan</a:t>
            </a:r>
            <a:r>
              <a:rPr lang="en-US" sz="2400" b="1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w Cen MT" pitchFamily="34" charset="0"/>
              </a:rPr>
              <a:t>contoh</a:t>
            </a:r>
            <a:r>
              <a:rPr lang="en-US" sz="2400" b="1" dirty="0" smtClean="0">
                <a:solidFill>
                  <a:schemeClr val="tx1"/>
                </a:solidFill>
                <a:latin typeface="Tw Cen MT" pitchFamily="34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Tw Cen MT" pitchFamily="34" charset="0"/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w Cen MT" pitchFamily="34" charset="0"/>
              </a:rPr>
              <a:t>ilustrasi</a:t>
            </a:r>
            <a:endParaRPr lang="en-US" sz="24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tx1"/>
                </a:solidFill>
                <a:latin typeface="Tw Cen MT" pitchFamily="34" charset="0"/>
              </a:rPr>
              <a:t>Pemberian</a:t>
            </a:r>
            <a:r>
              <a:rPr lang="en-US" sz="2400" b="1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w Cen MT" pitchFamily="34" charset="0"/>
              </a:rPr>
              <a:t>tekanan</a:t>
            </a:r>
            <a:endParaRPr lang="en-US" sz="2400" b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w Cen MT" pitchFamily="34" charset="0"/>
              </a:rPr>
              <a:t>Balikan</a:t>
            </a:r>
            <a:endParaRPr lang="en-US" sz="2400" b="1" dirty="0" smtClean="0">
              <a:solidFill>
                <a:schemeClr val="tx1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7954" cy="52578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8229600" cy="4525963"/>
          </a:xfrm>
        </p:spPr>
        <p:txBody>
          <a:bodyPr/>
          <a:lstStyle/>
          <a:p>
            <a:r>
              <a:rPr lang="en-US" dirty="0" err="1" smtClean="0">
                <a:latin typeface="Tw Cen MT" pitchFamily="34" charset="0"/>
              </a:rPr>
              <a:t>Bahasa</a:t>
            </a:r>
            <a:r>
              <a:rPr lang="en-US" dirty="0" smtClean="0">
                <a:latin typeface="Tw Cen MT" pitchFamily="34" charset="0"/>
              </a:rPr>
              <a:t> yang </a:t>
            </a:r>
            <a:r>
              <a:rPr lang="en-US" dirty="0" err="1" smtClean="0">
                <a:latin typeface="Tw Cen MT" pitchFamily="34" charset="0"/>
              </a:rPr>
              <a:t>baik</a:t>
            </a:r>
            <a:endParaRPr lang="en-US" dirty="0" smtClean="0">
              <a:latin typeface="Tw Cen MT" pitchFamily="34" charset="0"/>
            </a:endParaRPr>
          </a:p>
          <a:p>
            <a:r>
              <a:rPr lang="en-US" dirty="0" smtClean="0">
                <a:latin typeface="Tw Cen MT" pitchFamily="34" charset="0"/>
              </a:rPr>
              <a:t>Volume </a:t>
            </a:r>
            <a:r>
              <a:rPr lang="en-US" dirty="0" err="1" smtClean="0">
                <a:latin typeface="Tw Cen MT" pitchFamily="34" charset="0"/>
              </a:rPr>
              <a:t>suara</a:t>
            </a:r>
            <a:r>
              <a:rPr lang="en-US" dirty="0" smtClean="0">
                <a:latin typeface="Tw Cen MT" pitchFamily="34" charset="0"/>
              </a:rPr>
              <a:t> yang </a:t>
            </a:r>
            <a:r>
              <a:rPr lang="en-US" dirty="0" err="1" smtClean="0">
                <a:latin typeface="Tw Cen MT" pitchFamily="34" charset="0"/>
              </a:rPr>
              <a:t>jelas</a:t>
            </a:r>
            <a:endParaRPr lang="en-US" dirty="0" smtClean="0">
              <a:latin typeface="Tw Cen MT" pitchFamily="34" charset="0"/>
            </a:endParaRPr>
          </a:p>
          <a:p>
            <a:r>
              <a:rPr lang="en-US" dirty="0" err="1" smtClean="0">
                <a:latin typeface="Tw Cen MT" pitchFamily="34" charset="0"/>
              </a:rPr>
              <a:t>Kalimat</a:t>
            </a:r>
            <a:r>
              <a:rPr lang="en-US" dirty="0" smtClean="0">
                <a:latin typeface="Tw Cen MT" pitchFamily="34" charset="0"/>
              </a:rPr>
              <a:t> yang </a:t>
            </a:r>
            <a:r>
              <a:rPr lang="en-US" dirty="0" err="1" smtClean="0">
                <a:latin typeface="Tw Cen MT" pitchFamily="34" charset="0"/>
              </a:rPr>
              <a:t>jelas</a:t>
            </a:r>
            <a:endParaRPr lang="en-US" dirty="0" smtClean="0">
              <a:latin typeface="Tw Cen MT" pitchFamily="34" charset="0"/>
            </a:endParaRPr>
          </a:p>
          <a:p>
            <a:r>
              <a:rPr lang="en-US" dirty="0" err="1" smtClean="0">
                <a:latin typeface="Tw Cen MT" pitchFamily="34" charset="0"/>
              </a:rPr>
              <a:t>P</a:t>
            </a:r>
            <a:r>
              <a:rPr lang="en-US" dirty="0" err="1" smtClean="0">
                <a:latin typeface="Tw Cen MT" pitchFamily="34" charset="0"/>
              </a:rPr>
              <a:t>enyampaian</a:t>
            </a:r>
            <a:r>
              <a:rPr lang="en-US" dirty="0" smtClean="0">
                <a:latin typeface="Tw Cen MT" pitchFamily="34" charset="0"/>
              </a:rPr>
              <a:t> yang </a:t>
            </a:r>
            <a:r>
              <a:rPr lang="en-US" dirty="0" err="1" smtClean="0">
                <a:latin typeface="Tw Cen MT" pitchFamily="34" charset="0"/>
              </a:rPr>
              <a:t>lancar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28194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Tw Cen MT" pitchFamily="34" charset="0"/>
              </a:rPr>
              <a:t>Kejelasan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-2049" b="6280"/>
          <a:stretch>
            <a:fillRect/>
          </a:stretch>
        </p:blipFill>
        <p:spPr bwMode="auto">
          <a:xfrm>
            <a:off x="0" y="0"/>
            <a:ext cx="4401138" cy="342899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" name="Striped Right Arrow 4"/>
          <p:cNvSpPr/>
          <p:nvPr/>
        </p:nvSpPr>
        <p:spPr>
          <a:xfrm>
            <a:off x="3962400" y="-381000"/>
            <a:ext cx="4495800" cy="2971800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5800" y="3810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w Cen MT" pitchFamily="34" charset="0"/>
              </a:rPr>
              <a:t>Memberikan</a:t>
            </a:r>
            <a:r>
              <a:rPr lang="en-US" sz="4000" b="1" dirty="0" smtClean="0">
                <a:latin typeface="Tw Cen MT" pitchFamily="34" charset="0"/>
              </a:rPr>
              <a:t> </a:t>
            </a:r>
            <a:r>
              <a:rPr lang="en-US" sz="4000" b="1" dirty="0" err="1" smtClean="0">
                <a:latin typeface="Tw Cen MT" pitchFamily="34" charset="0"/>
              </a:rPr>
              <a:t>contoh</a:t>
            </a:r>
            <a:endParaRPr lang="en-US" sz="4000" b="1" dirty="0">
              <a:latin typeface="Tw Cen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4290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itchFamily="2" charset="2"/>
              <a:buChar char="§"/>
            </a:pP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Pola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induktif</a:t>
            </a:r>
            <a:endParaRPr lang="en-US" sz="2800" dirty="0" smtClean="0">
              <a:latin typeface="Tw Cen MT" pitchFamily="34" charset="0"/>
            </a:endParaRPr>
          </a:p>
          <a:p>
            <a:pPr marL="179388" indent="-179388"/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smtClean="0">
                <a:latin typeface="Tw Cen MT" pitchFamily="34" charset="0"/>
              </a:rPr>
              <a:t>  </a:t>
            </a:r>
            <a:r>
              <a:rPr lang="en-US" sz="2800" dirty="0" err="1" smtClean="0">
                <a:latin typeface="Tw Cen MT" pitchFamily="34" charset="0"/>
              </a:rPr>
              <a:t>Memberikan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contoh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terlebih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dahulu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kemudian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menarik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kesimpulan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umum</a:t>
            </a:r>
            <a:endParaRPr lang="en-US" sz="2800" dirty="0" smtClean="0">
              <a:latin typeface="Tw Cen MT" pitchFamily="34" charset="0"/>
            </a:endParaRPr>
          </a:p>
          <a:p>
            <a:pPr marL="179388" indent="-179388"/>
            <a:endParaRPr lang="en-US" sz="2800" dirty="0" smtClean="0">
              <a:latin typeface="Tw Cen MT" pitchFamily="34" charset="0"/>
            </a:endParaRPr>
          </a:p>
          <a:p>
            <a:pPr marL="179388" indent="-179388">
              <a:buFont typeface="Wingdings" pitchFamily="2" charset="2"/>
              <a:buChar char="§"/>
            </a:pP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Pola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deduktif</a:t>
            </a:r>
            <a:endParaRPr lang="en-US" sz="2800" dirty="0" smtClean="0">
              <a:latin typeface="Tw Cen MT" pitchFamily="34" charset="0"/>
            </a:endParaRPr>
          </a:p>
          <a:p>
            <a:pPr marL="179388" indent="-179388"/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smtClean="0">
                <a:latin typeface="Tw Cen MT" pitchFamily="34" charset="0"/>
              </a:rPr>
              <a:t>  </a:t>
            </a:r>
            <a:r>
              <a:rPr lang="en-US" sz="2800" dirty="0" err="1" smtClean="0">
                <a:latin typeface="Tw Cen MT" pitchFamily="34" charset="0"/>
              </a:rPr>
              <a:t>Memberikan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generalisasi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kemudian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memberikan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contoh</a:t>
            </a:r>
            <a:endParaRPr lang="en-US" sz="2800" dirty="0" smtClean="0"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3962400" y="-381000"/>
            <a:ext cx="4495800" cy="2971800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5800" y="3810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w Cen MT" pitchFamily="34" charset="0"/>
              </a:rPr>
              <a:t>Memberikan</a:t>
            </a:r>
            <a:r>
              <a:rPr lang="en-US" sz="4000" b="1" dirty="0" smtClean="0">
                <a:latin typeface="Tw Cen MT" pitchFamily="34" charset="0"/>
              </a:rPr>
              <a:t> </a:t>
            </a:r>
            <a:r>
              <a:rPr lang="en-US" sz="4000" b="1" dirty="0" err="1" smtClean="0">
                <a:latin typeface="Tw Cen MT" pitchFamily="34" charset="0"/>
              </a:rPr>
              <a:t>tekanan</a:t>
            </a:r>
            <a:endParaRPr lang="en-US" sz="4000" b="1" dirty="0">
              <a:latin typeface="Tw Cen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4290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itchFamily="2" charset="2"/>
              <a:buChar char="§"/>
            </a:pPr>
            <a:r>
              <a:rPr lang="en-US" sz="2400" b="1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Tekanan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pada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suara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untuk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menyampaikan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hal</a:t>
            </a:r>
            <a:r>
              <a:rPr lang="en-US" sz="2800" dirty="0" smtClean="0">
                <a:latin typeface="Tw Cen MT" pitchFamily="34" charset="0"/>
              </a:rPr>
              <a:t> yang </a:t>
            </a:r>
            <a:r>
              <a:rPr lang="en-US" sz="2800" dirty="0" err="1" smtClean="0">
                <a:latin typeface="Tw Cen MT" pitchFamily="34" charset="0"/>
              </a:rPr>
              <a:t>penting</a:t>
            </a:r>
            <a:endParaRPr lang="en-US" sz="2800" dirty="0" smtClean="0">
              <a:latin typeface="Tw Cen MT" pitchFamily="34" charset="0"/>
            </a:endParaRPr>
          </a:p>
          <a:p>
            <a:pPr marL="179388" indent="-179388">
              <a:buFont typeface="Wingdings" pitchFamily="2" charset="2"/>
              <a:buChar char="§"/>
            </a:pP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Memberikan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isyarat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atau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tanda</a:t>
            </a:r>
            <a:endParaRPr lang="en-US" sz="2800" dirty="0" smtClean="0">
              <a:latin typeface="Tw Cen MT" pitchFamily="34" charset="0"/>
            </a:endParaRPr>
          </a:p>
          <a:p>
            <a:pPr marL="179388" indent="-179388"/>
            <a:endParaRPr lang="en-US" sz="2800" dirty="0" smtClean="0">
              <a:latin typeface="Tw Cen MT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1905000" cy="327949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r="168" b="8649"/>
          <a:stretch/>
        </p:blipFill>
        <p:spPr>
          <a:xfrm>
            <a:off x="381000" y="304800"/>
            <a:ext cx="2307525" cy="1652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09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w Cen MT" pitchFamily="34" charset="0"/>
              </a:rPr>
              <a:t>DAFTAR PUSTAKA</a:t>
            </a:r>
            <a:endParaRPr lang="en-US" sz="3200" b="1" dirty="0">
              <a:latin typeface="Tw Cen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w Cen MT" pitchFamily="34" charset="0"/>
              </a:rPr>
              <a:t>Djamarah</a:t>
            </a:r>
            <a:r>
              <a:rPr lang="en-US" dirty="0" smtClean="0">
                <a:latin typeface="Tw Cen MT" pitchFamily="34" charset="0"/>
              </a:rPr>
              <a:t>, </a:t>
            </a:r>
            <a:r>
              <a:rPr lang="en-US" dirty="0" err="1" smtClean="0">
                <a:latin typeface="Tw Cen MT" pitchFamily="34" charset="0"/>
              </a:rPr>
              <a:t>Sayiful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Bahri</a:t>
            </a:r>
            <a:r>
              <a:rPr lang="en-US" dirty="0" smtClean="0">
                <a:latin typeface="Tw Cen MT" pitchFamily="34" charset="0"/>
              </a:rPr>
              <a:t>. 2014. </a:t>
            </a:r>
            <a:r>
              <a:rPr lang="en-US" i="1" dirty="0" smtClean="0">
                <a:latin typeface="Tw Cen MT" pitchFamily="34" charset="0"/>
              </a:rPr>
              <a:t>Guru </a:t>
            </a:r>
            <a:r>
              <a:rPr lang="en-US" i="1" dirty="0" err="1" smtClean="0">
                <a:latin typeface="Tw Cen MT" pitchFamily="34" charset="0"/>
              </a:rPr>
              <a:t>dan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anak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didik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dalam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interaksi</a:t>
            </a:r>
            <a:r>
              <a:rPr lang="en-US" i="1" dirty="0" smtClean="0">
                <a:latin typeface="Tw Cen MT" pitchFamily="34" charset="0"/>
              </a:rPr>
              <a:t> </a:t>
            </a:r>
            <a:r>
              <a:rPr lang="en-US" i="1" dirty="0" err="1" smtClean="0">
                <a:latin typeface="Tw Cen MT" pitchFamily="34" charset="0"/>
              </a:rPr>
              <a:t>edukatif</a:t>
            </a:r>
            <a:r>
              <a:rPr lang="en-US" dirty="0" smtClean="0">
                <a:latin typeface="Tw Cen MT" pitchFamily="34" charset="0"/>
              </a:rPr>
              <a:t>. Jakarta: </a:t>
            </a:r>
            <a:r>
              <a:rPr lang="en-US" dirty="0" err="1" smtClean="0">
                <a:latin typeface="Tw Cen MT" pitchFamily="34" charset="0"/>
              </a:rPr>
              <a:t>Rineka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Cipta</a:t>
            </a:r>
            <a:endParaRPr lang="en-US" dirty="0" smtClean="0">
              <a:latin typeface="Tw Cen MT" pitchFamily="34" charset="0"/>
            </a:endParaRPr>
          </a:p>
          <a:p>
            <a:endParaRPr lang="en-US" dirty="0">
              <a:latin typeface="Tw Cen MT" pitchFamily="34" charset="0"/>
            </a:endParaRPr>
          </a:p>
          <a:p>
            <a:r>
              <a:rPr lang="en-US" dirty="0" err="1" smtClean="0">
                <a:latin typeface="Tw Cen MT" pitchFamily="34" charset="0"/>
              </a:rPr>
              <a:t>Departemen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Pendidikan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Kebudayaan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Direktorat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Jendral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Pendidikan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Tinggi</a:t>
            </a:r>
            <a:r>
              <a:rPr lang="en-US" dirty="0" smtClean="0">
                <a:latin typeface="Tw Cen MT" pitchFamily="34" charset="0"/>
              </a:rPr>
              <a:t>.  Hand-out </a:t>
            </a:r>
            <a:r>
              <a:rPr lang="en-US" dirty="0" err="1" smtClean="0">
                <a:latin typeface="Tw Cen MT" pitchFamily="34" charset="0"/>
              </a:rPr>
              <a:t>Keterampilan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Dasar</a:t>
            </a:r>
            <a:r>
              <a:rPr lang="en-US" dirty="0" smtClean="0">
                <a:latin typeface="Tw Cen MT" pitchFamily="34" charset="0"/>
              </a:rPr>
              <a:t>. </a:t>
            </a:r>
          </a:p>
          <a:p>
            <a:endParaRPr lang="en-US" dirty="0" smtClean="0">
              <a:latin typeface="Tw Cen MT" pitchFamily="34" charset="0"/>
            </a:endParaRPr>
          </a:p>
          <a:p>
            <a:r>
              <a:rPr lang="en-US" dirty="0" err="1" smtClean="0">
                <a:latin typeface="Tw Cen MT" pitchFamily="34" charset="0"/>
              </a:rPr>
              <a:t>Sanjaya</a:t>
            </a:r>
            <a:r>
              <a:rPr lang="en-US" dirty="0" smtClean="0">
                <a:latin typeface="Tw Cen MT" pitchFamily="34" charset="0"/>
              </a:rPr>
              <a:t>, </a:t>
            </a:r>
            <a:r>
              <a:rPr lang="en-US" dirty="0" err="1" smtClean="0">
                <a:latin typeface="Tw Cen MT" pitchFamily="34" charset="0"/>
              </a:rPr>
              <a:t>Wina</a:t>
            </a:r>
            <a:r>
              <a:rPr lang="en-US" dirty="0" smtClean="0">
                <a:latin typeface="Tw Cen MT" pitchFamily="34" charset="0"/>
              </a:rPr>
              <a:t>. 2006. </a:t>
            </a:r>
            <a:r>
              <a:rPr lang="en-US" dirty="0" err="1" smtClean="0">
                <a:latin typeface="Tw Cen MT" pitchFamily="34" charset="0"/>
              </a:rPr>
              <a:t>Strategi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Pembelajaran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Berorientasi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Standar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Proses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Pendidikan</a:t>
            </a:r>
            <a:r>
              <a:rPr lang="en-US" dirty="0" smtClean="0">
                <a:latin typeface="Tw Cen MT" pitchFamily="34" charset="0"/>
              </a:rPr>
              <a:t>. Jakarta: </a:t>
            </a:r>
            <a:r>
              <a:rPr lang="en-US" dirty="0" err="1" smtClean="0">
                <a:latin typeface="Tw Cen MT" pitchFamily="34" charset="0"/>
              </a:rPr>
              <a:t>Kencana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Prenada</a:t>
            </a:r>
            <a:r>
              <a:rPr lang="en-US" dirty="0" smtClean="0">
                <a:latin typeface="Tw Cen MT" pitchFamily="34" charset="0"/>
              </a:rPr>
              <a:t> Media Group</a:t>
            </a:r>
          </a:p>
          <a:p>
            <a:endParaRPr lang="en-US" dirty="0" smtClean="0">
              <a:latin typeface="Tw Cen MT" pitchFamily="34" charset="0"/>
            </a:endParaRPr>
          </a:p>
          <a:p>
            <a:endParaRPr lang="en-US" dirty="0" smtClean="0">
              <a:latin typeface="Tw Cen MT" pitchFamily="34" charset="0"/>
            </a:endParaRPr>
          </a:p>
          <a:p>
            <a:endParaRPr lang="en-US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0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184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Keterampilan Menjelaskan</vt:lpstr>
      <vt:lpstr>Slide 2</vt:lpstr>
      <vt:lpstr>Slide 3</vt:lpstr>
      <vt:lpstr>Slide 4</vt:lpstr>
      <vt:lpstr>Kejelasan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Class</dc:creator>
  <cp:lastModifiedBy>Made Bayu Andika</cp:lastModifiedBy>
  <cp:revision>139</cp:revision>
  <dcterms:created xsi:type="dcterms:W3CDTF">2016-03-18T08:48:05Z</dcterms:created>
  <dcterms:modified xsi:type="dcterms:W3CDTF">2016-04-04T02:47:00Z</dcterms:modified>
</cp:coreProperties>
</file>