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2"/>
  </p:notesMasterIdLst>
  <p:sldIdLst>
    <p:sldId id="256" r:id="rId2"/>
    <p:sldId id="275" r:id="rId3"/>
    <p:sldId id="276" r:id="rId4"/>
    <p:sldId id="277" r:id="rId5"/>
    <p:sldId id="278" r:id="rId6"/>
    <p:sldId id="279" r:id="rId7"/>
    <p:sldId id="280" r:id="rId8"/>
    <p:sldId id="281" r:id="rId9"/>
    <p:sldId id="274" r:id="rId10"/>
    <p:sldId id="282" r:id="rId11"/>
    <p:sldId id="283" r:id="rId12"/>
    <p:sldId id="285" r:id="rId13"/>
    <p:sldId id="284" r:id="rId14"/>
    <p:sldId id="286" r:id="rId15"/>
    <p:sldId id="287" r:id="rId16"/>
    <p:sldId id="288" r:id="rId17"/>
    <p:sldId id="289" r:id="rId18"/>
    <p:sldId id="290" r:id="rId19"/>
    <p:sldId id="291" r:id="rId20"/>
    <p:sldId id="292" r:id="rId2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9" autoAdjust="0"/>
    <p:restoredTop sz="86347" autoAdjust="0"/>
  </p:normalViewPr>
  <p:slideViewPr>
    <p:cSldViewPr>
      <p:cViewPr varScale="1">
        <p:scale>
          <a:sx n="62" d="100"/>
          <a:sy n="62" d="100"/>
        </p:scale>
        <p:origin x="98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D08DF5-DBA1-4DDA-A313-CD36F9011FBA}" type="datetimeFigureOut">
              <a:rPr lang="en-US" smtClean="0"/>
              <a:t>9/29/2018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DCA39F-1C0B-4AF9-A6AE-A56E44E71F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526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-36513" y="-26988"/>
            <a:ext cx="9204326" cy="688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16831" y="1698625"/>
            <a:ext cx="5470376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16831" y="3405369"/>
            <a:ext cx="5470375" cy="1391783"/>
          </a:xfrm>
        </p:spPr>
        <p:txBody>
          <a:bodyPr/>
          <a:lstStyle>
            <a:lvl1pPr marL="0" indent="0" algn="ctr" eaLnBrk="1" hangingPunct="1">
              <a:spcBef>
                <a:spcPct val="0"/>
              </a:spcBef>
              <a:buFontTx/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Date Placeholder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F37DC60-B466-40D8-8449-8B31A5CA8CC3}" type="datetimeFigureOut">
              <a:rPr lang="en-US" smtClean="0"/>
              <a:t>9/29/2018</a:t>
            </a:fld>
            <a:endParaRPr lang="en-US"/>
          </a:p>
        </p:txBody>
      </p:sp>
      <p:sp>
        <p:nvSpPr>
          <p:cNvPr id="6" name="Footer Placeholder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55E801-B789-4468-A4A0-BA0C74D7BA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196988"/>
      </p:ext>
    </p:extLst>
  </p:cSld>
  <p:clrMapOvr>
    <a:masterClrMapping/>
  </p:clrMapOvr>
  <p:transition spd="med">
    <p:split/>
    <p:sndAc>
      <p:stSnd>
        <p:snd r:embed="rId1" name="camera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20688"/>
            <a:ext cx="2057400" cy="55054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20688"/>
            <a:ext cx="6019800" cy="55054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F37DC60-B466-40D8-8449-8B31A5CA8CC3}" type="datetimeFigureOut">
              <a:rPr lang="en-US" smtClean="0"/>
              <a:t>9/29/2018</a:t>
            </a:fld>
            <a:endParaRPr lang="en-US"/>
          </a:p>
        </p:txBody>
      </p:sp>
      <p:sp>
        <p:nvSpPr>
          <p:cNvPr id="5" name="Footer Placeholder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55E801-B789-4468-A4A0-BA0C74D7BA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342831"/>
      </p:ext>
    </p:extLst>
  </p:cSld>
  <p:clrMapOvr>
    <a:masterClrMapping/>
  </p:clrMapOvr>
  <p:transition spd="med">
    <p:split/>
    <p:sndAc>
      <p:stSnd>
        <p:snd r:embed="rId1" name="camera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263" y="228600"/>
            <a:ext cx="8015287" cy="914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Date Placeholder 4">
            <a:extLst/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F37DC60-B466-40D8-8449-8B31A5CA8CC3}" type="datetimeFigureOut">
              <a:rPr lang="en-US" smtClean="0"/>
              <a:t>9/29/2018</a:t>
            </a:fld>
            <a:endParaRPr lang="en-US"/>
          </a:p>
        </p:txBody>
      </p:sp>
      <p:sp>
        <p:nvSpPr>
          <p:cNvPr id="6" name="Footer Placeholder 5">
            <a:extLst/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55E801-B789-4468-A4A0-BA0C74D7BA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9273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en-US" noProof="0"/>
              <a:t>Click icon to add SmartArt graphic</a:t>
            </a:r>
          </a:p>
        </p:txBody>
      </p:sp>
      <p:sp>
        <p:nvSpPr>
          <p:cNvPr id="4" name="Date Placeholder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F37DC60-B466-40D8-8449-8B31A5CA8CC3}" type="datetimeFigureOut">
              <a:rPr lang="en-US" smtClean="0"/>
              <a:t>9/29/2018</a:t>
            </a:fld>
            <a:endParaRPr lang="en-US"/>
          </a:p>
        </p:txBody>
      </p:sp>
      <p:sp>
        <p:nvSpPr>
          <p:cNvPr id="5" name="Footer Placeholder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55E801-B789-4468-A4A0-BA0C74D7BA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890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F37DC60-B466-40D8-8449-8B31A5CA8CC3}" type="datetimeFigureOut">
              <a:rPr lang="en-US" smtClean="0"/>
              <a:t>9/29/2018</a:t>
            </a:fld>
            <a:endParaRPr lang="en-US"/>
          </a:p>
        </p:txBody>
      </p:sp>
      <p:sp>
        <p:nvSpPr>
          <p:cNvPr id="5" name="Footer Placeholder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55E801-B789-4468-A4A0-BA0C74D7BA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246250"/>
      </p:ext>
    </p:extLst>
  </p:cSld>
  <p:clrMapOvr>
    <a:masterClrMapping/>
  </p:clrMapOvr>
  <p:transition spd="med">
    <p:split/>
    <p:sndAc>
      <p:stSnd>
        <p:snd r:embed="rId1" name="camera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969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756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756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F37DC60-B466-40D8-8449-8B31A5CA8CC3}" type="datetimeFigureOut">
              <a:rPr lang="en-US" smtClean="0"/>
              <a:t>9/29/2018</a:t>
            </a:fld>
            <a:endParaRPr lang="en-US"/>
          </a:p>
        </p:txBody>
      </p:sp>
      <p:sp>
        <p:nvSpPr>
          <p:cNvPr id="6" name="Footer Placeholder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55E801-B789-4468-A4A0-BA0C74D7BA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740301"/>
      </p:ext>
    </p:extLst>
  </p:cSld>
  <p:clrMapOvr>
    <a:masterClrMapping/>
  </p:clrMapOvr>
  <p:transition spd="med">
    <p:split/>
    <p:sndAc>
      <p:stSnd>
        <p:snd r:embed="rId1" name="camera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1814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418147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F37DC60-B466-40D8-8449-8B31A5CA8CC3}" type="datetimeFigureOut">
              <a:rPr lang="en-US" smtClean="0"/>
              <a:t>9/29/2018</a:t>
            </a:fld>
            <a:endParaRPr lang="en-US"/>
          </a:p>
        </p:txBody>
      </p:sp>
      <p:sp>
        <p:nvSpPr>
          <p:cNvPr id="8" name="Footer Placeholder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55E801-B789-4468-A4A0-BA0C74D7BA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139248"/>
      </p:ext>
    </p:extLst>
  </p:cSld>
  <p:clrMapOvr>
    <a:masterClrMapping/>
  </p:clrMapOvr>
  <p:transition spd="med">
    <p:split/>
    <p:sndAc>
      <p:stSnd>
        <p:snd r:embed="rId1" name="camera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F37DC60-B466-40D8-8449-8B31A5CA8CC3}" type="datetimeFigureOut">
              <a:rPr lang="en-US" smtClean="0"/>
              <a:t>9/29/2018</a:t>
            </a:fld>
            <a:endParaRPr lang="en-US"/>
          </a:p>
        </p:txBody>
      </p:sp>
      <p:sp>
        <p:nvSpPr>
          <p:cNvPr id="4" name="Footer Placeholder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55E801-B789-4468-A4A0-BA0C74D7BA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033911"/>
      </p:ext>
    </p:extLst>
  </p:cSld>
  <p:clrMapOvr>
    <a:masterClrMapping/>
  </p:clrMapOvr>
  <p:transition spd="med">
    <p:split/>
    <p:sndAc>
      <p:stSnd>
        <p:snd r:embed="rId1" name="camera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F37DC60-B466-40D8-8449-8B31A5CA8CC3}" type="datetimeFigureOut">
              <a:rPr lang="en-US" smtClean="0"/>
              <a:t>9/29/2018</a:t>
            </a:fld>
            <a:endParaRPr lang="en-US"/>
          </a:p>
        </p:txBody>
      </p:sp>
      <p:sp>
        <p:nvSpPr>
          <p:cNvPr id="3" name="Footer Placeholder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55E801-B789-4468-A4A0-BA0C74D7BA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557622"/>
      </p:ext>
    </p:extLst>
  </p:cSld>
  <p:clrMapOvr>
    <a:masterClrMapping/>
  </p:clrMapOvr>
  <p:transition spd="med">
    <p:split/>
    <p:sndAc>
      <p:stSnd>
        <p:snd r:embed="rId1" name="camera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3008313" cy="81441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20688"/>
            <a:ext cx="5111750" cy="57356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921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F37DC60-B466-40D8-8449-8B31A5CA8CC3}" type="datetimeFigureOut">
              <a:rPr lang="en-US" smtClean="0"/>
              <a:t>9/29/2018</a:t>
            </a:fld>
            <a:endParaRPr lang="en-US"/>
          </a:p>
        </p:txBody>
      </p:sp>
      <p:sp>
        <p:nvSpPr>
          <p:cNvPr id="6" name="Footer Placeholder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55E801-B789-4468-A4A0-BA0C74D7BA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598970"/>
      </p:ext>
    </p:extLst>
  </p:cSld>
  <p:clrMapOvr>
    <a:masterClrMapping/>
  </p:clrMapOvr>
  <p:transition spd="med">
    <p:split/>
    <p:sndAc>
      <p:stSnd>
        <p:snd r:embed="rId1" name="camera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F37DC60-B466-40D8-8449-8B31A5CA8CC3}" type="datetimeFigureOut">
              <a:rPr lang="en-US" smtClean="0"/>
              <a:t>9/29/2018</a:t>
            </a:fld>
            <a:endParaRPr lang="en-US"/>
          </a:p>
        </p:txBody>
      </p:sp>
      <p:sp>
        <p:nvSpPr>
          <p:cNvPr id="6" name="Footer Placeholder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55E801-B789-4468-A4A0-BA0C74D7BA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802446"/>
      </p:ext>
    </p:extLst>
  </p:cSld>
  <p:clrMapOvr>
    <a:masterClrMapping/>
  </p:clrMapOvr>
  <p:transition spd="med">
    <p:split/>
    <p:sndAc>
      <p:stSnd>
        <p:snd r:embed="rId1" name="camera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969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F37DC60-B466-40D8-8449-8B31A5CA8CC3}" type="datetimeFigureOut">
              <a:rPr lang="en-US" smtClean="0"/>
              <a:t>9/29/2018</a:t>
            </a:fld>
            <a:endParaRPr lang="en-US"/>
          </a:p>
        </p:txBody>
      </p:sp>
      <p:sp>
        <p:nvSpPr>
          <p:cNvPr id="5" name="Footer Placeholder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55E801-B789-4468-A4A0-BA0C74D7BA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122585"/>
      </p:ext>
    </p:extLst>
  </p:cSld>
  <p:clrMapOvr>
    <a:masterClrMapping/>
  </p:clrMapOvr>
  <p:transition spd="med">
    <p:split/>
    <p:sndAc>
      <p:stSnd>
        <p:snd r:embed="rId1" name="camera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audio" Target="../media/audio1.wav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2.jpg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549275"/>
            <a:ext cx="8229600" cy="86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417638"/>
            <a:ext cx="8229600" cy="4938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9597FC-DC0F-4CE0-9B1F-B1B2594059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0F37DC60-B466-40D8-8449-8B31A5CA8CC3}" type="datetimeFigureOut">
              <a:rPr lang="en-US" smtClean="0"/>
              <a:t>9/29/2018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8DE071-9051-4D4E-A93A-707758697F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4E0C48-8FA1-400A-A7A6-46BD0A4518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Calibri" panose="020F0502020204030204" pitchFamily="34" charset="0"/>
              </a:defRPr>
            </a:lvl1pPr>
          </a:lstStyle>
          <a:p>
            <a:fld id="{B655E801-B789-4468-A4A0-BA0C74D7BA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546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ransition spd="med">
    <p:split/>
    <p:sndAc>
      <p:stSnd>
        <p:snd r:embed="rId14" name="camera.wav"/>
      </p:stSnd>
    </p:sndAc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latin typeface="Trajan Pro" pitchFamily="18" charset="0"/>
              </a:rPr>
              <a:t>TUNA GANDA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3733800"/>
            <a:ext cx="6400800" cy="1905000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     Nurul Khasanah, </a:t>
            </a:r>
            <a:r>
              <a:rPr lang="en-US" dirty="0" err="1"/>
              <a:t>M.Psi</a:t>
            </a:r>
            <a:r>
              <a:rPr lang="en-US" dirty="0"/>
              <a:t>., </a:t>
            </a:r>
            <a:r>
              <a:rPr lang="en-US" dirty="0" err="1"/>
              <a:t>Psikolog</a:t>
            </a:r>
            <a:endParaRPr lang="en-US" dirty="0"/>
          </a:p>
        </p:txBody>
      </p:sp>
    </p:spTree>
  </p:cSld>
  <p:clrMapOvr>
    <a:masterClrMapping/>
  </p:clrMapOvr>
  <p:transition spd="med">
    <p:split/>
    <p:sndAc>
      <p:stSnd>
        <p:snd r:embed="rId2" name="camera.wav"/>
      </p:stSnd>
    </p:sndAc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1"/>
            <a:ext cx="8229600" cy="609600"/>
          </a:xfrm>
        </p:spPr>
        <p:txBody>
          <a:bodyPr/>
          <a:lstStyle/>
          <a:p>
            <a:r>
              <a:rPr lang="en-US" dirty="0"/>
              <a:t>1. TBI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1"/>
            <a:ext cx="8229600" cy="5518149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Ada 4 </a:t>
            </a:r>
            <a:r>
              <a:rPr lang="en-US" sz="2400" dirty="0" err="1"/>
              <a:t>kategori</a:t>
            </a:r>
            <a:endParaRPr lang="en-US" sz="2400" dirty="0"/>
          </a:p>
          <a:p>
            <a:pPr marL="514350" indent="-514350">
              <a:buAutoNum type="arabicPeriod"/>
            </a:pPr>
            <a:r>
              <a:rPr lang="en-US" sz="2400" dirty="0" err="1"/>
              <a:t>Adanya</a:t>
            </a:r>
            <a:r>
              <a:rPr lang="en-US" sz="2400" dirty="0"/>
              <a:t> </a:t>
            </a:r>
            <a:r>
              <a:rPr lang="en-US" sz="2400" dirty="0" err="1"/>
              <a:t>kerusakan</a:t>
            </a:r>
            <a:r>
              <a:rPr lang="en-US" sz="2400" dirty="0"/>
              <a:t> </a:t>
            </a:r>
            <a:r>
              <a:rPr lang="en-US" sz="2400" dirty="0" err="1"/>
              <a:t>otak</a:t>
            </a:r>
            <a:r>
              <a:rPr lang="en-US" sz="2400" dirty="0"/>
              <a:t> yang </a:t>
            </a:r>
            <a:r>
              <a:rPr lang="en-US" sz="2400" dirty="0" err="1"/>
              <a:t>disebabkan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dirty="0" err="1"/>
              <a:t>tekanan</a:t>
            </a:r>
            <a:r>
              <a:rPr lang="en-US" sz="2400" dirty="0"/>
              <a:t>/</a:t>
            </a:r>
            <a:r>
              <a:rPr lang="en-US" sz="2400" dirty="0" err="1"/>
              <a:t>benturan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luar</a:t>
            </a:r>
            <a:endParaRPr lang="en-US" sz="2400" dirty="0"/>
          </a:p>
          <a:p>
            <a:pPr marL="514350" indent="-514350">
              <a:buAutoNum type="arabicPeriod"/>
            </a:pPr>
            <a:r>
              <a:rPr lang="en-US" sz="2400" dirty="0" err="1"/>
              <a:t>Kerusakan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disebabkan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dirty="0" err="1"/>
              <a:t>keadaan</a:t>
            </a:r>
            <a:r>
              <a:rPr lang="en-US" sz="2400" dirty="0"/>
              <a:t> degenerative </a:t>
            </a:r>
            <a:r>
              <a:rPr lang="en-US" sz="2400" dirty="0" err="1"/>
              <a:t>atau</a:t>
            </a:r>
            <a:r>
              <a:rPr lang="en-US" sz="2400" dirty="0"/>
              <a:t> congenital </a:t>
            </a:r>
          </a:p>
          <a:p>
            <a:pPr marL="514350" indent="-514350">
              <a:buAutoNum type="arabicPeriod"/>
            </a:pPr>
            <a:r>
              <a:rPr lang="en-US" sz="2400" dirty="0" err="1"/>
              <a:t>Berkurangnya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berubahnya</a:t>
            </a:r>
            <a:r>
              <a:rPr lang="en-US" sz="2400" dirty="0"/>
              <a:t> </a:t>
            </a:r>
            <a:r>
              <a:rPr lang="en-US" sz="2400" dirty="0" err="1"/>
              <a:t>keadaan</a:t>
            </a:r>
            <a:r>
              <a:rPr lang="en-US" sz="2400" dirty="0"/>
              <a:t> </a:t>
            </a:r>
            <a:r>
              <a:rPr lang="en-US" sz="2400" dirty="0" err="1"/>
              <a:t>kesadaran</a:t>
            </a:r>
            <a:r>
              <a:rPr lang="en-US" sz="2400" dirty="0"/>
              <a:t>.</a:t>
            </a:r>
          </a:p>
          <a:p>
            <a:pPr marL="514350" indent="-514350">
              <a:buAutoNum type="arabicPeriod"/>
            </a:pPr>
            <a:r>
              <a:rPr lang="en-US" sz="2400" dirty="0" err="1"/>
              <a:t>Adanya</a:t>
            </a:r>
            <a:r>
              <a:rPr lang="en-US" sz="2400" dirty="0"/>
              <a:t> </a:t>
            </a:r>
            <a:r>
              <a:rPr lang="en-US" sz="2400" dirty="0" err="1"/>
              <a:t>kegagalan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fungsi</a:t>
            </a:r>
            <a:r>
              <a:rPr lang="en-US" sz="2400" dirty="0"/>
              <a:t> neurological &amp; neurobehavior yang </a:t>
            </a:r>
            <a:r>
              <a:rPr lang="en-US" sz="2400" dirty="0" err="1"/>
              <a:t>disebabkan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dirty="0" err="1"/>
              <a:t>kecelakaan</a:t>
            </a:r>
            <a:r>
              <a:rPr lang="en-US" sz="2400" dirty="0"/>
              <a:t> </a:t>
            </a:r>
            <a:r>
              <a:rPr lang="en-US" sz="2400" dirty="0" err="1"/>
              <a:t>tersebut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r>
              <a:rPr lang="en-US" sz="2400" dirty="0"/>
              <a:t>Ada 2 </a:t>
            </a:r>
            <a:r>
              <a:rPr lang="en-US" sz="2400" dirty="0" err="1"/>
              <a:t>jenis</a:t>
            </a:r>
            <a:endParaRPr lang="en-US" sz="2400" dirty="0"/>
          </a:p>
          <a:p>
            <a:pPr marL="514350" indent="-514350">
              <a:buAutoNum type="arabicPeriod"/>
            </a:pPr>
            <a:r>
              <a:rPr lang="en-US" sz="2400" dirty="0"/>
              <a:t>Open head injuries</a:t>
            </a:r>
            <a:r>
              <a:rPr lang="en-US" sz="2400" dirty="0">
                <a:sym typeface="Wingdings" panose="05000000000000000000" pitchFamily="2" charset="2"/>
              </a:rPr>
              <a:t> </a:t>
            </a:r>
            <a:r>
              <a:rPr lang="en-US" sz="2400" dirty="0" err="1">
                <a:sym typeface="Wingdings" panose="05000000000000000000" pitchFamily="2" charset="2"/>
              </a:rPr>
              <a:t>luka</a:t>
            </a:r>
            <a:r>
              <a:rPr lang="en-US" sz="2400" dirty="0">
                <a:sym typeface="Wingdings" panose="05000000000000000000" pitchFamily="2" charset="2"/>
              </a:rPr>
              <a:t> di </a:t>
            </a:r>
            <a:r>
              <a:rPr lang="en-US" sz="2400" dirty="0" err="1">
                <a:sym typeface="Wingdings" panose="05000000000000000000" pitchFamily="2" charset="2"/>
              </a:rPr>
              <a:t>bagian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dalam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kepala</a:t>
            </a:r>
            <a:r>
              <a:rPr lang="en-US" sz="2400" dirty="0">
                <a:sym typeface="Wingdings" panose="05000000000000000000" pitchFamily="2" charset="2"/>
              </a:rPr>
              <a:t> (</a:t>
            </a:r>
            <a:r>
              <a:rPr lang="en-US" sz="2400" dirty="0" err="1">
                <a:sym typeface="Wingdings" panose="05000000000000000000" pitchFamily="2" charset="2"/>
              </a:rPr>
              <a:t>luka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tembak</a:t>
            </a:r>
            <a:r>
              <a:rPr lang="en-US" sz="2400" dirty="0">
                <a:sym typeface="Wingdings" panose="05000000000000000000" pitchFamily="2" charset="2"/>
              </a:rPr>
              <a:t>, </a:t>
            </a:r>
            <a:r>
              <a:rPr lang="en-US" sz="2400" dirty="0" err="1">
                <a:sym typeface="Wingdings" panose="05000000000000000000" pitchFamily="2" charset="2"/>
              </a:rPr>
              <a:t>penyerangan</a:t>
            </a:r>
            <a:r>
              <a:rPr lang="en-US" sz="2400" dirty="0">
                <a:sym typeface="Wingdings" panose="05000000000000000000" pitchFamily="2" charset="2"/>
              </a:rPr>
              <a:t>)</a:t>
            </a:r>
            <a:endParaRPr lang="en-US" sz="2400" dirty="0"/>
          </a:p>
          <a:p>
            <a:pPr marL="514350" indent="-514350">
              <a:buAutoNum type="arabicPeriod"/>
            </a:pPr>
            <a:r>
              <a:rPr lang="en-US" sz="2400" dirty="0"/>
              <a:t>Closed head injuries </a:t>
            </a:r>
            <a:r>
              <a:rPr lang="en-US" sz="2400" dirty="0">
                <a:sym typeface="Wingdings" panose="05000000000000000000" pitchFamily="2" charset="2"/>
              </a:rPr>
              <a:t> </a:t>
            </a:r>
            <a:r>
              <a:rPr lang="en-US" sz="2400" dirty="0" err="1">
                <a:sym typeface="Wingdings" panose="05000000000000000000" pitchFamily="2" charset="2"/>
              </a:rPr>
              <a:t>tidak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ada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luka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terbuka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namun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kerusakan</a:t>
            </a:r>
            <a:r>
              <a:rPr lang="en-US" sz="2400" dirty="0">
                <a:sym typeface="Wingdings" panose="05000000000000000000" pitchFamily="2" charset="2"/>
              </a:rPr>
              <a:t> di </a:t>
            </a:r>
            <a:r>
              <a:rPr lang="en-US" sz="2400" dirty="0" err="1">
                <a:sym typeface="Wingdings" panose="05000000000000000000" pitchFamily="2" charset="2"/>
              </a:rPr>
              <a:t>otak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karena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tekanan</a:t>
            </a:r>
            <a:r>
              <a:rPr lang="en-US" sz="2400" dirty="0">
                <a:sym typeface="Wingdings" panose="05000000000000000000" pitchFamily="2" charset="2"/>
              </a:rPr>
              <a:t> internal, </a:t>
            </a:r>
            <a:r>
              <a:rPr lang="en-US" sz="2400" dirty="0" err="1">
                <a:sym typeface="Wingdings" panose="05000000000000000000" pitchFamily="2" charset="2"/>
              </a:rPr>
              <a:t>perenggangan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atau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aktivitas</a:t>
            </a:r>
            <a:r>
              <a:rPr lang="en-US" sz="2400" dirty="0">
                <a:sym typeface="Wingdings" panose="05000000000000000000" pitchFamily="2" charset="2"/>
              </a:rPr>
              <a:t> yang </a:t>
            </a:r>
            <a:r>
              <a:rPr lang="en-US" sz="2400" dirty="0" err="1">
                <a:sym typeface="Wingdings" panose="05000000000000000000" pitchFamily="2" charset="2"/>
              </a:rPr>
              <a:t>menyebabkan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terputusnya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jaringan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otak</a:t>
            </a:r>
            <a:r>
              <a:rPr lang="en-US" sz="2400" dirty="0">
                <a:sym typeface="Wingdings" panose="05000000000000000000" pitchFamily="2" charset="2"/>
              </a:rPr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58552442"/>
      </p:ext>
    </p:extLst>
  </p:cSld>
  <p:clrMapOvr>
    <a:masterClrMapping/>
  </p:clrMapOvr>
  <p:transition spd="med">
    <p:split/>
    <p:sndAc>
      <p:stSnd>
        <p:snd r:embed="rId2" name="camera.wav"/>
      </p:stSnd>
    </p:sndAc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1"/>
            <a:ext cx="8229600" cy="609600"/>
          </a:xfrm>
        </p:spPr>
        <p:txBody>
          <a:bodyPr/>
          <a:lstStyle/>
          <a:p>
            <a:r>
              <a:rPr lang="en-US" dirty="0"/>
              <a:t>2. </a:t>
            </a:r>
            <a:r>
              <a:rPr lang="en-US" dirty="0" err="1"/>
              <a:t>Buta</a:t>
            </a:r>
            <a:r>
              <a:rPr lang="en-US" dirty="0"/>
              <a:t>-Tuli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1"/>
            <a:ext cx="8229600" cy="5518149"/>
          </a:xfrm>
        </p:spPr>
        <p:txBody>
          <a:bodyPr/>
          <a:lstStyle/>
          <a:p>
            <a:r>
              <a:rPr lang="en-US" dirty="0" err="1"/>
              <a:t>Kegagalan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mendengar</a:t>
            </a:r>
            <a:r>
              <a:rPr lang="en-US" dirty="0"/>
              <a:t> &amp; </a:t>
            </a:r>
            <a:r>
              <a:rPr lang="en-US" dirty="0" err="1"/>
              <a:t>melihat</a:t>
            </a:r>
            <a:r>
              <a:rPr lang="en-US" dirty="0"/>
              <a:t> yang </a:t>
            </a:r>
            <a:r>
              <a:rPr lang="en-US" dirty="0" err="1"/>
              <a:t>menyebabkan</a:t>
            </a:r>
            <a:r>
              <a:rPr lang="en-US" dirty="0"/>
              <a:t> </a:t>
            </a:r>
            <a:r>
              <a:rPr lang="en-US" dirty="0" err="1"/>
              <a:t>timbulnya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yang </a:t>
            </a:r>
            <a:r>
              <a:rPr lang="en-US" dirty="0" err="1"/>
              <a:t>parah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komunikasi</a:t>
            </a:r>
            <a:r>
              <a:rPr lang="en-US" dirty="0"/>
              <a:t> </a:t>
            </a:r>
            <a:r>
              <a:rPr lang="en-US" dirty="0" err="1"/>
              <a:t>perkembangan</a:t>
            </a:r>
            <a:r>
              <a:rPr lang="en-US" dirty="0"/>
              <a:t>, &amp;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belajar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diakomodasi</a:t>
            </a:r>
            <a:r>
              <a:rPr lang="en-US" dirty="0"/>
              <a:t> </a:t>
            </a:r>
            <a:r>
              <a:rPr lang="en-US" dirty="0" err="1"/>
              <a:t>semata-mata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pendidikan</a:t>
            </a:r>
            <a:r>
              <a:rPr lang="en-US" dirty="0"/>
              <a:t> </a:t>
            </a:r>
            <a:r>
              <a:rPr lang="en-US" dirty="0" err="1"/>
              <a:t>khusus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 </a:t>
            </a:r>
            <a:r>
              <a:rPr lang="en-US" dirty="0" err="1"/>
              <a:t>buta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tuli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. </a:t>
            </a:r>
          </a:p>
          <a:p>
            <a:r>
              <a:rPr lang="en-US" dirty="0" err="1"/>
              <a:t>Karakteristik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:</a:t>
            </a:r>
          </a:p>
          <a:p>
            <a:pPr marL="514350" indent="-514350">
              <a:buAutoNum type="arabicPeriod"/>
            </a:pPr>
            <a:r>
              <a:rPr lang="en-US" dirty="0" err="1"/>
              <a:t>Akses</a:t>
            </a:r>
            <a:r>
              <a:rPr lang="en-US" dirty="0"/>
              <a:t> </a:t>
            </a:r>
            <a:r>
              <a:rPr lang="en-US" dirty="0" err="1"/>
              <a:t>informasi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 err="1"/>
              <a:t>Komunikasi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 err="1"/>
              <a:t>Navigasi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05189431"/>
      </p:ext>
    </p:extLst>
  </p:cSld>
  <p:clrMapOvr>
    <a:masterClrMapping/>
  </p:clrMapOvr>
  <p:transition spd="med">
    <p:split/>
    <p:sndAc>
      <p:stSnd>
        <p:snd r:embed="rId2" name="camera.wav"/>
      </p:stSnd>
    </p:sndAc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1"/>
            <a:ext cx="8229600" cy="533400"/>
          </a:xfrm>
        </p:spPr>
        <p:txBody>
          <a:bodyPr/>
          <a:lstStyle/>
          <a:p>
            <a:r>
              <a:rPr lang="en-US" dirty="0" err="1"/>
              <a:t>Etiologi</a:t>
            </a:r>
            <a:r>
              <a:rPr lang="en-US" dirty="0"/>
              <a:t> </a:t>
            </a:r>
            <a:r>
              <a:rPr lang="en-US" dirty="0" err="1"/>
              <a:t>Buta</a:t>
            </a:r>
            <a:r>
              <a:rPr lang="en-US" dirty="0"/>
              <a:t>-Tuli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2361288"/>
              </p:ext>
            </p:extLst>
          </p:nvPr>
        </p:nvGraphicFramePr>
        <p:xfrm>
          <a:off x="457200" y="870490"/>
          <a:ext cx="8229600" cy="53779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24200">
                  <a:extLst>
                    <a:ext uri="{9D8B030D-6E8A-4147-A177-3AD203B41FA5}">
                      <a16:colId xmlns:a16="http://schemas.microsoft.com/office/drawing/2014/main" val="2246747443"/>
                    </a:ext>
                  </a:extLst>
                </a:gridCol>
                <a:gridCol w="5105400">
                  <a:extLst>
                    <a:ext uri="{9D8B030D-6E8A-4147-A177-3AD203B41FA5}">
                      <a16:colId xmlns:a16="http://schemas.microsoft.com/office/drawing/2014/main" val="3609474877"/>
                    </a:ext>
                  </a:extLst>
                </a:gridCol>
              </a:tblGrid>
              <a:tr h="4262605">
                <a:tc>
                  <a:txBody>
                    <a:bodyPr/>
                    <a:lstStyle/>
                    <a:p>
                      <a:r>
                        <a:rPr lang="en-US" sz="2000" dirty="0" err="1"/>
                        <a:t>Sindrom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genetika</a:t>
                      </a:r>
                      <a:r>
                        <a:rPr lang="en-US" sz="2000" dirty="0"/>
                        <a:t>/</a:t>
                      </a:r>
                      <a:r>
                        <a:rPr lang="en-US" sz="2000" dirty="0" err="1"/>
                        <a:t>kromosomal</a:t>
                      </a:r>
                      <a:r>
                        <a:rPr lang="en-US" sz="200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/>
                        <a:t>Sindrom</a:t>
                      </a:r>
                      <a:r>
                        <a:rPr lang="en-US" sz="2000" baseline="0" dirty="0"/>
                        <a:t> CHARGE</a:t>
                      </a:r>
                      <a:r>
                        <a:rPr lang="en-US" sz="2000" baseline="0" dirty="0"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en-US" sz="2000" i="1" baseline="0" dirty="0" err="1">
                          <a:sym typeface="Wingdings" panose="05000000000000000000" pitchFamily="2" charset="2"/>
                        </a:rPr>
                        <a:t>Colobama</a:t>
                      </a:r>
                      <a:r>
                        <a:rPr lang="en-US" sz="2000" baseline="0" dirty="0">
                          <a:sym typeface="Wingdings" panose="05000000000000000000" pitchFamily="2" charset="2"/>
                        </a:rPr>
                        <a:t> (</a:t>
                      </a:r>
                      <a:r>
                        <a:rPr lang="en-US" sz="2000" baseline="0" dirty="0" err="1">
                          <a:sym typeface="Wingdings" panose="05000000000000000000" pitchFamily="2" charset="2"/>
                        </a:rPr>
                        <a:t>anak</a:t>
                      </a:r>
                      <a:r>
                        <a:rPr lang="en-US" sz="2000" baseline="0" dirty="0"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n-US" sz="2000" baseline="0" dirty="0" err="1">
                          <a:sym typeface="Wingdings" panose="05000000000000000000" pitchFamily="2" charset="2"/>
                        </a:rPr>
                        <a:t>lahir</a:t>
                      </a:r>
                      <a:r>
                        <a:rPr lang="en-US" sz="2000" baseline="0" dirty="0"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n-US" sz="2000" baseline="0" dirty="0" err="1">
                          <a:sym typeface="Wingdings" panose="05000000000000000000" pitchFamily="2" charset="2"/>
                        </a:rPr>
                        <a:t>dengan</a:t>
                      </a:r>
                      <a:r>
                        <a:rPr lang="en-US" sz="2000" baseline="0" dirty="0">
                          <a:sym typeface="Wingdings" panose="05000000000000000000" pitchFamily="2" charset="2"/>
                        </a:rPr>
                        <a:t> pupil </a:t>
                      </a:r>
                      <a:r>
                        <a:rPr lang="en-US" sz="2000" baseline="0" dirty="0" err="1">
                          <a:sym typeface="Wingdings" panose="05000000000000000000" pitchFamily="2" charset="2"/>
                        </a:rPr>
                        <a:t>tidak</a:t>
                      </a:r>
                      <a:r>
                        <a:rPr lang="en-US" sz="2000" baseline="0" dirty="0">
                          <a:sym typeface="Wingdings" panose="05000000000000000000" pitchFamily="2" charset="2"/>
                        </a:rPr>
                        <a:t> normal) </a:t>
                      </a:r>
                      <a:r>
                        <a:rPr lang="en-US" sz="2000" i="1" baseline="0" dirty="0">
                          <a:sym typeface="Wingdings" panose="05000000000000000000" pitchFamily="2" charset="2"/>
                        </a:rPr>
                        <a:t>Heart defect</a:t>
                      </a:r>
                      <a:r>
                        <a:rPr lang="en-US" sz="2000" baseline="0" dirty="0">
                          <a:sym typeface="Wingdings" panose="05000000000000000000" pitchFamily="2" charset="2"/>
                        </a:rPr>
                        <a:t>, </a:t>
                      </a:r>
                      <a:r>
                        <a:rPr lang="en-US" sz="2000" i="1" baseline="0" dirty="0">
                          <a:sym typeface="Wingdings" panose="05000000000000000000" pitchFamily="2" charset="2"/>
                        </a:rPr>
                        <a:t>atresia of the </a:t>
                      </a:r>
                      <a:r>
                        <a:rPr lang="en-US" sz="2000" i="1" baseline="0" dirty="0" err="1">
                          <a:sym typeface="Wingdings" panose="05000000000000000000" pitchFamily="2" charset="2"/>
                        </a:rPr>
                        <a:t>choane</a:t>
                      </a:r>
                      <a:r>
                        <a:rPr lang="en-US" sz="2000" i="1" baseline="0" dirty="0"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n-US" sz="2000" baseline="0" dirty="0">
                          <a:sym typeface="Wingdings" panose="05000000000000000000" pitchFamily="2" charset="2"/>
                        </a:rPr>
                        <a:t>(</a:t>
                      </a:r>
                      <a:r>
                        <a:rPr lang="en-US" sz="2000" baseline="0" dirty="0" err="1">
                          <a:sym typeface="Wingdings" panose="05000000000000000000" pitchFamily="2" charset="2"/>
                        </a:rPr>
                        <a:t>tertutupnya</a:t>
                      </a:r>
                      <a:r>
                        <a:rPr lang="en-US" sz="2000" baseline="0" dirty="0"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n-US" sz="2000" baseline="0" dirty="0" err="1">
                          <a:sym typeface="Wingdings" panose="05000000000000000000" pitchFamily="2" charset="2"/>
                        </a:rPr>
                        <a:t>bagian</a:t>
                      </a:r>
                      <a:r>
                        <a:rPr lang="en-US" sz="2000" baseline="0" dirty="0"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n-US" sz="2000" baseline="0" dirty="0" err="1">
                          <a:sym typeface="Wingdings" panose="05000000000000000000" pitchFamily="2" charset="2"/>
                        </a:rPr>
                        <a:t>tubuh</a:t>
                      </a:r>
                      <a:r>
                        <a:rPr lang="en-US" sz="2000" baseline="0" dirty="0">
                          <a:sym typeface="Wingdings" panose="05000000000000000000" pitchFamily="2" charset="2"/>
                        </a:rPr>
                        <a:t> yang </a:t>
                      </a:r>
                      <a:r>
                        <a:rPr lang="en-US" sz="2000" baseline="0" dirty="0" err="1">
                          <a:sym typeface="Wingdings" panose="05000000000000000000" pitchFamily="2" charset="2"/>
                        </a:rPr>
                        <a:t>seharusnya</a:t>
                      </a:r>
                      <a:r>
                        <a:rPr lang="en-US" sz="2000" baseline="0" dirty="0"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n-US" sz="2000" baseline="0" dirty="0" err="1">
                          <a:sym typeface="Wingdings" panose="05000000000000000000" pitchFamily="2" charset="2"/>
                        </a:rPr>
                        <a:t>terbuka</a:t>
                      </a:r>
                      <a:r>
                        <a:rPr lang="en-US" sz="2000" baseline="0" dirty="0">
                          <a:sym typeface="Wingdings" panose="05000000000000000000" pitchFamily="2" charset="2"/>
                        </a:rPr>
                        <a:t>). </a:t>
                      </a:r>
                      <a:r>
                        <a:rPr lang="en-US" sz="2000" i="1" baseline="0" dirty="0">
                          <a:sym typeface="Wingdings" panose="05000000000000000000" pitchFamily="2" charset="2"/>
                        </a:rPr>
                        <a:t>Genital abnormalities </a:t>
                      </a:r>
                      <a:r>
                        <a:rPr lang="en-US" sz="2000" baseline="0" dirty="0">
                          <a:sym typeface="Wingdings" panose="05000000000000000000" pitchFamily="2" charset="2"/>
                        </a:rPr>
                        <a:t>(</a:t>
                      </a:r>
                      <a:r>
                        <a:rPr lang="en-US" sz="2000" baseline="0" dirty="0" err="1">
                          <a:sym typeface="Wingdings" panose="05000000000000000000" pitchFamily="2" charset="2"/>
                        </a:rPr>
                        <a:t>tidak</a:t>
                      </a:r>
                      <a:r>
                        <a:rPr lang="en-US" sz="2000" baseline="0" dirty="0"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n-US" sz="2000" baseline="0" dirty="0" err="1">
                          <a:sym typeface="Wingdings" panose="05000000000000000000" pitchFamily="2" charset="2"/>
                        </a:rPr>
                        <a:t>lengkap</a:t>
                      </a:r>
                      <a:r>
                        <a:rPr lang="en-US" sz="2000" baseline="0" dirty="0"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n-US" sz="2000" baseline="0" dirty="0" err="1">
                          <a:sym typeface="Wingdings" panose="05000000000000000000" pitchFamily="2" charset="2"/>
                        </a:rPr>
                        <a:t>atau</a:t>
                      </a:r>
                      <a:r>
                        <a:rPr lang="en-US" sz="2000" baseline="0" dirty="0"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n-US" sz="2000" baseline="0" dirty="0" err="1">
                          <a:sym typeface="Wingdings" panose="05000000000000000000" pitchFamily="2" charset="2"/>
                        </a:rPr>
                        <a:t>tidak</a:t>
                      </a:r>
                      <a:r>
                        <a:rPr lang="en-US" sz="2000" baseline="0" dirty="0"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n-US" sz="2000" baseline="0" dirty="0" err="1">
                          <a:sym typeface="Wingdings" panose="05000000000000000000" pitchFamily="2" charset="2"/>
                        </a:rPr>
                        <a:t>berkembang</a:t>
                      </a:r>
                      <a:r>
                        <a:rPr lang="en-US" sz="2000" baseline="0" dirty="0"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n-US" sz="2000" baseline="0" dirty="0" err="1">
                          <a:sym typeface="Wingdings" panose="05000000000000000000" pitchFamily="2" charset="2"/>
                        </a:rPr>
                        <a:t>alat</a:t>
                      </a:r>
                      <a:r>
                        <a:rPr lang="en-US" sz="2000" baseline="0" dirty="0"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n-US" sz="2000" baseline="0" dirty="0" err="1">
                          <a:sym typeface="Wingdings" panose="05000000000000000000" pitchFamily="2" charset="2"/>
                        </a:rPr>
                        <a:t>kelamin</a:t>
                      </a:r>
                      <a:r>
                        <a:rPr lang="en-US" sz="2000" baseline="0" dirty="0"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n-US" sz="2000" baseline="0" dirty="0" err="1">
                          <a:sym typeface="Wingdings" panose="05000000000000000000" pitchFamily="2" charset="2"/>
                        </a:rPr>
                        <a:t>biasa</a:t>
                      </a:r>
                      <a:r>
                        <a:rPr lang="en-US" sz="2000" baseline="0" dirty="0"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n-US" sz="2000" baseline="0" dirty="0" err="1">
                          <a:sym typeface="Wingdings" panose="05000000000000000000" pitchFamily="2" charset="2"/>
                        </a:rPr>
                        <a:t>terjadi</a:t>
                      </a:r>
                      <a:r>
                        <a:rPr lang="en-US" sz="2000" baseline="0" dirty="0"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n-US" sz="2000" baseline="0" dirty="0" err="1">
                          <a:sym typeface="Wingdings" panose="05000000000000000000" pitchFamily="2" charset="2"/>
                        </a:rPr>
                        <a:t>pada</a:t>
                      </a:r>
                      <a:r>
                        <a:rPr lang="en-US" sz="2000" baseline="0" dirty="0"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n-US" sz="2000" baseline="0" dirty="0" err="1">
                          <a:sym typeface="Wingdings" panose="05000000000000000000" pitchFamily="2" charset="2"/>
                        </a:rPr>
                        <a:t>anak</a:t>
                      </a:r>
                      <a:r>
                        <a:rPr lang="en-US" sz="2000" baseline="0" dirty="0"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n-US" sz="2000" baseline="0" dirty="0" err="1">
                          <a:sym typeface="Wingdings" panose="05000000000000000000" pitchFamily="2" charset="2"/>
                        </a:rPr>
                        <a:t>laki-laki</a:t>
                      </a:r>
                      <a:r>
                        <a:rPr lang="en-US" sz="2000" baseline="0" dirty="0">
                          <a:sym typeface="Wingdings" panose="05000000000000000000" pitchFamily="2" charset="2"/>
                        </a:rPr>
                        <a:t>. </a:t>
                      </a:r>
                      <a:r>
                        <a:rPr lang="en-US" sz="2000" i="1" baseline="0" dirty="0">
                          <a:sym typeface="Wingdings" panose="05000000000000000000" pitchFamily="2" charset="2"/>
                        </a:rPr>
                        <a:t>Ear malformation </a:t>
                      </a:r>
                      <a:r>
                        <a:rPr lang="en-US" sz="2000" baseline="0" dirty="0">
                          <a:sym typeface="Wingdings" panose="05000000000000000000" pitchFamily="2" charset="2"/>
                        </a:rPr>
                        <a:t>(</a:t>
                      </a:r>
                      <a:r>
                        <a:rPr lang="en-US" sz="2000" baseline="0" dirty="0" err="1">
                          <a:sym typeface="Wingdings" panose="05000000000000000000" pitchFamily="2" charset="2"/>
                        </a:rPr>
                        <a:t>terjadi</a:t>
                      </a:r>
                      <a:r>
                        <a:rPr lang="en-US" sz="2000" baseline="0" dirty="0">
                          <a:sym typeface="Wingdings" panose="05000000000000000000" pitchFamily="2" charset="2"/>
                        </a:rPr>
                        <a:t> di </a:t>
                      </a:r>
                      <a:r>
                        <a:rPr lang="en-US" sz="2000" baseline="0" dirty="0" err="1">
                          <a:sym typeface="Wingdings" panose="05000000000000000000" pitchFamily="2" charset="2"/>
                        </a:rPr>
                        <a:t>bagian</a:t>
                      </a:r>
                      <a:r>
                        <a:rPr lang="en-US" sz="2000" baseline="0" dirty="0"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n-US" sz="2000" baseline="0" dirty="0" err="1">
                          <a:sym typeface="Wingdings" panose="05000000000000000000" pitchFamily="2" charset="2"/>
                        </a:rPr>
                        <a:t>telinga</a:t>
                      </a:r>
                      <a:r>
                        <a:rPr lang="en-US" sz="2000" baseline="0" dirty="0"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n-US" sz="2000" baseline="0" dirty="0" err="1">
                          <a:sym typeface="Wingdings" panose="05000000000000000000" pitchFamily="2" charset="2"/>
                        </a:rPr>
                        <a:t>dalam</a:t>
                      </a:r>
                      <a:r>
                        <a:rPr lang="en-US" sz="2000" baseline="0" dirty="0">
                          <a:sym typeface="Wingdings" panose="05000000000000000000" pitchFamily="2" charset="2"/>
                        </a:rPr>
                        <a:t>, </a:t>
                      </a:r>
                      <a:r>
                        <a:rPr lang="en-US" sz="2000" baseline="0" dirty="0" err="1">
                          <a:sym typeface="Wingdings" panose="05000000000000000000" pitchFamily="2" charset="2"/>
                        </a:rPr>
                        <a:t>tengah</a:t>
                      </a:r>
                      <a:r>
                        <a:rPr lang="en-US" sz="2000" baseline="0" dirty="0">
                          <a:sym typeface="Wingdings" panose="05000000000000000000" pitchFamily="2" charset="2"/>
                        </a:rPr>
                        <a:t>, </a:t>
                      </a:r>
                      <a:r>
                        <a:rPr lang="en-US" sz="2000" baseline="0" dirty="0" err="1">
                          <a:sym typeface="Wingdings" panose="05000000000000000000" pitchFamily="2" charset="2"/>
                        </a:rPr>
                        <a:t>luar</a:t>
                      </a:r>
                      <a:r>
                        <a:rPr lang="en-US" sz="2000" baseline="0" dirty="0">
                          <a:sym typeface="Wingdings" panose="05000000000000000000" pitchFamily="2" charset="2"/>
                        </a:rPr>
                        <a:t>)</a:t>
                      </a:r>
                      <a:endParaRPr lang="en-US" sz="2000" baseline="0" dirty="0"/>
                    </a:p>
                    <a:p>
                      <a:r>
                        <a:rPr lang="en-US" sz="2000" baseline="0" dirty="0" err="1"/>
                        <a:t>Sindorm</a:t>
                      </a:r>
                      <a:r>
                        <a:rPr lang="en-US" sz="2000" baseline="0" dirty="0"/>
                        <a:t> </a:t>
                      </a:r>
                      <a:r>
                        <a:rPr lang="en-US" sz="2000" baseline="0" dirty="0" err="1"/>
                        <a:t>Usher</a:t>
                      </a:r>
                      <a:r>
                        <a:rPr lang="en-US" sz="2000" baseline="0" dirty="0" err="1">
                          <a:sym typeface="Wingdings" panose="05000000000000000000" pitchFamily="2" charset="2"/>
                        </a:rPr>
                        <a:t>gagal</a:t>
                      </a:r>
                      <a:r>
                        <a:rPr lang="en-US" sz="2000" baseline="0" dirty="0"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n-US" sz="2000" baseline="0" dirty="0" err="1">
                          <a:sym typeface="Wingdings" panose="05000000000000000000" pitchFamily="2" charset="2"/>
                        </a:rPr>
                        <a:t>fungsi</a:t>
                      </a:r>
                      <a:r>
                        <a:rPr lang="en-US" sz="2000" baseline="0" dirty="0"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n-US" sz="2000" baseline="0" dirty="0" err="1">
                          <a:sym typeface="Wingdings" panose="05000000000000000000" pitchFamily="2" charset="2"/>
                        </a:rPr>
                        <a:t>kemampuan</a:t>
                      </a:r>
                      <a:r>
                        <a:rPr lang="en-US" sz="2000" baseline="0" dirty="0"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n-US" sz="2000" baseline="0" dirty="0" err="1">
                          <a:sym typeface="Wingdings" panose="05000000000000000000" pitchFamily="2" charset="2"/>
                        </a:rPr>
                        <a:t>mendengar</a:t>
                      </a:r>
                      <a:r>
                        <a:rPr lang="en-US" sz="2000" baseline="0" dirty="0">
                          <a:sym typeface="Wingdings" panose="05000000000000000000" pitchFamily="2" charset="2"/>
                        </a:rPr>
                        <a:t> </a:t>
                      </a:r>
                      <a:endParaRPr lang="en-US" sz="2000" baseline="0" dirty="0"/>
                    </a:p>
                    <a:p>
                      <a:r>
                        <a:rPr lang="en-US" sz="2000" baseline="0" dirty="0" err="1"/>
                        <a:t>Sindrom</a:t>
                      </a:r>
                      <a:r>
                        <a:rPr lang="en-US" sz="2000" baseline="0" dirty="0"/>
                        <a:t> Down</a:t>
                      </a:r>
                      <a:r>
                        <a:rPr lang="en-US" sz="2000" baseline="0" dirty="0"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en-US" sz="2000" baseline="0" dirty="0" err="1">
                          <a:sym typeface="Wingdings" panose="05000000000000000000" pitchFamily="2" charset="2"/>
                        </a:rPr>
                        <a:t>kegagalan</a:t>
                      </a:r>
                      <a:r>
                        <a:rPr lang="en-US" sz="2000" baseline="0" dirty="0">
                          <a:sym typeface="Wingdings" panose="05000000000000000000" pitchFamily="2" charset="2"/>
                        </a:rPr>
                        <a:t> transfer </a:t>
                      </a:r>
                      <a:r>
                        <a:rPr lang="en-US" sz="2000" baseline="0" dirty="0" err="1">
                          <a:sym typeface="Wingdings" panose="05000000000000000000" pitchFamily="2" charset="2"/>
                        </a:rPr>
                        <a:t>genetika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3162327"/>
                  </a:ext>
                </a:extLst>
              </a:tr>
              <a:tr h="557653">
                <a:tc>
                  <a:txBody>
                    <a:bodyPr/>
                    <a:lstStyle/>
                    <a:p>
                      <a:r>
                        <a:rPr lang="en-US" sz="2000" dirty="0" err="1"/>
                        <a:t>Kondisi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sebelum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lahir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/>
                        <a:t>Campak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jerman</a:t>
                      </a:r>
                      <a:r>
                        <a:rPr lang="en-US" sz="2000" dirty="0"/>
                        <a:t> &amp; CMV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029504"/>
                  </a:ext>
                </a:extLst>
              </a:tr>
              <a:tr h="557653">
                <a:tc>
                  <a:txBody>
                    <a:bodyPr/>
                    <a:lstStyle/>
                    <a:p>
                      <a:r>
                        <a:rPr lang="en-US" sz="2000" dirty="0" err="1"/>
                        <a:t>Kondisi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setelah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lahir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Meningitis &amp; TBI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7985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0153421"/>
      </p:ext>
    </p:extLst>
  </p:cSld>
  <p:clrMapOvr>
    <a:masterClrMapping/>
  </p:clrMapOvr>
  <p:transition spd="med">
    <p:split/>
    <p:sndAc>
      <p:stSnd>
        <p:snd r:embed="rId2" name="camera.wav"/>
      </p:stSnd>
    </p:sndAc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0072"/>
            <a:ext cx="8229600" cy="868363"/>
          </a:xfrm>
        </p:spPr>
        <p:txBody>
          <a:bodyPr/>
          <a:lstStyle/>
          <a:p>
            <a:r>
              <a:rPr lang="en-US" sz="3600" dirty="0" err="1"/>
              <a:t>Etiologi</a:t>
            </a:r>
            <a:r>
              <a:rPr lang="en-US" sz="3600" dirty="0"/>
              <a:t> </a:t>
            </a:r>
            <a:r>
              <a:rPr lang="en-US" sz="3600" dirty="0" err="1"/>
              <a:t>Tunaganda</a:t>
            </a:r>
            <a:r>
              <a:rPr lang="en-US" sz="3600" dirty="0"/>
              <a:t> </a:t>
            </a:r>
            <a:r>
              <a:rPr lang="en-US" sz="3600" dirty="0" err="1"/>
              <a:t>dipandang</a:t>
            </a:r>
            <a:r>
              <a:rPr lang="en-US" sz="3600" dirty="0"/>
              <a:t> </a:t>
            </a:r>
            <a:r>
              <a:rPr lang="en-US" sz="3600" dirty="0" err="1"/>
              <a:t>dari</a:t>
            </a:r>
            <a:r>
              <a:rPr lang="en-US" sz="3600" dirty="0"/>
              <a:t> 4 </a:t>
            </a:r>
            <a:r>
              <a:rPr lang="en-US" sz="3600" dirty="0" err="1"/>
              <a:t>segi</a:t>
            </a:r>
            <a:r>
              <a:rPr lang="en-US" sz="3600" dirty="0"/>
              <a:t>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3433698"/>
              </p:ext>
            </p:extLst>
          </p:nvPr>
        </p:nvGraphicFramePr>
        <p:xfrm>
          <a:off x="457200" y="1417638"/>
          <a:ext cx="8229600" cy="49494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9400">
                  <a:extLst>
                    <a:ext uri="{9D8B030D-6E8A-4147-A177-3AD203B41FA5}">
                      <a16:colId xmlns:a16="http://schemas.microsoft.com/office/drawing/2014/main" val="1692015566"/>
                    </a:ext>
                  </a:extLst>
                </a:gridCol>
                <a:gridCol w="5410200">
                  <a:extLst>
                    <a:ext uri="{9D8B030D-6E8A-4147-A177-3AD203B41FA5}">
                      <a16:colId xmlns:a16="http://schemas.microsoft.com/office/drawing/2014/main" val="2379012980"/>
                    </a:ext>
                  </a:extLst>
                </a:gridCol>
              </a:tblGrid>
              <a:tr h="1468898">
                <a:tc>
                  <a:txBody>
                    <a:bodyPr/>
                    <a:lstStyle/>
                    <a:p>
                      <a:r>
                        <a:rPr lang="en-US" sz="2000" dirty="0"/>
                        <a:t>Luka </a:t>
                      </a:r>
                      <a:r>
                        <a:rPr lang="en-US" sz="2000" dirty="0" err="1"/>
                        <a:t>otak</a:t>
                      </a:r>
                      <a:r>
                        <a:rPr lang="en-US" sz="200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/>
                        <a:t>Luka </a:t>
                      </a:r>
                      <a:r>
                        <a:rPr lang="en-US" sz="2000" dirty="0" err="1"/>
                        <a:t>saat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lahir</a:t>
                      </a:r>
                      <a:endParaRPr lang="en-US" sz="2000" dirty="0"/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err="1"/>
                        <a:t>Hidrosefalus</a:t>
                      </a:r>
                      <a:endParaRPr lang="en-US" sz="2000" dirty="0"/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/>
                        <a:t>Cerebral anoxia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/>
                        <a:t>TBC, </a:t>
                      </a:r>
                      <a:r>
                        <a:rPr lang="en-US" sz="2000" dirty="0" err="1"/>
                        <a:t>Cacar</a:t>
                      </a:r>
                      <a:r>
                        <a:rPr lang="en-US" sz="2000" dirty="0"/>
                        <a:t>, meningitis, </a:t>
                      </a:r>
                      <a:r>
                        <a:rPr lang="en-US" sz="2000" dirty="0" err="1"/>
                        <a:t>ensefalitis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4113754"/>
                  </a:ext>
                </a:extLst>
              </a:tr>
              <a:tr h="1468898">
                <a:tc>
                  <a:txBody>
                    <a:bodyPr/>
                    <a:lstStyle/>
                    <a:p>
                      <a:r>
                        <a:rPr lang="en-US" sz="2000" dirty="0" err="1"/>
                        <a:t>Gangguan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fisiologis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/>
                        <a:t>Rubella-</a:t>
                      </a:r>
                      <a:r>
                        <a:rPr lang="en-US" sz="2000" dirty="0" err="1"/>
                        <a:t>german</a:t>
                      </a:r>
                      <a:r>
                        <a:rPr lang="en-US" sz="2000" dirty="0"/>
                        <a:t> measles</a:t>
                      </a:r>
                      <a:r>
                        <a:rPr lang="en-US" sz="2000" baseline="0" dirty="0"/>
                        <a:t> 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baseline="0" dirty="0" err="1"/>
                        <a:t>Faktor</a:t>
                      </a:r>
                      <a:r>
                        <a:rPr lang="en-US" sz="2000" baseline="0" dirty="0"/>
                        <a:t> Rh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baseline="0" dirty="0"/>
                        <a:t>Mongolism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baseline="0" dirty="0"/>
                        <a:t>Cretinism 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8899118"/>
                  </a:ext>
                </a:extLst>
              </a:tr>
              <a:tr h="1129921">
                <a:tc>
                  <a:txBody>
                    <a:bodyPr/>
                    <a:lstStyle/>
                    <a:p>
                      <a:r>
                        <a:rPr lang="en-US" sz="2000" dirty="0" err="1"/>
                        <a:t>Keturunan</a:t>
                      </a:r>
                      <a:r>
                        <a:rPr lang="en-US" sz="200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err="1"/>
                        <a:t>Kerusakan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pada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benih</a:t>
                      </a:r>
                      <a:r>
                        <a:rPr lang="en-US" sz="2000" dirty="0"/>
                        <a:t> plasma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err="1"/>
                        <a:t>Perkawinan</a:t>
                      </a:r>
                      <a:r>
                        <a:rPr lang="en-US" sz="2000" dirty="0"/>
                        <a:t> ayah &amp; </a:t>
                      </a:r>
                      <a:r>
                        <a:rPr lang="en-US" sz="2000" dirty="0" err="1"/>
                        <a:t>ibu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dengan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inteligensi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rendah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dapat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diturunkan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pada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anak</a:t>
                      </a:r>
                      <a:r>
                        <a:rPr lang="en-US" sz="2000" dirty="0"/>
                        <a:t> (feebleminded)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4741097"/>
                  </a:ext>
                </a:extLst>
              </a:tr>
              <a:tr h="458246">
                <a:tc>
                  <a:txBody>
                    <a:bodyPr/>
                    <a:lstStyle/>
                    <a:p>
                      <a:r>
                        <a:rPr lang="en-US" sz="2000" dirty="0" err="1"/>
                        <a:t>Kebudayaan</a:t>
                      </a:r>
                      <a:r>
                        <a:rPr lang="en-US" sz="2000" dirty="0"/>
                        <a:t> &amp; </a:t>
                      </a:r>
                      <a:r>
                        <a:rPr lang="en-US" sz="2000" dirty="0" err="1"/>
                        <a:t>lingkungan</a:t>
                      </a:r>
                      <a:r>
                        <a:rPr lang="en-US" sz="200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/>
                        <a:t>Kecelakaan</a:t>
                      </a:r>
                      <a:r>
                        <a:rPr lang="en-US" sz="2000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88124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1479314"/>
      </p:ext>
    </p:extLst>
  </p:cSld>
  <p:clrMapOvr>
    <a:masterClrMapping/>
  </p:clrMapOvr>
  <p:transition spd="med">
    <p:split/>
    <p:sndAc>
      <p:stSnd>
        <p:snd r:embed="rId2" name="camera.wav"/>
      </p:stSnd>
    </p:sndAc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9275"/>
            <a:ext cx="8229600" cy="517525"/>
          </a:xfrm>
        </p:spPr>
        <p:txBody>
          <a:bodyPr/>
          <a:lstStyle/>
          <a:p>
            <a:r>
              <a:rPr lang="en-US" dirty="0" err="1"/>
              <a:t>Dampak</a:t>
            </a:r>
            <a:r>
              <a:rPr lang="en-US" dirty="0"/>
              <a:t> TBI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289550"/>
          </a:xfrm>
        </p:spPr>
        <p:txBody>
          <a:bodyPr/>
          <a:lstStyle/>
          <a:p>
            <a:r>
              <a:rPr lang="en-US" sz="2400" dirty="0" err="1"/>
              <a:t>Masalah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mengingat</a:t>
            </a:r>
            <a:endParaRPr lang="en-US" sz="2400" dirty="0"/>
          </a:p>
          <a:p>
            <a:r>
              <a:rPr lang="en-US" sz="2400" dirty="0" err="1"/>
              <a:t>Masalah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memelajari</a:t>
            </a:r>
            <a:r>
              <a:rPr lang="en-US" sz="2400" dirty="0"/>
              <a:t> </a:t>
            </a:r>
            <a:r>
              <a:rPr lang="en-US" sz="2400" dirty="0" err="1"/>
              <a:t>informasi</a:t>
            </a:r>
            <a:r>
              <a:rPr lang="en-US" sz="2400" dirty="0"/>
              <a:t> </a:t>
            </a:r>
            <a:r>
              <a:rPr lang="en-US" sz="2400" dirty="0" err="1"/>
              <a:t>baru</a:t>
            </a:r>
            <a:endParaRPr lang="en-US" sz="2400" dirty="0"/>
          </a:p>
          <a:p>
            <a:r>
              <a:rPr lang="en-US" sz="2400" dirty="0" err="1"/>
              <a:t>Masalah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berbicara</a:t>
            </a:r>
            <a:r>
              <a:rPr lang="en-US" sz="2400" dirty="0"/>
              <a:t> &amp; </a:t>
            </a:r>
            <a:r>
              <a:rPr lang="en-US" sz="2400" dirty="0" err="1"/>
              <a:t>berbahasa</a:t>
            </a:r>
            <a:endParaRPr lang="en-US" sz="2400" dirty="0"/>
          </a:p>
          <a:p>
            <a:r>
              <a:rPr lang="en-US" sz="2400" dirty="0" err="1"/>
              <a:t>Kesulitan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membuat</a:t>
            </a:r>
            <a:r>
              <a:rPr lang="en-US" sz="2400" dirty="0"/>
              <a:t> </a:t>
            </a:r>
            <a:r>
              <a:rPr lang="en-US" sz="2400" dirty="0" err="1"/>
              <a:t>urutan-urutan</a:t>
            </a:r>
            <a:endParaRPr lang="en-US" sz="2400" dirty="0"/>
          </a:p>
          <a:p>
            <a:r>
              <a:rPr lang="en-US" sz="2400" dirty="0" err="1"/>
              <a:t>Kesulitan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memproses</a:t>
            </a:r>
            <a:r>
              <a:rPr lang="en-US" sz="2400" dirty="0"/>
              <a:t> </a:t>
            </a:r>
            <a:r>
              <a:rPr lang="en-US" sz="2400" dirty="0" err="1"/>
              <a:t>informasi</a:t>
            </a:r>
            <a:endParaRPr lang="en-US" sz="2400" dirty="0"/>
          </a:p>
          <a:p>
            <a:r>
              <a:rPr lang="en-US" sz="2400" dirty="0" err="1"/>
              <a:t>Gagal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memahami</a:t>
            </a:r>
            <a:r>
              <a:rPr lang="en-US" sz="2400" dirty="0"/>
              <a:t> humor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situasi</a:t>
            </a:r>
            <a:r>
              <a:rPr lang="en-US" sz="2400" dirty="0"/>
              <a:t> </a:t>
            </a:r>
            <a:r>
              <a:rPr lang="en-US" sz="2400" dirty="0" err="1"/>
              <a:t>sosial</a:t>
            </a:r>
            <a:endParaRPr lang="en-US" sz="2400" dirty="0"/>
          </a:p>
          <a:p>
            <a:r>
              <a:rPr lang="en-US" sz="2400" dirty="0" err="1"/>
              <a:t>Mudah</a:t>
            </a:r>
            <a:r>
              <a:rPr lang="en-US" sz="2400" dirty="0"/>
              <a:t> </a:t>
            </a:r>
            <a:r>
              <a:rPr lang="en-US" sz="2400" dirty="0" err="1"/>
              <a:t>merasa</a:t>
            </a:r>
            <a:r>
              <a:rPr lang="en-US" sz="2400" dirty="0"/>
              <a:t> </a:t>
            </a:r>
            <a:r>
              <a:rPr lang="en-US" sz="2400" dirty="0" err="1"/>
              <a:t>lelah</a:t>
            </a:r>
            <a:r>
              <a:rPr lang="en-US" sz="2400" dirty="0"/>
              <a:t>, </a:t>
            </a:r>
            <a:r>
              <a:rPr lang="en-US" sz="2400" dirty="0" err="1"/>
              <a:t>frustrasi</a:t>
            </a:r>
            <a:r>
              <a:rPr lang="en-US" sz="2400" dirty="0"/>
              <a:t>, </a:t>
            </a:r>
            <a:r>
              <a:rPr lang="en-US" sz="2400" dirty="0" err="1"/>
              <a:t>marah</a:t>
            </a:r>
            <a:endParaRPr lang="en-US" sz="2400" dirty="0"/>
          </a:p>
          <a:p>
            <a:r>
              <a:rPr lang="en-US" sz="2400" dirty="0" err="1"/>
              <a:t>Mudah</a:t>
            </a:r>
            <a:r>
              <a:rPr lang="en-US" sz="2400" dirty="0"/>
              <a:t> </a:t>
            </a:r>
            <a:r>
              <a:rPr lang="en-US" sz="2400" dirty="0" err="1"/>
              <a:t>tersinggung</a:t>
            </a:r>
            <a:endParaRPr lang="en-US" sz="2400" dirty="0"/>
          </a:p>
          <a:p>
            <a:r>
              <a:rPr lang="en-US" sz="2400" dirty="0" err="1"/>
              <a:t>Memiliki</a:t>
            </a:r>
            <a:r>
              <a:rPr lang="en-US" sz="2400" dirty="0"/>
              <a:t> </a:t>
            </a:r>
            <a:r>
              <a:rPr lang="en-US" sz="2400" dirty="0" err="1"/>
              <a:t>perubahan</a:t>
            </a:r>
            <a:r>
              <a:rPr lang="en-US" sz="2400" dirty="0"/>
              <a:t> mood yang </a:t>
            </a:r>
            <a:r>
              <a:rPr lang="en-US" sz="2400" dirty="0" err="1"/>
              <a:t>ekstrem</a:t>
            </a:r>
            <a:r>
              <a:rPr lang="en-US" sz="2400" dirty="0"/>
              <a:t>. </a:t>
            </a:r>
          </a:p>
          <a:p>
            <a:r>
              <a:rPr lang="en-US" sz="2400" dirty="0" err="1"/>
              <a:t>Depresi</a:t>
            </a:r>
            <a:endParaRPr lang="en-US" sz="2400" dirty="0"/>
          </a:p>
          <a:p>
            <a:r>
              <a:rPr lang="en-US" sz="2400" dirty="0" err="1"/>
              <a:t>Agresif</a:t>
            </a:r>
            <a:endParaRPr lang="en-US" sz="2400" dirty="0"/>
          </a:p>
          <a:p>
            <a:r>
              <a:rPr lang="en-US" sz="2400" dirty="0" err="1"/>
              <a:t>Tingkah</a:t>
            </a:r>
            <a:r>
              <a:rPr lang="en-US" sz="2400" dirty="0"/>
              <a:t> </a:t>
            </a:r>
            <a:r>
              <a:rPr lang="en-US" sz="2400" dirty="0" err="1"/>
              <a:t>laku</a:t>
            </a:r>
            <a:r>
              <a:rPr lang="en-US" sz="2400" dirty="0"/>
              <a:t> yang </a:t>
            </a:r>
            <a:r>
              <a:rPr lang="en-US" sz="2400" dirty="0" err="1"/>
              <a:t>diulang-ulang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66038348"/>
      </p:ext>
    </p:extLst>
  </p:cSld>
  <p:clrMapOvr>
    <a:masterClrMapping/>
  </p:clrMapOvr>
  <p:transition spd="med">
    <p:split/>
    <p:sndAc>
      <p:stSnd>
        <p:snd r:embed="rId2" name="camera.wav"/>
      </p:stSnd>
    </p:sndAc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Pendidikan</a:t>
            </a:r>
            <a:r>
              <a:rPr lang="en-US" dirty="0"/>
              <a:t> &amp; </a:t>
            </a:r>
            <a:r>
              <a:rPr lang="en-US" dirty="0" err="1"/>
              <a:t>Intervensi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/>
              <a:t>Tujuan</a:t>
            </a:r>
            <a:r>
              <a:rPr lang="en-US" sz="2400" dirty="0"/>
              <a:t>: </a:t>
            </a:r>
            <a:r>
              <a:rPr lang="en-US" sz="2400" dirty="0" err="1"/>
              <a:t>memperoleh</a:t>
            </a:r>
            <a:r>
              <a:rPr lang="en-US" sz="2400" dirty="0"/>
              <a:t> </a:t>
            </a:r>
            <a:r>
              <a:rPr lang="en-US" sz="2400" dirty="0" err="1"/>
              <a:t>kesempatan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mengikuti</a:t>
            </a:r>
            <a:r>
              <a:rPr lang="en-US" sz="2400" dirty="0"/>
              <a:t> </a:t>
            </a:r>
            <a:r>
              <a:rPr lang="en-US" sz="2400" dirty="0" err="1"/>
              <a:t>pendidikan</a:t>
            </a:r>
            <a:r>
              <a:rPr lang="en-US" sz="2400" dirty="0"/>
              <a:t> yang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memungkinkan</a:t>
            </a:r>
            <a:r>
              <a:rPr lang="en-US" sz="2400" dirty="0"/>
              <a:t> </a:t>
            </a:r>
            <a:r>
              <a:rPr lang="en-US" sz="2400" dirty="0" err="1"/>
              <a:t>mereka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berkembang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optimal </a:t>
            </a:r>
            <a:r>
              <a:rPr lang="en-US" sz="2400" dirty="0" err="1"/>
              <a:t>sesuai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kebutuhan</a:t>
            </a:r>
            <a:r>
              <a:rPr lang="en-US" sz="2400" dirty="0"/>
              <a:t> &amp; </a:t>
            </a:r>
            <a:r>
              <a:rPr lang="en-US" sz="2400" dirty="0" err="1"/>
              <a:t>potensi</a:t>
            </a:r>
            <a:r>
              <a:rPr lang="en-US" sz="2400" dirty="0"/>
              <a:t> yang </a:t>
            </a:r>
            <a:r>
              <a:rPr lang="en-US" sz="2400" dirty="0" err="1"/>
              <a:t>dimilikinya</a:t>
            </a:r>
            <a:r>
              <a:rPr lang="en-US" sz="2400" dirty="0"/>
              <a:t> </a:t>
            </a:r>
            <a:r>
              <a:rPr lang="en-US" sz="2400" dirty="0" err="1"/>
              <a:t>sehingga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berpartisipasi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kehidupan</a:t>
            </a:r>
            <a:r>
              <a:rPr lang="en-US" sz="2400" dirty="0"/>
              <a:t> di </a:t>
            </a:r>
            <a:r>
              <a:rPr lang="en-US" sz="2400" dirty="0" err="1"/>
              <a:t>masyarakat</a:t>
            </a:r>
            <a:endParaRPr lang="en-US" sz="2400" dirty="0"/>
          </a:p>
          <a:p>
            <a:r>
              <a:rPr lang="en-US" sz="2400" dirty="0" err="1"/>
              <a:t>Sifat</a:t>
            </a:r>
            <a:r>
              <a:rPr lang="en-US" sz="2400" dirty="0"/>
              <a:t> program </a:t>
            </a:r>
            <a:r>
              <a:rPr lang="en-US" sz="2400" dirty="0" err="1"/>
              <a:t>praktis</a:t>
            </a:r>
            <a:r>
              <a:rPr lang="en-US" sz="2400" dirty="0"/>
              <a:t>, </a:t>
            </a:r>
            <a:r>
              <a:rPr lang="en-US" sz="2400" dirty="0" err="1"/>
              <a:t>berhubungan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ADL (Activity of Daily Living)</a:t>
            </a:r>
          </a:p>
          <a:p>
            <a:r>
              <a:rPr lang="en-US" sz="2400" dirty="0" err="1"/>
              <a:t>Cakupan</a:t>
            </a:r>
            <a:r>
              <a:rPr lang="en-US" sz="2400" dirty="0"/>
              <a:t>: </a:t>
            </a:r>
            <a:r>
              <a:rPr lang="en-US" sz="2400" dirty="0" err="1"/>
              <a:t>latihan</a:t>
            </a:r>
            <a:r>
              <a:rPr lang="en-US" sz="2400" dirty="0"/>
              <a:t> </a:t>
            </a:r>
            <a:r>
              <a:rPr lang="en-US" sz="2400" dirty="0" err="1"/>
              <a:t>menolong</a:t>
            </a:r>
            <a:r>
              <a:rPr lang="en-US" sz="2400" dirty="0"/>
              <a:t> </a:t>
            </a:r>
            <a:r>
              <a:rPr lang="en-US" sz="2400" dirty="0" err="1"/>
              <a:t>diri</a:t>
            </a:r>
            <a:r>
              <a:rPr lang="en-US" sz="2400" dirty="0"/>
              <a:t> </a:t>
            </a:r>
            <a:r>
              <a:rPr lang="en-US" sz="2400" dirty="0" err="1"/>
              <a:t>sendiri</a:t>
            </a:r>
            <a:r>
              <a:rPr lang="en-US" sz="2400" dirty="0"/>
              <a:t>, </a:t>
            </a:r>
            <a:r>
              <a:rPr lang="en-US" sz="2400" dirty="0" err="1"/>
              <a:t>latihan</a:t>
            </a:r>
            <a:r>
              <a:rPr lang="en-US" sz="2400" dirty="0"/>
              <a:t> </a:t>
            </a:r>
            <a:r>
              <a:rPr lang="en-US" sz="2400" dirty="0" err="1"/>
              <a:t>sosialisasi</a:t>
            </a:r>
            <a:r>
              <a:rPr lang="en-US" sz="2400" dirty="0"/>
              <a:t>, </a:t>
            </a:r>
            <a:r>
              <a:rPr lang="en-US" sz="2400" dirty="0" err="1"/>
              <a:t>latihan</a:t>
            </a:r>
            <a:r>
              <a:rPr lang="en-US" sz="2400" dirty="0"/>
              <a:t> </a:t>
            </a:r>
            <a:r>
              <a:rPr lang="en-US" sz="2400" dirty="0" err="1"/>
              <a:t>motorik</a:t>
            </a:r>
            <a:r>
              <a:rPr lang="en-US" sz="2400" dirty="0"/>
              <a:t> </a:t>
            </a:r>
            <a:r>
              <a:rPr lang="en-US" sz="2400" dirty="0" err="1"/>
              <a:t>kasar</a:t>
            </a:r>
            <a:r>
              <a:rPr lang="en-US" sz="2400" dirty="0"/>
              <a:t> &amp; </a:t>
            </a:r>
            <a:r>
              <a:rPr lang="en-US" sz="2400" dirty="0" err="1"/>
              <a:t>halus</a:t>
            </a:r>
            <a:r>
              <a:rPr lang="en-US" sz="2400" dirty="0"/>
              <a:t>, </a:t>
            </a:r>
            <a:r>
              <a:rPr lang="en-US" sz="2400" dirty="0" err="1"/>
              <a:t>latihan</a:t>
            </a:r>
            <a:r>
              <a:rPr lang="en-US" sz="2400" dirty="0"/>
              <a:t> </a:t>
            </a:r>
            <a:r>
              <a:rPr lang="en-US" sz="2400" dirty="0" err="1"/>
              <a:t>komunikasi</a:t>
            </a:r>
            <a:r>
              <a:rPr lang="en-US" sz="2400" dirty="0"/>
              <a:t>, </a:t>
            </a:r>
            <a:r>
              <a:rPr lang="en-US" sz="2400" dirty="0" err="1"/>
              <a:t>latihan</a:t>
            </a:r>
            <a:r>
              <a:rPr lang="en-US" sz="2400" dirty="0"/>
              <a:t> </a:t>
            </a:r>
            <a:r>
              <a:rPr lang="en-US" sz="2400" dirty="0" err="1"/>
              <a:t>pendayagunaan</a:t>
            </a:r>
            <a:r>
              <a:rPr lang="en-US" sz="2400" dirty="0"/>
              <a:t> </a:t>
            </a:r>
            <a:r>
              <a:rPr lang="en-US" sz="2400" dirty="0" err="1"/>
              <a:t>fungsi</a:t>
            </a:r>
            <a:r>
              <a:rPr lang="en-US" sz="2400" dirty="0"/>
              <a:t> </a:t>
            </a:r>
            <a:r>
              <a:rPr lang="en-US" sz="2400" dirty="0" err="1"/>
              <a:t>indera</a:t>
            </a:r>
            <a:r>
              <a:rPr lang="en-US" sz="2400" dirty="0"/>
              <a:t>, </a:t>
            </a:r>
            <a:r>
              <a:rPr lang="en-US" sz="2400" dirty="0" err="1"/>
              <a:t>latihan</a:t>
            </a:r>
            <a:r>
              <a:rPr lang="en-US" sz="2400" dirty="0"/>
              <a:t> </a:t>
            </a:r>
            <a:r>
              <a:rPr lang="en-US" sz="2400" dirty="0" err="1"/>
              <a:t>keterampilan</a:t>
            </a:r>
            <a:r>
              <a:rPr lang="en-US" sz="2400" dirty="0"/>
              <a:t> </a:t>
            </a:r>
            <a:r>
              <a:rPr lang="en-US" sz="2400" dirty="0" err="1"/>
              <a:t>sederhana</a:t>
            </a:r>
            <a:r>
              <a:rPr lang="en-US" sz="2400" dirty="0"/>
              <a:t>, </a:t>
            </a:r>
            <a:r>
              <a:rPr lang="en-US" sz="2400" dirty="0" err="1"/>
              <a:t>latihan</a:t>
            </a:r>
            <a:r>
              <a:rPr lang="en-US" sz="2400" dirty="0"/>
              <a:t> </a:t>
            </a:r>
            <a:r>
              <a:rPr lang="en-US" sz="2400" dirty="0" err="1"/>
              <a:t>akademik</a:t>
            </a:r>
            <a:r>
              <a:rPr lang="en-US" sz="2400" dirty="0"/>
              <a:t> (</a:t>
            </a:r>
            <a:r>
              <a:rPr lang="en-US" sz="2400" dirty="0" err="1"/>
              <a:t>menulis</a:t>
            </a:r>
            <a:r>
              <a:rPr lang="en-US" sz="2400" dirty="0"/>
              <a:t>, </a:t>
            </a:r>
            <a:r>
              <a:rPr lang="en-US" sz="2400" dirty="0" err="1"/>
              <a:t>membaca</a:t>
            </a:r>
            <a:r>
              <a:rPr lang="en-US" sz="2400" dirty="0"/>
              <a:t>, </a:t>
            </a:r>
            <a:r>
              <a:rPr lang="en-US" sz="2400" dirty="0" err="1"/>
              <a:t>berhitung</a:t>
            </a:r>
            <a:r>
              <a:rPr lang="en-US" sz="2400" dirty="0"/>
              <a:t>), </a:t>
            </a:r>
            <a:r>
              <a:rPr lang="en-US" sz="2400" dirty="0" err="1"/>
              <a:t>pengetahuan</a:t>
            </a:r>
            <a:r>
              <a:rPr lang="en-US" sz="2400" dirty="0"/>
              <a:t> </a:t>
            </a:r>
            <a:r>
              <a:rPr lang="en-US" sz="2400" dirty="0" err="1"/>
              <a:t>lainnya</a:t>
            </a:r>
            <a:r>
              <a:rPr lang="en-US" sz="2400" dirty="0"/>
              <a:t> yang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mengacu</a:t>
            </a:r>
            <a:r>
              <a:rPr lang="en-US" sz="2400" dirty="0"/>
              <a:t> </a:t>
            </a:r>
            <a:r>
              <a:rPr lang="en-US" sz="2400" dirty="0" err="1"/>
              <a:t>kurikulum</a:t>
            </a:r>
            <a:r>
              <a:rPr lang="en-US" sz="2400" dirty="0"/>
              <a:t> SD/SLB   </a:t>
            </a:r>
          </a:p>
        </p:txBody>
      </p:sp>
    </p:spTree>
    <p:extLst>
      <p:ext uri="{BB962C8B-B14F-4D97-AF65-F5344CB8AC3E}">
        <p14:creationId xmlns:p14="http://schemas.microsoft.com/office/powerpoint/2010/main" val="2629596865"/>
      </p:ext>
    </p:extLst>
  </p:cSld>
  <p:clrMapOvr>
    <a:masterClrMapping/>
  </p:clrMapOvr>
  <p:transition spd="med">
    <p:split/>
    <p:sndAc>
      <p:stSnd>
        <p:snd r:embed="rId2" name="camera.wav"/>
      </p:stSnd>
    </p:sndAc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9275"/>
            <a:ext cx="8229600" cy="441325"/>
          </a:xfrm>
        </p:spPr>
        <p:txBody>
          <a:bodyPr/>
          <a:lstStyle/>
          <a:p>
            <a:r>
              <a:rPr lang="en-US" sz="3600" dirty="0"/>
              <a:t>Hal yang </a:t>
            </a:r>
            <a:r>
              <a:rPr lang="en-US" sz="3600" dirty="0" err="1"/>
              <a:t>Perlu</a:t>
            </a:r>
            <a:r>
              <a:rPr lang="en-US" sz="3600" dirty="0"/>
              <a:t> </a:t>
            </a:r>
            <a:r>
              <a:rPr lang="en-US" sz="3600" dirty="0" err="1"/>
              <a:t>Diperhatikan</a:t>
            </a:r>
            <a:r>
              <a:rPr lang="en-US" sz="3600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365750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/>
              <a:t>1</a:t>
            </a:r>
            <a:r>
              <a:rPr lang="en-US" sz="2400" dirty="0"/>
              <a:t>. </a:t>
            </a:r>
            <a:r>
              <a:rPr lang="en-US" sz="1800" dirty="0" err="1"/>
              <a:t>Tabah</a:t>
            </a:r>
            <a:r>
              <a:rPr lang="en-US" sz="1800" dirty="0"/>
              <a:t>, </a:t>
            </a:r>
            <a:r>
              <a:rPr lang="en-US" sz="1800" dirty="0" err="1"/>
              <a:t>sabar</a:t>
            </a:r>
            <a:r>
              <a:rPr lang="en-US" sz="1800" dirty="0"/>
              <a:t>, </a:t>
            </a:r>
            <a:r>
              <a:rPr lang="en-US" sz="1800" dirty="0" err="1"/>
              <a:t>tekun</a:t>
            </a:r>
            <a:r>
              <a:rPr lang="en-US" sz="1800" dirty="0"/>
              <a:t>. </a:t>
            </a:r>
          </a:p>
          <a:p>
            <a:pPr marL="0" indent="0">
              <a:buNone/>
            </a:pPr>
            <a:r>
              <a:rPr lang="en-US" sz="1800" dirty="0"/>
              <a:t>2. </a:t>
            </a:r>
            <a:r>
              <a:rPr lang="en-US" sz="1800" dirty="0" err="1"/>
              <a:t>Disiplin</a:t>
            </a:r>
            <a:r>
              <a:rPr lang="en-US" sz="1800" dirty="0"/>
              <a:t> &amp; </a:t>
            </a:r>
            <a:r>
              <a:rPr lang="en-US" sz="1800" dirty="0" err="1"/>
              <a:t>menghargai</a:t>
            </a:r>
            <a:r>
              <a:rPr lang="en-US" sz="1800" dirty="0"/>
              <a:t> </a:t>
            </a:r>
            <a:r>
              <a:rPr lang="en-US" sz="1800" dirty="0" err="1"/>
              <a:t>anak</a:t>
            </a:r>
            <a:endParaRPr lang="en-US" sz="1800" dirty="0"/>
          </a:p>
          <a:p>
            <a:pPr marL="0" indent="0">
              <a:buNone/>
            </a:pPr>
            <a:r>
              <a:rPr lang="en-US" sz="1800" dirty="0"/>
              <a:t>3. </a:t>
            </a:r>
            <a:r>
              <a:rPr lang="en-US" sz="1800" dirty="0" err="1"/>
              <a:t>Penentuan</a:t>
            </a:r>
            <a:r>
              <a:rPr lang="en-US" sz="1800" dirty="0"/>
              <a:t> </a:t>
            </a:r>
            <a:r>
              <a:rPr lang="en-US" sz="1800" dirty="0" err="1"/>
              <a:t>materi</a:t>
            </a:r>
            <a:r>
              <a:rPr lang="en-US" sz="1800" dirty="0"/>
              <a:t> </a:t>
            </a:r>
            <a:r>
              <a:rPr lang="en-US" sz="1800" dirty="0" err="1"/>
              <a:t>disesuaikan</a:t>
            </a:r>
            <a:r>
              <a:rPr lang="en-US" sz="1800" dirty="0"/>
              <a:t> </a:t>
            </a:r>
            <a:r>
              <a:rPr lang="en-US" sz="1800" dirty="0" err="1"/>
              <a:t>dengan</a:t>
            </a:r>
            <a:r>
              <a:rPr lang="en-US" sz="1800" dirty="0"/>
              <a:t> </a:t>
            </a:r>
            <a:r>
              <a:rPr lang="en-US" sz="1800" dirty="0" err="1"/>
              <a:t>kebutuhan</a:t>
            </a:r>
            <a:r>
              <a:rPr lang="en-US" sz="1800" dirty="0"/>
              <a:t> </a:t>
            </a:r>
            <a:r>
              <a:rPr lang="en-US" sz="1800" dirty="0" err="1"/>
              <a:t>anak</a:t>
            </a:r>
            <a:r>
              <a:rPr lang="en-US" sz="1800" dirty="0"/>
              <a:t>.</a:t>
            </a:r>
          </a:p>
          <a:p>
            <a:pPr marL="0" indent="0">
              <a:buNone/>
            </a:pPr>
            <a:r>
              <a:rPr lang="en-US" sz="1800" dirty="0"/>
              <a:t>4. </a:t>
            </a:r>
            <a:r>
              <a:rPr lang="en-US" sz="1800" dirty="0" err="1"/>
              <a:t>Pendekatan</a:t>
            </a:r>
            <a:r>
              <a:rPr lang="en-US" sz="1800" dirty="0"/>
              <a:t> &amp; </a:t>
            </a:r>
            <a:r>
              <a:rPr lang="en-US" sz="1800" dirty="0" err="1"/>
              <a:t>Metode</a:t>
            </a:r>
            <a:r>
              <a:rPr lang="en-US" sz="1800" dirty="0"/>
              <a:t> </a:t>
            </a:r>
          </a:p>
          <a:p>
            <a:pPr marL="0" indent="0">
              <a:buNone/>
            </a:pPr>
            <a:r>
              <a:rPr lang="en-US" sz="1800" dirty="0"/>
              <a:t>4.1 </a:t>
            </a:r>
            <a:r>
              <a:rPr lang="en-US" sz="1800" dirty="0" err="1"/>
              <a:t>Pendekatan</a:t>
            </a:r>
            <a:r>
              <a:rPr lang="en-US" sz="1800" dirty="0"/>
              <a:t> </a:t>
            </a:r>
          </a:p>
          <a:p>
            <a:r>
              <a:rPr lang="en-US" sz="1800" dirty="0" err="1"/>
              <a:t>Penanganan</a:t>
            </a:r>
            <a:r>
              <a:rPr lang="en-US" sz="1800" dirty="0"/>
              <a:t> </a:t>
            </a:r>
            <a:r>
              <a:rPr lang="en-US" sz="1800" dirty="0" err="1"/>
              <a:t>sedini</a:t>
            </a:r>
            <a:r>
              <a:rPr lang="en-US" sz="1800" dirty="0"/>
              <a:t> </a:t>
            </a:r>
            <a:r>
              <a:rPr lang="en-US" sz="1800" dirty="0" err="1"/>
              <a:t>mungkin</a:t>
            </a:r>
            <a:endParaRPr lang="en-US" sz="1800" dirty="0"/>
          </a:p>
          <a:p>
            <a:r>
              <a:rPr lang="en-US" sz="1800" dirty="0" err="1"/>
              <a:t>Berdasarkan</a:t>
            </a:r>
            <a:r>
              <a:rPr lang="en-US" sz="1800" dirty="0"/>
              <a:t> </a:t>
            </a:r>
            <a:r>
              <a:rPr lang="en-US" sz="1800" dirty="0" err="1"/>
              <a:t>perkembangan</a:t>
            </a:r>
            <a:r>
              <a:rPr lang="en-US" sz="1800" dirty="0"/>
              <a:t> </a:t>
            </a:r>
            <a:r>
              <a:rPr lang="en-US" sz="1800" dirty="0" err="1"/>
              <a:t>anak</a:t>
            </a:r>
            <a:endParaRPr lang="en-US" sz="1800" dirty="0"/>
          </a:p>
          <a:p>
            <a:r>
              <a:rPr lang="en-US" sz="1800" dirty="0" err="1"/>
              <a:t>Pendekatan</a:t>
            </a:r>
            <a:r>
              <a:rPr lang="en-US" sz="1800" dirty="0"/>
              <a:t> </a:t>
            </a:r>
            <a:r>
              <a:rPr lang="en-US" sz="1800" dirty="0" err="1"/>
              <a:t>anak</a:t>
            </a:r>
            <a:r>
              <a:rPr lang="en-US" sz="1800" dirty="0"/>
              <a:t> </a:t>
            </a:r>
            <a:r>
              <a:rPr lang="en-US" sz="1800" dirty="0" err="1"/>
              <a:t>seutuhnya</a:t>
            </a:r>
            <a:endParaRPr lang="en-US" sz="1800" dirty="0"/>
          </a:p>
          <a:p>
            <a:r>
              <a:rPr lang="en-US" sz="1800" dirty="0" err="1"/>
              <a:t>Modifikasi</a:t>
            </a:r>
            <a:r>
              <a:rPr lang="en-US" sz="1800" dirty="0"/>
              <a:t> </a:t>
            </a:r>
            <a:r>
              <a:rPr lang="en-US" sz="1800" dirty="0" err="1"/>
              <a:t>tingkah</a:t>
            </a:r>
            <a:r>
              <a:rPr lang="en-US" sz="1800" dirty="0"/>
              <a:t> </a:t>
            </a:r>
            <a:r>
              <a:rPr lang="en-US" sz="1800" dirty="0" err="1"/>
              <a:t>laku</a:t>
            </a:r>
            <a:r>
              <a:rPr lang="en-US" sz="1800" dirty="0"/>
              <a:t> </a:t>
            </a:r>
          </a:p>
          <a:p>
            <a:pPr marL="0" indent="0">
              <a:buNone/>
            </a:pPr>
            <a:r>
              <a:rPr lang="en-US" sz="1800" dirty="0"/>
              <a:t>4.2 </a:t>
            </a:r>
            <a:r>
              <a:rPr lang="en-US" sz="1800" dirty="0" err="1"/>
              <a:t>metode</a:t>
            </a:r>
            <a:r>
              <a:rPr lang="en-US" sz="1800" dirty="0"/>
              <a:t> </a:t>
            </a:r>
            <a:r>
              <a:rPr lang="en-US" sz="1800" dirty="0" err="1"/>
              <a:t>penentuan</a:t>
            </a:r>
            <a:r>
              <a:rPr lang="en-US" sz="1800" dirty="0">
                <a:sym typeface="Wingdings" panose="05000000000000000000" pitchFamily="2" charset="2"/>
              </a:rPr>
              <a:t> </a:t>
            </a:r>
            <a:r>
              <a:rPr lang="en-US" sz="1800" dirty="0" err="1">
                <a:sym typeface="Wingdings" panose="05000000000000000000" pitchFamily="2" charset="2"/>
              </a:rPr>
              <a:t>demonstrasi</a:t>
            </a:r>
            <a:r>
              <a:rPr lang="en-US" sz="1800" dirty="0">
                <a:sym typeface="Wingdings" panose="05000000000000000000" pitchFamily="2" charset="2"/>
              </a:rPr>
              <a:t>, </a:t>
            </a:r>
            <a:r>
              <a:rPr lang="en-US" sz="1800" dirty="0" err="1">
                <a:sym typeface="Wingdings" panose="05000000000000000000" pitchFamily="2" charset="2"/>
              </a:rPr>
              <a:t>pengajaran</a:t>
            </a:r>
            <a:r>
              <a:rPr lang="en-US" sz="1800" dirty="0">
                <a:sym typeface="Wingdings" panose="05000000000000000000" pitchFamily="2" charset="2"/>
              </a:rPr>
              <a:t> individual</a:t>
            </a:r>
          </a:p>
          <a:p>
            <a:pPr marL="0" indent="0">
              <a:buNone/>
            </a:pPr>
            <a:r>
              <a:rPr lang="en-US" sz="1800" dirty="0">
                <a:sym typeface="Wingdings" panose="05000000000000000000" pitchFamily="2" charset="2"/>
              </a:rPr>
              <a:t>5. </a:t>
            </a:r>
            <a:r>
              <a:rPr lang="en-US" sz="1800" dirty="0" err="1">
                <a:sym typeface="Wingdings" panose="05000000000000000000" pitchFamily="2" charset="2"/>
              </a:rPr>
              <a:t>Pengaturan</a:t>
            </a:r>
            <a:r>
              <a:rPr lang="en-US" sz="1800" dirty="0">
                <a:sym typeface="Wingdings" panose="05000000000000000000" pitchFamily="2" charset="2"/>
              </a:rPr>
              <a:t> &amp; </a:t>
            </a:r>
            <a:r>
              <a:rPr lang="en-US" sz="1800" dirty="0" err="1">
                <a:sym typeface="Wingdings" panose="05000000000000000000" pitchFamily="2" charset="2"/>
              </a:rPr>
              <a:t>penggunaan</a:t>
            </a:r>
            <a:r>
              <a:rPr lang="en-US" sz="1800" dirty="0">
                <a:sym typeface="Wingdings" panose="05000000000000000000" pitchFamily="2" charset="2"/>
              </a:rPr>
              <a:t> </a:t>
            </a:r>
            <a:r>
              <a:rPr lang="en-US" sz="1800" dirty="0" err="1">
                <a:sym typeface="Wingdings" panose="05000000000000000000" pitchFamily="2" charset="2"/>
              </a:rPr>
              <a:t>waktu</a:t>
            </a:r>
            <a:endParaRPr lang="en-US" sz="1800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sz="1800" dirty="0">
                <a:sym typeface="Wingdings" panose="05000000000000000000" pitchFamily="2" charset="2"/>
              </a:rPr>
              <a:t>6. </a:t>
            </a:r>
            <a:r>
              <a:rPr lang="en-US" sz="1800" dirty="0" err="1">
                <a:sym typeface="Wingdings" panose="05000000000000000000" pitchFamily="2" charset="2"/>
              </a:rPr>
              <a:t>Alat</a:t>
            </a:r>
            <a:r>
              <a:rPr lang="en-US" sz="1800" dirty="0">
                <a:sym typeface="Wingdings" panose="05000000000000000000" pitchFamily="2" charset="2"/>
              </a:rPr>
              <a:t> bantu </a:t>
            </a:r>
            <a:r>
              <a:rPr lang="en-US" sz="1800" dirty="0" err="1">
                <a:sym typeface="Wingdings" panose="05000000000000000000" pitchFamily="2" charset="2"/>
              </a:rPr>
              <a:t>pelajaran</a:t>
            </a:r>
            <a:r>
              <a:rPr lang="en-US" sz="1800" dirty="0">
                <a:sym typeface="Wingdings" panose="05000000000000000000" pitchFamily="2" charset="2"/>
              </a:rPr>
              <a:t> </a:t>
            </a:r>
            <a:r>
              <a:rPr lang="en-US" sz="1800" dirty="0" err="1">
                <a:sym typeface="Wingdings" panose="05000000000000000000" pitchFamily="2" charset="2"/>
              </a:rPr>
              <a:t>ukuran</a:t>
            </a:r>
            <a:r>
              <a:rPr lang="en-US" sz="1800" dirty="0">
                <a:sym typeface="Wingdings" panose="05000000000000000000" pitchFamily="2" charset="2"/>
              </a:rPr>
              <a:t>, </a:t>
            </a:r>
            <a:r>
              <a:rPr lang="en-US" sz="1800" dirty="0" err="1">
                <a:sym typeface="Wingdings" panose="05000000000000000000" pitchFamily="2" charset="2"/>
              </a:rPr>
              <a:t>alat</a:t>
            </a:r>
            <a:r>
              <a:rPr lang="en-US" sz="1800" dirty="0">
                <a:sym typeface="Wingdings" panose="05000000000000000000" pitchFamily="2" charset="2"/>
              </a:rPr>
              <a:t>, </a:t>
            </a:r>
            <a:r>
              <a:rPr lang="en-US" sz="1800" dirty="0" err="1">
                <a:sym typeface="Wingdings" panose="05000000000000000000" pitchFamily="2" charset="2"/>
              </a:rPr>
              <a:t>letak</a:t>
            </a:r>
            <a:r>
              <a:rPr lang="en-US" sz="1800" dirty="0">
                <a:sym typeface="Wingdings" panose="05000000000000000000" pitchFamily="2" charset="2"/>
              </a:rPr>
              <a:t>, </a:t>
            </a:r>
            <a:r>
              <a:rPr lang="en-US" sz="1800" dirty="0" err="1">
                <a:sym typeface="Wingdings" panose="05000000000000000000" pitchFamily="2" charset="2"/>
              </a:rPr>
              <a:t>warna</a:t>
            </a:r>
            <a:endParaRPr lang="en-US" sz="1800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sz="1800" dirty="0">
                <a:sym typeface="Wingdings" panose="05000000000000000000" pitchFamily="2" charset="2"/>
              </a:rPr>
              <a:t>7. </a:t>
            </a:r>
            <a:r>
              <a:rPr lang="en-US" sz="1800" dirty="0" err="1">
                <a:sym typeface="Wingdings" panose="05000000000000000000" pitchFamily="2" charset="2"/>
              </a:rPr>
              <a:t>Penilaian</a:t>
            </a:r>
            <a:r>
              <a:rPr lang="en-US" sz="1800" dirty="0">
                <a:sym typeface="Wingdings" panose="05000000000000000000" pitchFamily="2" charset="2"/>
              </a:rPr>
              <a:t> </a:t>
            </a:r>
          </a:p>
          <a:p>
            <a:pPr marL="0" indent="0">
              <a:buNone/>
            </a:pPr>
            <a:r>
              <a:rPr lang="en-US" sz="1800" dirty="0">
                <a:sym typeface="Wingdings" panose="05000000000000000000" pitchFamily="2" charset="2"/>
              </a:rPr>
              <a:t>8. </a:t>
            </a:r>
            <a:r>
              <a:rPr lang="en-US" sz="1800" dirty="0" err="1">
                <a:sym typeface="Wingdings" panose="05000000000000000000" pitchFamily="2" charset="2"/>
              </a:rPr>
              <a:t>Tempat</a:t>
            </a:r>
            <a:r>
              <a:rPr lang="en-US" sz="1800" dirty="0">
                <a:sym typeface="Wingdings" panose="05000000000000000000" pitchFamily="2" charset="2"/>
              </a:rPr>
              <a:t> </a:t>
            </a:r>
            <a:r>
              <a:rPr lang="en-US" sz="1800" dirty="0" err="1">
                <a:sym typeface="Wingdings" panose="05000000000000000000" pitchFamily="2" charset="2"/>
              </a:rPr>
              <a:t>pendidikan</a:t>
            </a:r>
            <a:r>
              <a:rPr lang="en-US" sz="1800" dirty="0">
                <a:sym typeface="Wingdings" panose="05000000000000000000" pitchFamily="2" charset="2"/>
              </a:rPr>
              <a:t> </a:t>
            </a:r>
            <a:r>
              <a:rPr lang="en-US" sz="1800" dirty="0" err="1">
                <a:sym typeface="Wingdings" panose="05000000000000000000" pitchFamily="2" charset="2"/>
              </a:rPr>
              <a:t>sekolah</a:t>
            </a:r>
            <a:r>
              <a:rPr lang="en-US" sz="1800" dirty="0">
                <a:sym typeface="Wingdings" panose="05000000000000000000" pitchFamily="2" charset="2"/>
              </a:rPr>
              <a:t>, </a:t>
            </a:r>
            <a:r>
              <a:rPr lang="en-US" sz="1800" dirty="0" err="1">
                <a:sym typeface="Wingdings" panose="05000000000000000000" pitchFamily="2" charset="2"/>
              </a:rPr>
              <a:t>penempatan</a:t>
            </a:r>
            <a:r>
              <a:rPr lang="en-US" sz="1800" dirty="0">
                <a:sym typeface="Wingdings" panose="05000000000000000000" pitchFamily="2" charset="2"/>
              </a:rPr>
              <a:t> </a:t>
            </a:r>
            <a:r>
              <a:rPr lang="en-US" sz="1800" dirty="0" err="1">
                <a:sym typeface="Wingdings" panose="05000000000000000000" pitchFamily="2" charset="2"/>
              </a:rPr>
              <a:t>anak</a:t>
            </a:r>
            <a:r>
              <a:rPr lang="en-US" sz="1800" dirty="0">
                <a:sym typeface="Wingdings" panose="05000000000000000000" pitchFamily="2" charset="2"/>
              </a:rPr>
              <a:t>, </a:t>
            </a:r>
            <a:r>
              <a:rPr lang="en-US" sz="1800" dirty="0" err="1">
                <a:sym typeface="Wingdings" panose="05000000000000000000" pitchFamily="2" charset="2"/>
              </a:rPr>
              <a:t>lingkungan</a:t>
            </a:r>
            <a:r>
              <a:rPr lang="en-US" sz="1800" dirty="0">
                <a:sym typeface="Wingdings" panose="05000000000000000000" pitchFamily="2" charset="2"/>
              </a:rPr>
              <a:t> yang </a:t>
            </a:r>
            <a:r>
              <a:rPr lang="en-US" sz="1800" dirty="0" err="1">
                <a:sym typeface="Wingdings" panose="05000000000000000000" pitchFamily="2" charset="2"/>
              </a:rPr>
              <a:t>menyenangkan</a:t>
            </a:r>
            <a:endParaRPr lang="en-US" sz="1800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sz="1800" dirty="0">
                <a:sym typeface="Wingdings" panose="05000000000000000000" pitchFamily="2" charset="2"/>
              </a:rPr>
              <a:t>9. </a:t>
            </a:r>
            <a:r>
              <a:rPr lang="en-US" sz="1800" dirty="0" err="1">
                <a:sym typeface="Wingdings" panose="05000000000000000000" pitchFamily="2" charset="2"/>
              </a:rPr>
              <a:t>Bekerja</a:t>
            </a:r>
            <a:r>
              <a:rPr lang="en-US" sz="1800" dirty="0">
                <a:sym typeface="Wingdings" panose="05000000000000000000" pitchFamily="2" charset="2"/>
              </a:rPr>
              <a:t> </a:t>
            </a:r>
            <a:r>
              <a:rPr lang="en-US" sz="1800" dirty="0" err="1">
                <a:sym typeface="Wingdings" panose="05000000000000000000" pitchFamily="2" charset="2"/>
              </a:rPr>
              <a:t>secara</a:t>
            </a:r>
            <a:r>
              <a:rPr lang="en-US" sz="1800" dirty="0">
                <a:sym typeface="Wingdings" panose="05000000000000000000" pitchFamily="2" charset="2"/>
              </a:rPr>
              <a:t> </a:t>
            </a:r>
            <a:r>
              <a:rPr lang="en-US" sz="1800" dirty="0" err="1">
                <a:sym typeface="Wingdings" panose="05000000000000000000" pitchFamily="2" charset="2"/>
              </a:rPr>
              <a:t>tim</a:t>
            </a:r>
            <a:r>
              <a:rPr lang="en-US" sz="1800" dirty="0">
                <a:sym typeface="Wingdings" panose="05000000000000000000" pitchFamily="2" charset="2"/>
              </a:rPr>
              <a:t>: </a:t>
            </a:r>
            <a:r>
              <a:rPr lang="en-US" sz="1800" dirty="0" err="1">
                <a:sym typeface="Wingdings" panose="05000000000000000000" pitchFamily="2" charset="2"/>
              </a:rPr>
              <a:t>fisioterapis</a:t>
            </a:r>
            <a:r>
              <a:rPr lang="en-US" sz="1800" dirty="0">
                <a:sym typeface="Wingdings" panose="05000000000000000000" pitchFamily="2" charset="2"/>
              </a:rPr>
              <a:t>, speech therapist, occupational therapist, </a:t>
            </a:r>
            <a:r>
              <a:rPr lang="en-US" sz="1800" dirty="0" err="1">
                <a:sym typeface="Wingdings" panose="05000000000000000000" pitchFamily="2" charset="2"/>
              </a:rPr>
              <a:t>pekerja</a:t>
            </a:r>
            <a:r>
              <a:rPr lang="en-US" sz="1800" dirty="0">
                <a:sym typeface="Wingdings" panose="05000000000000000000" pitchFamily="2" charset="2"/>
              </a:rPr>
              <a:t> </a:t>
            </a:r>
            <a:r>
              <a:rPr lang="en-US" sz="1800" dirty="0" err="1">
                <a:sym typeface="Wingdings" panose="05000000000000000000" pitchFamily="2" charset="2"/>
              </a:rPr>
              <a:t>sosial</a:t>
            </a:r>
            <a:r>
              <a:rPr lang="en-US" sz="1800" dirty="0">
                <a:sym typeface="Wingdings" panose="05000000000000000000" pitchFamily="2" charset="2"/>
              </a:rPr>
              <a:t>, </a:t>
            </a:r>
            <a:r>
              <a:rPr lang="en-US" sz="1800" dirty="0" err="1">
                <a:sym typeface="Wingdings" panose="05000000000000000000" pitchFamily="2" charset="2"/>
              </a:rPr>
              <a:t>dokter</a:t>
            </a:r>
            <a:r>
              <a:rPr lang="en-US" sz="1800" dirty="0">
                <a:sym typeface="Wingdings" panose="05000000000000000000" pitchFamily="2" charset="2"/>
              </a:rPr>
              <a:t>, </a:t>
            </a:r>
            <a:r>
              <a:rPr lang="en-US" sz="1800" dirty="0" err="1">
                <a:sym typeface="Wingdings" panose="05000000000000000000" pitchFamily="2" charset="2"/>
              </a:rPr>
              <a:t>psikolog</a:t>
            </a:r>
            <a:r>
              <a:rPr lang="en-US" sz="1800" dirty="0">
                <a:sym typeface="Wingdings" panose="05000000000000000000" pitchFamily="2" charset="2"/>
              </a:rPr>
              <a:t>, orang </a:t>
            </a:r>
            <a:r>
              <a:rPr lang="en-US" sz="1800" dirty="0" err="1">
                <a:sym typeface="Wingdings" panose="05000000000000000000" pitchFamily="2" charset="2"/>
              </a:rPr>
              <a:t>tua</a:t>
            </a:r>
            <a:r>
              <a:rPr lang="en-US" sz="1800" dirty="0">
                <a:sym typeface="Wingdings" panose="05000000000000000000" pitchFamily="2" charset="2"/>
              </a:rPr>
              <a:t>.  </a:t>
            </a:r>
            <a:endParaRPr lang="en-US" sz="18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7497839"/>
      </p:ext>
    </p:extLst>
  </p:cSld>
  <p:clrMapOvr>
    <a:masterClrMapping/>
  </p:clrMapOvr>
  <p:transition spd="med">
    <p:split/>
    <p:sndAc>
      <p:stSnd>
        <p:snd r:embed="rId2" name="camera.wav"/>
      </p:stSnd>
    </p:sndAc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Pendidikan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 </a:t>
            </a:r>
            <a:r>
              <a:rPr lang="en-US" dirty="0" err="1"/>
              <a:t>buta-tuli</a:t>
            </a:r>
            <a:r>
              <a:rPr lang="en-US" dirty="0"/>
              <a:t>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sz="2800" dirty="0"/>
              <a:t>Direct </a:t>
            </a:r>
            <a:r>
              <a:rPr lang="en-US" sz="2800" dirty="0" err="1"/>
              <a:t>teaching</a:t>
            </a:r>
            <a:r>
              <a:rPr lang="en-US" sz="2800" dirty="0" err="1">
                <a:sym typeface="Wingdings" panose="05000000000000000000" pitchFamily="2" charset="2"/>
              </a:rPr>
              <a:t>anak</a:t>
            </a:r>
            <a:r>
              <a:rPr lang="en-US" sz="2800" dirty="0">
                <a:sym typeface="Wingdings" panose="05000000000000000000" pitchFamily="2" charset="2"/>
              </a:rPr>
              <a:t> </a:t>
            </a:r>
            <a:r>
              <a:rPr lang="en-US" sz="2800" dirty="0" err="1">
                <a:sym typeface="Wingdings" panose="05000000000000000000" pitchFamily="2" charset="2"/>
              </a:rPr>
              <a:t>hanya</a:t>
            </a:r>
            <a:r>
              <a:rPr lang="en-US" sz="2800" dirty="0">
                <a:sym typeface="Wingdings" panose="05000000000000000000" pitchFamily="2" charset="2"/>
              </a:rPr>
              <a:t> </a:t>
            </a:r>
            <a:r>
              <a:rPr lang="en-US" sz="2800" dirty="0" err="1">
                <a:sym typeface="Wingdings" panose="05000000000000000000" pitchFamily="2" charset="2"/>
              </a:rPr>
              <a:t>bisa</a:t>
            </a:r>
            <a:r>
              <a:rPr lang="en-US" sz="2800" dirty="0">
                <a:sym typeface="Wingdings" panose="05000000000000000000" pitchFamily="2" charset="2"/>
              </a:rPr>
              <a:t> </a:t>
            </a:r>
            <a:r>
              <a:rPr lang="en-US" sz="2800" dirty="0" err="1">
                <a:sym typeface="Wingdings" panose="05000000000000000000" pitchFamily="2" charset="2"/>
              </a:rPr>
              <a:t>belajar</a:t>
            </a:r>
            <a:r>
              <a:rPr lang="en-US" sz="2800" dirty="0">
                <a:sym typeface="Wingdings" panose="05000000000000000000" pitchFamily="2" charset="2"/>
              </a:rPr>
              <a:t> </a:t>
            </a:r>
            <a:r>
              <a:rPr lang="en-US" sz="2800" dirty="0" err="1">
                <a:sym typeface="Wingdings" panose="05000000000000000000" pitchFamily="2" charset="2"/>
              </a:rPr>
              <a:t>jika</a:t>
            </a:r>
            <a:r>
              <a:rPr lang="en-US" sz="2800" dirty="0">
                <a:sym typeface="Wingdings" panose="05000000000000000000" pitchFamily="2" charset="2"/>
              </a:rPr>
              <a:t> </a:t>
            </a:r>
            <a:r>
              <a:rPr lang="en-US" sz="2800" dirty="0" err="1">
                <a:sym typeface="Wingdings" panose="05000000000000000000" pitchFamily="2" charset="2"/>
              </a:rPr>
              <a:t>pelajaran</a:t>
            </a:r>
            <a:r>
              <a:rPr lang="en-US" sz="2800" dirty="0">
                <a:sym typeface="Wingdings" panose="05000000000000000000" pitchFamily="2" charset="2"/>
              </a:rPr>
              <a:t> </a:t>
            </a:r>
            <a:r>
              <a:rPr lang="en-US" sz="2800" dirty="0" err="1">
                <a:sym typeface="Wingdings" panose="05000000000000000000" pitchFamily="2" charset="2"/>
              </a:rPr>
              <a:t>langsung</a:t>
            </a:r>
            <a:r>
              <a:rPr lang="en-US" sz="2800" dirty="0">
                <a:sym typeface="Wingdings" panose="05000000000000000000" pitchFamily="2" charset="2"/>
              </a:rPr>
              <a:t> </a:t>
            </a:r>
            <a:r>
              <a:rPr lang="en-US" sz="2800" dirty="0" err="1">
                <a:sym typeface="Wingdings" panose="05000000000000000000" pitchFamily="2" charset="2"/>
              </a:rPr>
              <a:t>diberikan</a:t>
            </a:r>
            <a:r>
              <a:rPr lang="en-US" sz="2800" dirty="0">
                <a:sym typeface="Wingdings" panose="05000000000000000000" pitchFamily="2" charset="2"/>
              </a:rPr>
              <a:t> </a:t>
            </a:r>
            <a:r>
              <a:rPr lang="en-US" sz="2800" dirty="0" err="1">
                <a:sym typeface="Wingdings" panose="05000000000000000000" pitchFamily="2" charset="2"/>
              </a:rPr>
              <a:t>padanya</a:t>
            </a:r>
            <a:r>
              <a:rPr lang="en-US" sz="2800" dirty="0">
                <a:sym typeface="Wingdings" panose="05000000000000000000" pitchFamily="2" charset="2"/>
              </a:rPr>
              <a:t>.  </a:t>
            </a:r>
            <a:endParaRPr lang="en-US" sz="2800" dirty="0"/>
          </a:p>
          <a:p>
            <a:pPr marL="514350" indent="-514350">
              <a:buAutoNum type="arabicPeriod"/>
            </a:pPr>
            <a:r>
              <a:rPr lang="en-US" sz="2800" dirty="0"/>
              <a:t>Structure routine</a:t>
            </a:r>
            <a:r>
              <a:rPr lang="en-US" sz="2800" dirty="0">
                <a:sym typeface="Wingdings" panose="05000000000000000000" pitchFamily="2" charset="2"/>
              </a:rPr>
              <a:t> </a:t>
            </a:r>
            <a:r>
              <a:rPr lang="en-US" sz="2800" dirty="0" err="1">
                <a:sym typeface="Wingdings" panose="05000000000000000000" pitchFamily="2" charset="2"/>
              </a:rPr>
              <a:t>jadwal</a:t>
            </a:r>
            <a:r>
              <a:rPr lang="en-US" sz="2800" dirty="0">
                <a:sym typeface="Wingdings" panose="05000000000000000000" pitchFamily="2" charset="2"/>
              </a:rPr>
              <a:t> </a:t>
            </a:r>
            <a:r>
              <a:rPr lang="en-US" sz="2800" dirty="0" err="1">
                <a:sym typeface="Wingdings" panose="05000000000000000000" pitchFamily="2" charset="2"/>
              </a:rPr>
              <a:t>sama</a:t>
            </a:r>
            <a:r>
              <a:rPr lang="en-US" sz="2800" dirty="0">
                <a:sym typeface="Wingdings" panose="05000000000000000000" pitchFamily="2" charset="2"/>
              </a:rPr>
              <a:t> </a:t>
            </a:r>
            <a:r>
              <a:rPr lang="en-US" sz="2800" dirty="0" err="1">
                <a:sym typeface="Wingdings" panose="05000000000000000000" pitchFamily="2" charset="2"/>
              </a:rPr>
              <a:t>setiap</a:t>
            </a:r>
            <a:r>
              <a:rPr lang="en-US" sz="2800" dirty="0">
                <a:sym typeface="Wingdings" panose="05000000000000000000" pitchFamily="2" charset="2"/>
              </a:rPr>
              <a:t> </a:t>
            </a:r>
            <a:r>
              <a:rPr lang="en-US" sz="2800" dirty="0" err="1">
                <a:sym typeface="Wingdings" panose="05000000000000000000" pitchFamily="2" charset="2"/>
              </a:rPr>
              <a:t>harinya</a:t>
            </a:r>
            <a:r>
              <a:rPr lang="en-US" sz="2800" dirty="0">
                <a:sym typeface="Wingdings" panose="05000000000000000000" pitchFamily="2" charset="2"/>
              </a:rPr>
              <a:t>, </a:t>
            </a:r>
            <a:r>
              <a:rPr lang="en-US" sz="2800" dirty="0" err="1">
                <a:sym typeface="Wingdings" panose="05000000000000000000" pitchFamily="2" charset="2"/>
              </a:rPr>
              <a:t>aktivitas</a:t>
            </a:r>
            <a:r>
              <a:rPr lang="en-US" sz="2800" dirty="0">
                <a:sym typeface="Wingdings" panose="05000000000000000000" pitchFamily="2" charset="2"/>
              </a:rPr>
              <a:t> </a:t>
            </a:r>
            <a:r>
              <a:rPr lang="en-US" sz="2800" dirty="0" err="1">
                <a:sym typeface="Wingdings" panose="05000000000000000000" pitchFamily="2" charset="2"/>
              </a:rPr>
              <a:t>dibagi</a:t>
            </a:r>
            <a:r>
              <a:rPr lang="en-US" sz="2800" dirty="0">
                <a:sym typeface="Wingdings" panose="05000000000000000000" pitchFamily="2" charset="2"/>
              </a:rPr>
              <a:t> per </a:t>
            </a:r>
            <a:r>
              <a:rPr lang="en-US" sz="2800" dirty="0" err="1">
                <a:sym typeface="Wingdings" panose="05000000000000000000" pitchFamily="2" charset="2"/>
              </a:rPr>
              <a:t>tahap</a:t>
            </a:r>
            <a:r>
              <a:rPr lang="en-US" sz="2800" dirty="0">
                <a:sym typeface="Wingdings" panose="05000000000000000000" pitchFamily="2" charset="2"/>
              </a:rPr>
              <a:t>, </a:t>
            </a:r>
            <a:r>
              <a:rPr lang="en-US" sz="2800" dirty="0" err="1">
                <a:sym typeface="Wingdings" panose="05000000000000000000" pitchFamily="2" charset="2"/>
              </a:rPr>
              <a:t>menggunakan</a:t>
            </a:r>
            <a:r>
              <a:rPr lang="en-US" sz="2800" dirty="0">
                <a:sym typeface="Wingdings" panose="05000000000000000000" pitchFamily="2" charset="2"/>
              </a:rPr>
              <a:t> </a:t>
            </a:r>
            <a:r>
              <a:rPr lang="en-US" sz="2800" dirty="0" err="1">
                <a:sym typeface="Wingdings" panose="05000000000000000000" pitchFamily="2" charset="2"/>
              </a:rPr>
              <a:t>semua</a:t>
            </a:r>
            <a:r>
              <a:rPr lang="en-US" sz="2800" dirty="0">
                <a:sym typeface="Wingdings" panose="05000000000000000000" pitchFamily="2" charset="2"/>
              </a:rPr>
              <a:t> </a:t>
            </a:r>
            <a:r>
              <a:rPr lang="en-US" sz="2800" dirty="0" err="1">
                <a:sym typeface="Wingdings" panose="05000000000000000000" pitchFamily="2" charset="2"/>
              </a:rPr>
              <a:t>indera</a:t>
            </a:r>
            <a:r>
              <a:rPr lang="en-US" sz="2800" dirty="0">
                <a:sym typeface="Wingdings" panose="05000000000000000000" pitchFamily="2" charset="2"/>
              </a:rPr>
              <a:t> yang </a:t>
            </a:r>
            <a:r>
              <a:rPr lang="en-US" sz="2800" dirty="0" err="1">
                <a:sym typeface="Wingdings" panose="05000000000000000000" pitchFamily="2" charset="2"/>
              </a:rPr>
              <a:t>ada</a:t>
            </a:r>
            <a:r>
              <a:rPr lang="en-US" sz="2800" dirty="0">
                <a:sym typeface="Wingdings" panose="05000000000000000000" pitchFamily="2" charset="2"/>
              </a:rPr>
              <a:t>. </a:t>
            </a:r>
            <a:r>
              <a:rPr lang="en-US" sz="2800" dirty="0" err="1">
                <a:sym typeface="Wingdings" panose="05000000000000000000" pitchFamily="2" charset="2"/>
              </a:rPr>
              <a:t>Beberapa</a:t>
            </a:r>
            <a:r>
              <a:rPr lang="en-US" sz="2800" dirty="0">
                <a:sym typeface="Wingdings" panose="05000000000000000000" pitchFamily="2" charset="2"/>
              </a:rPr>
              <a:t> </a:t>
            </a:r>
            <a:r>
              <a:rPr lang="en-US" sz="2800" dirty="0" err="1">
                <a:sym typeface="Wingdings" panose="05000000000000000000" pitchFamily="2" charset="2"/>
              </a:rPr>
              <a:t>aktivitas</a:t>
            </a:r>
            <a:r>
              <a:rPr lang="en-US" sz="2800" dirty="0">
                <a:sym typeface="Wingdings" panose="05000000000000000000" pitchFamily="2" charset="2"/>
              </a:rPr>
              <a:t> yang </a:t>
            </a:r>
            <a:r>
              <a:rPr lang="en-US" sz="2800" dirty="0" err="1">
                <a:sym typeface="Wingdings" panose="05000000000000000000" pitchFamily="2" charset="2"/>
              </a:rPr>
              <a:t>dapat</a:t>
            </a:r>
            <a:r>
              <a:rPr lang="en-US" sz="2800" dirty="0">
                <a:sym typeface="Wingdings" panose="05000000000000000000" pitchFamily="2" charset="2"/>
              </a:rPr>
              <a:t> </a:t>
            </a:r>
            <a:r>
              <a:rPr lang="en-US" sz="2800" dirty="0" err="1">
                <a:sym typeface="Wingdings" panose="05000000000000000000" pitchFamily="2" charset="2"/>
              </a:rPr>
              <a:t>dilakukan</a:t>
            </a:r>
            <a:r>
              <a:rPr lang="en-US" sz="2800" dirty="0">
                <a:sym typeface="Wingdings" panose="05000000000000000000" pitchFamily="2" charset="2"/>
              </a:rPr>
              <a:t>: </a:t>
            </a:r>
          </a:p>
          <a:p>
            <a:r>
              <a:rPr lang="en-US" sz="2800" dirty="0">
                <a:sym typeface="Wingdings" panose="05000000000000000000" pitchFamily="2" charset="2"/>
              </a:rPr>
              <a:t>Turn taking routine agar </a:t>
            </a:r>
            <a:r>
              <a:rPr lang="en-US" sz="2800" dirty="0" err="1">
                <a:sym typeface="Wingdings" panose="05000000000000000000" pitchFamily="2" charset="2"/>
              </a:rPr>
              <a:t>anak</a:t>
            </a:r>
            <a:r>
              <a:rPr lang="en-US" sz="2800" dirty="0">
                <a:sym typeface="Wingdings" panose="05000000000000000000" pitchFamily="2" charset="2"/>
              </a:rPr>
              <a:t> </a:t>
            </a:r>
            <a:r>
              <a:rPr lang="en-US" sz="2800" dirty="0" err="1">
                <a:sym typeface="Wingdings" panose="05000000000000000000" pitchFamily="2" charset="2"/>
              </a:rPr>
              <a:t>dapat</a:t>
            </a:r>
            <a:r>
              <a:rPr lang="en-US" sz="2800" dirty="0">
                <a:sym typeface="Wingdings" panose="05000000000000000000" pitchFamily="2" charset="2"/>
              </a:rPr>
              <a:t> </a:t>
            </a:r>
            <a:r>
              <a:rPr lang="en-US" sz="2800" dirty="0" err="1">
                <a:sym typeface="Wingdings" panose="05000000000000000000" pitchFamily="2" charset="2"/>
              </a:rPr>
              <a:t>mneyadari</a:t>
            </a:r>
            <a:r>
              <a:rPr lang="en-US" sz="2800" dirty="0">
                <a:sym typeface="Wingdings" panose="05000000000000000000" pitchFamily="2" charset="2"/>
              </a:rPr>
              <a:t> </a:t>
            </a:r>
            <a:r>
              <a:rPr lang="en-US" sz="2800" dirty="0" err="1">
                <a:sym typeface="Wingdings" panose="05000000000000000000" pitchFamily="2" charset="2"/>
              </a:rPr>
              <a:t>kapan</a:t>
            </a:r>
            <a:r>
              <a:rPr lang="en-US" sz="2800" dirty="0">
                <a:sym typeface="Wingdings" panose="05000000000000000000" pitchFamily="2" charset="2"/>
              </a:rPr>
              <a:t> </a:t>
            </a:r>
            <a:r>
              <a:rPr lang="en-US" sz="2800" dirty="0" err="1">
                <a:sym typeface="Wingdings" panose="05000000000000000000" pitchFamily="2" charset="2"/>
              </a:rPr>
              <a:t>harus</a:t>
            </a:r>
            <a:r>
              <a:rPr lang="en-US" sz="2800" dirty="0">
                <a:sym typeface="Wingdings" panose="05000000000000000000" pitchFamily="2" charset="2"/>
              </a:rPr>
              <a:t> </a:t>
            </a:r>
            <a:r>
              <a:rPr lang="en-US" sz="2800" dirty="0" err="1">
                <a:sym typeface="Wingdings" panose="05000000000000000000" pitchFamily="2" charset="2"/>
              </a:rPr>
              <a:t>memberikan</a:t>
            </a:r>
            <a:r>
              <a:rPr lang="en-US" sz="2800" dirty="0">
                <a:sym typeface="Wingdings" panose="05000000000000000000" pitchFamily="2" charset="2"/>
              </a:rPr>
              <a:t> </a:t>
            </a:r>
            <a:r>
              <a:rPr lang="en-US" sz="2800" dirty="0" err="1">
                <a:sym typeface="Wingdings" panose="05000000000000000000" pitchFamily="2" charset="2"/>
              </a:rPr>
              <a:t>respon</a:t>
            </a:r>
            <a:endParaRPr lang="en-US" sz="2800" dirty="0">
              <a:sym typeface="Wingdings" panose="05000000000000000000" pitchFamily="2" charset="2"/>
            </a:endParaRPr>
          </a:p>
          <a:p>
            <a:r>
              <a:rPr lang="en-US" sz="2800" dirty="0">
                <a:sym typeface="Wingdings" panose="05000000000000000000" pitchFamily="2" charset="2"/>
              </a:rPr>
              <a:t>Travel or movement routine</a:t>
            </a:r>
          </a:p>
          <a:p>
            <a:r>
              <a:rPr lang="en-US" sz="2800" dirty="0">
                <a:sym typeface="Wingdings" panose="05000000000000000000" pitchFamily="2" charset="2"/>
              </a:rPr>
              <a:t>Communication routine </a:t>
            </a:r>
            <a:r>
              <a:rPr lang="en-US" sz="2800" dirty="0" err="1">
                <a:sym typeface="Wingdings" panose="05000000000000000000" pitchFamily="2" charset="2"/>
              </a:rPr>
              <a:t>menciptakan</a:t>
            </a:r>
            <a:r>
              <a:rPr lang="en-US" sz="2800" dirty="0">
                <a:sym typeface="Wingdings" panose="05000000000000000000" pitchFamily="2" charset="2"/>
              </a:rPr>
              <a:t> &amp; </a:t>
            </a:r>
            <a:r>
              <a:rPr lang="en-US" sz="2800" dirty="0" err="1">
                <a:sym typeface="Wingdings" panose="05000000000000000000" pitchFamily="2" charset="2"/>
              </a:rPr>
              <a:t>menjaga</a:t>
            </a:r>
            <a:r>
              <a:rPr lang="en-US" sz="2800" dirty="0">
                <a:sym typeface="Wingdings" panose="05000000000000000000" pitchFamily="2" charset="2"/>
              </a:rPr>
              <a:t> </a:t>
            </a:r>
            <a:r>
              <a:rPr lang="en-US" sz="2800" dirty="0" err="1">
                <a:sym typeface="Wingdings" panose="05000000000000000000" pitchFamily="2" charset="2"/>
              </a:rPr>
              <a:t>komunikasi</a:t>
            </a:r>
            <a:r>
              <a:rPr lang="en-US" sz="2800" dirty="0">
                <a:sym typeface="Wingdings" panose="05000000000000000000" pitchFamily="2" charset="2"/>
              </a:rPr>
              <a:t> </a:t>
            </a:r>
            <a:r>
              <a:rPr lang="en-US" sz="2800" dirty="0" err="1">
                <a:sym typeface="Wingdings" panose="05000000000000000000" pitchFamily="2" charset="2"/>
              </a:rPr>
              <a:t>langsung</a:t>
            </a:r>
            <a:r>
              <a:rPr lang="en-US" sz="2800" dirty="0">
                <a:sym typeface="Wingdings" panose="05000000000000000000" pitchFamily="2" charset="2"/>
              </a:rPr>
              <a:t> &amp; </a:t>
            </a:r>
            <a:r>
              <a:rPr lang="en-US" sz="2800" dirty="0" err="1">
                <a:sym typeface="Wingdings" panose="05000000000000000000" pitchFamily="2" charset="2"/>
              </a:rPr>
              <a:t>rutin</a:t>
            </a:r>
            <a:r>
              <a:rPr lang="en-US" sz="2800" dirty="0">
                <a:sym typeface="Wingdings" panose="05000000000000000000" pitchFamily="2" charset="2"/>
              </a:rPr>
              <a:t>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13679071"/>
      </p:ext>
    </p:extLst>
  </p:cSld>
  <p:clrMapOvr>
    <a:masterClrMapping/>
  </p:clrMapOvr>
  <p:transition spd="med">
    <p:split/>
    <p:sndAc>
      <p:stSnd>
        <p:snd r:embed="rId2" name="camera.wav"/>
      </p:stSnd>
    </p:sndAc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9275"/>
            <a:ext cx="8229600" cy="441325"/>
          </a:xfrm>
        </p:spPr>
        <p:txBody>
          <a:bodyPr/>
          <a:lstStyle/>
          <a:p>
            <a:r>
              <a:rPr lang="en-US" dirty="0" err="1"/>
              <a:t>Pendidikan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 </a:t>
            </a:r>
            <a:r>
              <a:rPr lang="en-US" dirty="0" err="1"/>
              <a:t>buta-tuli</a:t>
            </a:r>
            <a:r>
              <a:rPr lang="en-US" dirty="0"/>
              <a:t>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36575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3</a:t>
            </a:r>
            <a:r>
              <a:rPr lang="en-US" sz="2800" dirty="0"/>
              <a:t>. </a:t>
            </a:r>
            <a:r>
              <a:rPr lang="en-US" sz="2400" dirty="0" err="1"/>
              <a:t>Mengatasi</a:t>
            </a:r>
            <a:r>
              <a:rPr lang="en-US" sz="2400" dirty="0"/>
              <a:t> </a:t>
            </a:r>
            <a:r>
              <a:rPr lang="en-US" sz="2400" dirty="0" err="1"/>
              <a:t>masalah</a:t>
            </a:r>
            <a:r>
              <a:rPr lang="en-US" sz="2400" dirty="0"/>
              <a:t> </a:t>
            </a:r>
            <a:r>
              <a:rPr lang="en-US" sz="2400" dirty="0" err="1"/>
              <a:t>komunikasi</a:t>
            </a:r>
            <a:r>
              <a:rPr lang="en-US" sz="2400" dirty="0"/>
              <a:t> </a:t>
            </a:r>
          </a:p>
          <a:p>
            <a:r>
              <a:rPr lang="en-US" sz="2400" dirty="0"/>
              <a:t>Hand-over-hand guidance</a:t>
            </a:r>
            <a:r>
              <a:rPr lang="en-US" sz="2400" dirty="0">
                <a:sym typeface="Wingdings" panose="05000000000000000000" pitchFamily="2" charset="2"/>
              </a:rPr>
              <a:t> orang </a:t>
            </a:r>
            <a:r>
              <a:rPr lang="en-US" sz="2400" dirty="0" err="1">
                <a:sym typeface="Wingdings" panose="05000000000000000000" pitchFamily="2" charset="2"/>
              </a:rPr>
              <a:t>dewasa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meletakkan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tangannya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ke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tangan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anak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sambil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mengeksplorasi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objek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atau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simbol</a:t>
            </a:r>
            <a:r>
              <a:rPr lang="en-US" sz="2400" dirty="0">
                <a:sym typeface="Wingdings" panose="05000000000000000000" pitchFamily="2" charset="2"/>
              </a:rPr>
              <a:t> (sign language)</a:t>
            </a:r>
          </a:p>
          <a:p>
            <a:r>
              <a:rPr lang="en-US" sz="2400" dirty="0">
                <a:sym typeface="Wingdings" panose="05000000000000000000" pitchFamily="2" charset="2"/>
              </a:rPr>
              <a:t>Hand-under-hand guidance orang </a:t>
            </a:r>
            <a:r>
              <a:rPr lang="en-US" sz="2400" dirty="0" err="1">
                <a:sym typeface="Wingdings" panose="05000000000000000000" pitchFamily="2" charset="2"/>
              </a:rPr>
              <a:t>dewasa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dengan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lembut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meletakkan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tangannya</a:t>
            </a:r>
            <a:r>
              <a:rPr lang="en-US" sz="2400" dirty="0">
                <a:sym typeface="Wingdings" panose="05000000000000000000" pitchFamily="2" charset="2"/>
              </a:rPr>
              <a:t> di </a:t>
            </a:r>
            <a:r>
              <a:rPr lang="en-US" sz="2400" dirty="0" err="1">
                <a:sym typeface="Wingdings" panose="05000000000000000000" pitchFamily="2" charset="2"/>
              </a:rPr>
              <a:t>bawah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tangan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anak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ketika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sedang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mengeksplorasi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objek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</a:p>
          <a:p>
            <a:r>
              <a:rPr lang="en-US" sz="2400" dirty="0">
                <a:sym typeface="Wingdings" panose="05000000000000000000" pitchFamily="2" charset="2"/>
              </a:rPr>
              <a:t>Adapted sign </a:t>
            </a:r>
            <a:r>
              <a:rPr lang="en-US" sz="2400" dirty="0" err="1">
                <a:sym typeface="Wingdings" panose="05000000000000000000" pitchFamily="2" charset="2"/>
              </a:rPr>
              <a:t>meletakkan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tangannya</a:t>
            </a:r>
            <a:r>
              <a:rPr lang="en-US" sz="2400" dirty="0">
                <a:sym typeface="Wingdings" panose="05000000000000000000" pitchFamily="2" charset="2"/>
              </a:rPr>
              <a:t> di </a:t>
            </a:r>
            <a:r>
              <a:rPr lang="en-US" sz="2400" dirty="0" err="1">
                <a:sym typeface="Wingdings" panose="05000000000000000000" pitchFamily="2" charset="2"/>
              </a:rPr>
              <a:t>tangan</a:t>
            </a:r>
            <a:r>
              <a:rPr lang="en-US" sz="2400" dirty="0">
                <a:sym typeface="Wingdings" panose="05000000000000000000" pitchFamily="2" charset="2"/>
              </a:rPr>
              <a:t> orang lain </a:t>
            </a:r>
            <a:r>
              <a:rPr lang="en-US" sz="2400" dirty="0" err="1">
                <a:sym typeface="Wingdings" panose="05000000000000000000" pitchFamily="2" charset="2"/>
              </a:rPr>
              <a:t>sebagai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ekspresi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dari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tanda</a:t>
            </a:r>
            <a:r>
              <a:rPr lang="en-US" sz="2400" dirty="0">
                <a:sym typeface="Wingdings" panose="05000000000000000000" pitchFamily="2" charset="2"/>
              </a:rPr>
              <a:t>/</a:t>
            </a:r>
            <a:r>
              <a:rPr lang="en-US" sz="2400" dirty="0" err="1">
                <a:sym typeface="Wingdings" panose="05000000000000000000" pitchFamily="2" charset="2"/>
              </a:rPr>
              <a:t>isyarat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</a:p>
          <a:p>
            <a:r>
              <a:rPr lang="en-US" sz="2400" dirty="0">
                <a:sym typeface="Wingdings" panose="05000000000000000000" pitchFamily="2" charset="2"/>
              </a:rPr>
              <a:t>Touch cues </a:t>
            </a:r>
            <a:r>
              <a:rPr lang="en-US" sz="2400" dirty="0" err="1">
                <a:sym typeface="Wingdings" panose="05000000000000000000" pitchFamily="2" charset="2"/>
              </a:rPr>
              <a:t>tanda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untuk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menyampaikan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sejumlah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pesan</a:t>
            </a:r>
            <a:r>
              <a:rPr lang="en-US" sz="2400" dirty="0">
                <a:sym typeface="Wingdings" panose="05000000000000000000" pitchFamily="2" charset="2"/>
              </a:rPr>
              <a:t> yang </a:t>
            </a:r>
            <a:r>
              <a:rPr lang="en-US" sz="2400" dirty="0" err="1">
                <a:sym typeface="Wingdings" panose="05000000000000000000" pitchFamily="2" charset="2"/>
              </a:rPr>
              <a:t>sangat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tergantung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pada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situasi</a:t>
            </a:r>
            <a:r>
              <a:rPr lang="en-US" sz="2400" dirty="0">
                <a:sym typeface="Wingdings" panose="05000000000000000000" pitchFamily="2" charset="2"/>
              </a:rPr>
              <a:t> &amp; </a:t>
            </a:r>
            <a:r>
              <a:rPr lang="en-US" sz="2400" dirty="0" err="1">
                <a:sym typeface="Wingdings" panose="05000000000000000000" pitchFamily="2" charset="2"/>
              </a:rPr>
              <a:t>konteksnya</a:t>
            </a:r>
            <a:r>
              <a:rPr lang="en-US" sz="2400" dirty="0">
                <a:sym typeface="Wingdings" panose="05000000000000000000" pitchFamily="2" charset="2"/>
              </a:rPr>
              <a:t>.</a:t>
            </a:r>
          </a:p>
          <a:p>
            <a:pPr marL="0" indent="0">
              <a:buNone/>
            </a:pPr>
            <a:r>
              <a:rPr lang="en-US" sz="2400" dirty="0"/>
              <a:t>4. </a:t>
            </a:r>
            <a:r>
              <a:rPr lang="en-US" sz="2400" dirty="0" err="1"/>
              <a:t>Mengatasi</a:t>
            </a:r>
            <a:r>
              <a:rPr lang="en-US" sz="2400" dirty="0"/>
              <a:t> </a:t>
            </a:r>
            <a:r>
              <a:rPr lang="en-US" sz="2400" dirty="0" err="1"/>
              <a:t>masalah</a:t>
            </a:r>
            <a:r>
              <a:rPr lang="en-US" sz="2400" dirty="0"/>
              <a:t> </a:t>
            </a:r>
            <a:r>
              <a:rPr lang="en-US" sz="2400" dirty="0" err="1"/>
              <a:t>orientasi</a:t>
            </a:r>
            <a:r>
              <a:rPr lang="en-US" sz="2400" dirty="0"/>
              <a:t> &amp; </a:t>
            </a:r>
            <a:r>
              <a:rPr lang="en-US" sz="2400" dirty="0" err="1"/>
              <a:t>mobilitas</a:t>
            </a:r>
            <a:r>
              <a:rPr lang="en-US" sz="2400" dirty="0" err="1">
                <a:sym typeface="Wingdings" panose="05000000000000000000" pitchFamily="2" charset="2"/>
              </a:rPr>
              <a:t>tulis</a:t>
            </a:r>
            <a:r>
              <a:rPr lang="en-US" sz="2400" dirty="0">
                <a:sym typeface="Wingdings" panose="05000000000000000000" pitchFamily="2" charset="2"/>
              </a:rPr>
              <a:t> di </a:t>
            </a:r>
            <a:r>
              <a:rPr lang="en-US" sz="2400" dirty="0" err="1">
                <a:sym typeface="Wingdings" panose="05000000000000000000" pitchFamily="2" charset="2"/>
              </a:rPr>
              <a:t>kartu</a:t>
            </a:r>
            <a:r>
              <a:rPr lang="en-US" sz="2400" dirty="0">
                <a:sym typeface="Wingdings" panose="05000000000000000000" pitchFamily="2" charset="2"/>
              </a:rPr>
              <a:t>: </a:t>
            </a:r>
            <a:r>
              <a:rPr lang="en-US" sz="2400" dirty="0" err="1">
                <a:sym typeface="Wingdings" panose="05000000000000000000" pitchFamily="2" charset="2"/>
              </a:rPr>
              <a:t>saya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menyebrang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jalan</a:t>
            </a:r>
            <a:r>
              <a:rPr lang="en-US" sz="2400" dirty="0">
                <a:sym typeface="Wingdings" panose="05000000000000000000" pitchFamily="2" charset="2"/>
              </a:rPr>
              <a:t>, </a:t>
            </a:r>
            <a:r>
              <a:rPr lang="en-US" sz="2400" dirty="0" err="1">
                <a:sym typeface="Wingdings" panose="05000000000000000000" pitchFamily="2" charset="2"/>
              </a:rPr>
              <a:t>saya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buta</a:t>
            </a:r>
            <a:r>
              <a:rPr lang="en-US" sz="2400" dirty="0">
                <a:sym typeface="Wingdings" panose="05000000000000000000" pitchFamily="2" charset="2"/>
              </a:rPr>
              <a:t> &amp; </a:t>
            </a:r>
            <a:r>
              <a:rPr lang="en-US" sz="2400" dirty="0" err="1">
                <a:sym typeface="Wingdings" panose="05000000000000000000" pitchFamily="2" charset="2"/>
              </a:rPr>
              <a:t>tuli</a:t>
            </a:r>
            <a:r>
              <a:rPr lang="en-US" sz="2400" dirty="0">
                <a:sym typeface="Wingdings" panose="05000000000000000000" pitchFamily="2" charset="2"/>
              </a:rPr>
              <a:t>, </a:t>
            </a:r>
            <a:r>
              <a:rPr lang="en-US" sz="2400" dirty="0" err="1">
                <a:sym typeface="Wingdings" panose="05000000000000000000" pitchFamily="2" charset="2"/>
              </a:rPr>
              <a:t>tolong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pegang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pundak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saya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kalau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anda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bisa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menolong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saya</a:t>
            </a:r>
            <a:r>
              <a:rPr lang="en-US" sz="2400" dirty="0">
                <a:sym typeface="Wingdings" panose="05000000000000000000" pitchFamily="2" charset="2"/>
              </a:rPr>
              <a:t>. </a:t>
            </a:r>
            <a:r>
              <a:rPr lang="en-US" sz="2400" dirty="0" err="1">
                <a:sym typeface="Wingdings" panose="05000000000000000000" pitchFamily="2" charset="2"/>
              </a:rPr>
              <a:t>Terima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kasih</a:t>
            </a:r>
            <a:r>
              <a:rPr lang="en-US" sz="2400" dirty="0">
                <a:sym typeface="Wingdings" panose="05000000000000000000" pitchFamily="2" charset="2"/>
              </a:rPr>
              <a:t>. </a:t>
            </a:r>
            <a:endParaRPr lang="en-US" sz="2400" dirty="0"/>
          </a:p>
          <a:p>
            <a:pPr marL="0" indent="0">
              <a:buNone/>
            </a:pPr>
            <a:r>
              <a:rPr lang="en-US" sz="2400" dirty="0">
                <a:sym typeface="Wingdings" panose="05000000000000000000" pitchFamily="2" charset="2"/>
              </a:rPr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12895552"/>
      </p:ext>
    </p:extLst>
  </p:cSld>
  <p:clrMapOvr>
    <a:masterClrMapping/>
  </p:clrMapOvr>
  <p:transition spd="med">
    <p:split/>
    <p:sndAc>
      <p:stSnd>
        <p:snd r:embed="rId2" name="camera.wav"/>
      </p:stSnd>
    </p:sndAc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 </a:t>
            </a:r>
            <a:r>
              <a:rPr lang="en-US" dirty="0" err="1"/>
              <a:t>Belajar</a:t>
            </a:r>
            <a:r>
              <a:rPr lang="en-US" dirty="0"/>
              <a:t> yang </a:t>
            </a:r>
            <a:r>
              <a:rPr lang="en-US" dirty="0" err="1"/>
              <a:t>Efektif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AAC (Augmentative or Alternative Communication); </a:t>
            </a:r>
            <a:r>
              <a:rPr lang="en-US" sz="2400" dirty="0" err="1"/>
              <a:t>metode</a:t>
            </a:r>
            <a:r>
              <a:rPr lang="en-US" sz="2400" dirty="0"/>
              <a:t> manual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elektronik</a:t>
            </a:r>
            <a:r>
              <a:rPr lang="en-US" sz="2400" dirty="0"/>
              <a:t> yang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membantu</a:t>
            </a:r>
            <a:r>
              <a:rPr lang="en-US" sz="2400" dirty="0"/>
              <a:t> </a:t>
            </a:r>
            <a:r>
              <a:rPr lang="en-US" sz="2400" dirty="0" err="1"/>
              <a:t>siswa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mengemukakan</a:t>
            </a:r>
            <a:r>
              <a:rPr lang="en-US" sz="2400" dirty="0"/>
              <a:t> </a:t>
            </a:r>
            <a:r>
              <a:rPr lang="en-US" sz="2400" dirty="0" err="1"/>
              <a:t>apa</a:t>
            </a:r>
            <a:r>
              <a:rPr lang="en-US" sz="2400" dirty="0"/>
              <a:t> yang </a:t>
            </a:r>
            <a:r>
              <a:rPr lang="en-US" sz="2400" dirty="0" err="1"/>
              <a:t>diinginkan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dibutuhkan</a:t>
            </a:r>
            <a:r>
              <a:rPr lang="en-US" sz="2400" dirty="0"/>
              <a:t>. </a:t>
            </a:r>
          </a:p>
          <a:p>
            <a:r>
              <a:rPr lang="en-US" sz="2400" dirty="0"/>
              <a:t>Gesture: </a:t>
            </a:r>
            <a:r>
              <a:rPr lang="en-US" sz="2400" dirty="0" err="1"/>
              <a:t>salah</a:t>
            </a:r>
            <a:r>
              <a:rPr lang="en-US" sz="2400" dirty="0"/>
              <a:t> </a:t>
            </a:r>
            <a:r>
              <a:rPr lang="en-US" sz="2400" dirty="0" err="1"/>
              <a:t>satu</a:t>
            </a:r>
            <a:r>
              <a:rPr lang="en-US" sz="2400" dirty="0"/>
              <a:t> </a:t>
            </a:r>
            <a:r>
              <a:rPr lang="en-US" sz="2400" dirty="0" err="1"/>
              <a:t>cara</a:t>
            </a:r>
            <a:r>
              <a:rPr lang="en-US" sz="2400" dirty="0"/>
              <a:t> </a:t>
            </a:r>
            <a:r>
              <a:rPr lang="en-US" sz="2400" dirty="0" err="1"/>
              <a:t>efektif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berkomunikasi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anak</a:t>
            </a:r>
            <a:r>
              <a:rPr lang="en-US" sz="2400" dirty="0"/>
              <a:t> </a:t>
            </a:r>
            <a:r>
              <a:rPr lang="en-US" sz="2400" dirty="0" err="1"/>
              <a:t>buta-tuli</a:t>
            </a:r>
            <a:r>
              <a:rPr lang="en-US" sz="2400" dirty="0"/>
              <a:t>.</a:t>
            </a:r>
          </a:p>
          <a:p>
            <a:r>
              <a:rPr lang="en-US" sz="2400" dirty="0" err="1"/>
              <a:t>Pendekatan</a:t>
            </a:r>
            <a:r>
              <a:rPr lang="en-US" sz="2400" dirty="0"/>
              <a:t> direct-selection &amp; scanning</a:t>
            </a:r>
            <a:r>
              <a:rPr lang="en-US" sz="2400" dirty="0">
                <a:sym typeface="Wingdings" panose="05000000000000000000" pitchFamily="2" charset="2"/>
              </a:rPr>
              <a:t> </a:t>
            </a:r>
            <a:r>
              <a:rPr lang="en-US" sz="2400" dirty="0" err="1">
                <a:sym typeface="Wingdings" panose="05000000000000000000" pitchFamily="2" charset="2"/>
              </a:rPr>
              <a:t>menggunakan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tangan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atau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tongkat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diletakkan</a:t>
            </a:r>
            <a:r>
              <a:rPr lang="en-US" sz="2400" dirty="0">
                <a:sym typeface="Wingdings" panose="05000000000000000000" pitchFamily="2" charset="2"/>
              </a:rPr>
              <a:t> di </a:t>
            </a:r>
            <a:r>
              <a:rPr lang="en-US" sz="2400" dirty="0" err="1">
                <a:sym typeface="Wingdings" panose="05000000000000000000" pitchFamily="2" charset="2"/>
              </a:rPr>
              <a:t>kepala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untuk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menunjukkan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objek</a:t>
            </a:r>
            <a:r>
              <a:rPr lang="en-US" sz="2400" dirty="0">
                <a:sym typeface="Wingdings" panose="05000000000000000000" pitchFamily="2" charset="2"/>
              </a:rPr>
              <a:t> yang </a:t>
            </a:r>
            <a:r>
              <a:rPr lang="en-US" sz="2400" dirty="0" err="1">
                <a:sym typeface="Wingdings" panose="05000000000000000000" pitchFamily="2" charset="2"/>
              </a:rPr>
              <a:t>diinginkan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</a:p>
          <a:p>
            <a:r>
              <a:rPr lang="en-US" sz="2400" dirty="0">
                <a:sym typeface="Wingdings" panose="05000000000000000000" pitchFamily="2" charset="2"/>
              </a:rPr>
              <a:t>Communication board </a:t>
            </a:r>
            <a:r>
              <a:rPr lang="en-US" sz="2400" dirty="0" err="1">
                <a:sym typeface="Wingdings" panose="05000000000000000000" pitchFamily="2" charset="2"/>
              </a:rPr>
              <a:t>sekumpulan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gambar</a:t>
            </a:r>
            <a:r>
              <a:rPr lang="en-US" sz="2400" dirty="0">
                <a:sym typeface="Wingdings" panose="05000000000000000000" pitchFamily="2" charset="2"/>
              </a:rPr>
              <a:t>, kata-kata </a:t>
            </a:r>
            <a:r>
              <a:rPr lang="en-US" sz="2400" dirty="0" err="1">
                <a:sym typeface="Wingdings" panose="05000000000000000000" pitchFamily="2" charset="2"/>
              </a:rPr>
              <a:t>atau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alat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untuk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menunjukkan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apa</a:t>
            </a:r>
            <a:r>
              <a:rPr lang="en-US" sz="2400" dirty="0">
                <a:sym typeface="Wingdings" panose="05000000000000000000" pitchFamily="2" charset="2"/>
              </a:rPr>
              <a:t> yang </a:t>
            </a:r>
            <a:r>
              <a:rPr lang="en-US" sz="2400" dirty="0" err="1">
                <a:sym typeface="Wingdings" panose="05000000000000000000" pitchFamily="2" charset="2"/>
              </a:rPr>
              <a:t>ingin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mereka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komunikasikan</a:t>
            </a:r>
            <a:r>
              <a:rPr lang="en-US" sz="2400" dirty="0">
                <a:sym typeface="Wingdings" panose="05000000000000000000" pitchFamily="2" charset="2"/>
              </a:rPr>
              <a:t>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1999057"/>
      </p:ext>
    </p:extLst>
  </p:cSld>
  <p:clrMapOvr>
    <a:masterClrMapping/>
  </p:clrMapOvr>
  <p:transition spd="med">
    <p:split/>
    <p:sndAc>
      <p:stSnd>
        <p:snd r:embed="rId2" name="camera.wav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Pengertian</a:t>
            </a:r>
            <a:r>
              <a:rPr lang="en-US" dirty="0"/>
              <a:t>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/>
              <a:t>Memiliki</a:t>
            </a:r>
            <a:r>
              <a:rPr lang="en-US" sz="2400" dirty="0"/>
              <a:t>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satu</a:t>
            </a:r>
            <a:r>
              <a:rPr lang="en-US" sz="2400" dirty="0"/>
              <a:t> </a:t>
            </a:r>
            <a:r>
              <a:rPr lang="en-US" sz="2400" dirty="0" err="1"/>
              <a:t>ketidakmmapuan</a:t>
            </a:r>
            <a:r>
              <a:rPr lang="en-US" sz="2400" dirty="0"/>
              <a:t>. </a:t>
            </a:r>
            <a:r>
              <a:rPr lang="en-US" sz="2400" dirty="0" err="1"/>
              <a:t>Kombinasi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ketidakmampuan</a:t>
            </a:r>
            <a:r>
              <a:rPr lang="en-US" sz="2400" dirty="0"/>
              <a:t> </a:t>
            </a:r>
            <a:r>
              <a:rPr lang="en-US" sz="2400" dirty="0" err="1"/>
              <a:t>ringan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memunculkan</a:t>
            </a:r>
            <a:r>
              <a:rPr lang="en-US" sz="2400" dirty="0"/>
              <a:t> </a:t>
            </a:r>
            <a:r>
              <a:rPr lang="en-US" sz="2400" dirty="0" err="1"/>
              <a:t>masalah</a:t>
            </a:r>
            <a:r>
              <a:rPr lang="en-US" sz="2400" dirty="0"/>
              <a:t> </a:t>
            </a:r>
            <a:r>
              <a:rPr lang="en-US" sz="2400" dirty="0" err="1"/>
              <a:t>pendidikan</a:t>
            </a:r>
            <a:r>
              <a:rPr lang="en-US" sz="2400" dirty="0"/>
              <a:t> yang </a:t>
            </a:r>
            <a:r>
              <a:rPr lang="en-US" sz="2400" dirty="0" err="1"/>
              <a:t>cukup</a:t>
            </a:r>
            <a:r>
              <a:rPr lang="en-US" sz="2400" dirty="0"/>
              <a:t> </a:t>
            </a:r>
            <a:r>
              <a:rPr lang="en-US" sz="2400" dirty="0" err="1"/>
              <a:t>berat</a:t>
            </a:r>
            <a:r>
              <a:rPr lang="en-US" sz="2400" dirty="0"/>
              <a:t> (severe)</a:t>
            </a:r>
          </a:p>
          <a:p>
            <a:r>
              <a:rPr lang="en-US" sz="2400" dirty="0" err="1"/>
              <a:t>Anak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keterbatasan</a:t>
            </a:r>
            <a:r>
              <a:rPr lang="en-US" sz="2400" dirty="0"/>
              <a:t> </a:t>
            </a:r>
            <a:r>
              <a:rPr lang="en-US" sz="2400" dirty="0" err="1"/>
              <a:t>fisik</a:t>
            </a:r>
            <a:r>
              <a:rPr lang="en-US" sz="2400" dirty="0"/>
              <a:t>, mental, &amp; </a:t>
            </a:r>
            <a:r>
              <a:rPr lang="en-US" sz="2400" dirty="0" err="1"/>
              <a:t>emosional</a:t>
            </a:r>
            <a:r>
              <a:rPr lang="en-US" sz="2400" dirty="0"/>
              <a:t> yang </a:t>
            </a:r>
            <a:r>
              <a:rPr lang="en-US" sz="2400" dirty="0" err="1"/>
              <a:t>membutuhkan</a:t>
            </a:r>
            <a:r>
              <a:rPr lang="en-US" sz="2400" dirty="0"/>
              <a:t> </a:t>
            </a:r>
            <a:r>
              <a:rPr lang="en-US" sz="2400" dirty="0" err="1"/>
              <a:t>pendidikan</a:t>
            </a:r>
            <a:r>
              <a:rPr lang="en-US" sz="2400" dirty="0"/>
              <a:t> </a:t>
            </a:r>
            <a:r>
              <a:rPr lang="en-US" sz="2400" dirty="0" err="1"/>
              <a:t>sangat</a:t>
            </a:r>
            <a:r>
              <a:rPr lang="en-US" sz="2400" dirty="0"/>
              <a:t> </a:t>
            </a:r>
            <a:r>
              <a:rPr lang="en-US" sz="2400" dirty="0" err="1"/>
              <a:t>khusus</a:t>
            </a:r>
            <a:r>
              <a:rPr lang="en-US" sz="2400" dirty="0"/>
              <a:t> &amp; </a:t>
            </a:r>
            <a:r>
              <a:rPr lang="en-US" sz="2400" dirty="0" err="1"/>
              <a:t>disesuaikan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keadaan</a:t>
            </a:r>
            <a:r>
              <a:rPr lang="en-US" sz="2400" dirty="0"/>
              <a:t> </a:t>
            </a:r>
            <a:r>
              <a:rPr lang="en-US" sz="2400" dirty="0" err="1"/>
              <a:t>sosial</a:t>
            </a:r>
            <a:r>
              <a:rPr lang="en-US" sz="2400" dirty="0"/>
              <a:t>, </a:t>
            </a:r>
            <a:r>
              <a:rPr lang="en-US" sz="2400" dirty="0" err="1"/>
              <a:t>psikologis</a:t>
            </a:r>
            <a:r>
              <a:rPr lang="en-US" sz="2400" dirty="0"/>
              <a:t> &amp; </a:t>
            </a:r>
            <a:r>
              <a:rPr lang="en-US" sz="2400" dirty="0" err="1"/>
              <a:t>pelayanan</a:t>
            </a:r>
            <a:r>
              <a:rPr lang="en-US" sz="2400" dirty="0"/>
              <a:t> </a:t>
            </a:r>
            <a:r>
              <a:rPr lang="en-US" sz="2400" dirty="0" err="1"/>
              <a:t>kesehatan</a:t>
            </a:r>
            <a:r>
              <a:rPr lang="en-US" sz="2400" dirty="0"/>
              <a:t> yang </a:t>
            </a:r>
            <a:r>
              <a:rPr lang="en-US" sz="2400" dirty="0" err="1"/>
              <a:t>dimiliki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usaha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meningkatkan</a:t>
            </a:r>
            <a:r>
              <a:rPr lang="en-US" sz="2400" dirty="0"/>
              <a:t> </a:t>
            </a:r>
            <a:r>
              <a:rPr lang="en-US" sz="2400" dirty="0" err="1"/>
              <a:t>potensi</a:t>
            </a:r>
            <a:r>
              <a:rPr lang="en-US" sz="2400" dirty="0"/>
              <a:t> </a:t>
            </a:r>
            <a:r>
              <a:rPr lang="en-US" sz="2400" dirty="0" err="1"/>
              <a:t>mereka</a:t>
            </a:r>
            <a:r>
              <a:rPr lang="en-US" sz="2400" dirty="0"/>
              <a:t> agar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berguna</a:t>
            </a:r>
            <a:r>
              <a:rPr lang="en-US" sz="2400" dirty="0"/>
              <a:t> &amp; </a:t>
            </a:r>
            <a:r>
              <a:rPr lang="en-US" sz="2400" dirty="0" err="1"/>
              <a:t>berpartisipasi</a:t>
            </a:r>
            <a:r>
              <a:rPr lang="en-US" sz="2400" dirty="0"/>
              <a:t> </a:t>
            </a:r>
            <a:r>
              <a:rPr lang="en-US" sz="2400" dirty="0" err="1"/>
              <a:t>aktif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masyarakat</a:t>
            </a:r>
            <a:r>
              <a:rPr lang="en-US" sz="2400" dirty="0"/>
              <a:t> &amp; juga </a:t>
            </a:r>
            <a:r>
              <a:rPr lang="en-US" sz="2400" dirty="0" err="1"/>
              <a:t>pemenuhan</a:t>
            </a:r>
            <a:r>
              <a:rPr lang="en-US" sz="2400" dirty="0"/>
              <a:t> </a:t>
            </a:r>
            <a:r>
              <a:rPr lang="en-US" sz="2400" dirty="0" err="1"/>
              <a:t>diri</a:t>
            </a:r>
            <a:r>
              <a:rPr lang="en-US" sz="2400" dirty="0"/>
              <a:t> </a:t>
            </a:r>
            <a:r>
              <a:rPr lang="en-US" sz="2400" dirty="0" err="1"/>
              <a:t>mereka</a:t>
            </a:r>
            <a:r>
              <a:rPr lang="en-US" sz="2400" dirty="0"/>
              <a:t> </a:t>
            </a:r>
            <a:r>
              <a:rPr lang="en-US" sz="2400" dirty="0" err="1"/>
              <a:t>sendiri</a:t>
            </a:r>
            <a:r>
              <a:rPr lang="en-US" sz="2400" dirty="0"/>
              <a:t>.</a:t>
            </a:r>
          </a:p>
          <a:p>
            <a:r>
              <a:rPr lang="en-US" sz="2400" dirty="0" err="1"/>
              <a:t>Meliputi</a:t>
            </a:r>
            <a:r>
              <a:rPr lang="en-US" sz="2400" dirty="0"/>
              <a:t>: </a:t>
            </a:r>
            <a:r>
              <a:rPr lang="en-US" sz="2400" dirty="0" err="1"/>
              <a:t>gangguan</a:t>
            </a:r>
            <a:r>
              <a:rPr lang="en-US" sz="2400" dirty="0"/>
              <a:t> mental, </a:t>
            </a:r>
            <a:r>
              <a:rPr lang="en-US" sz="2400" dirty="0" err="1"/>
              <a:t>autis</a:t>
            </a:r>
            <a:r>
              <a:rPr lang="en-US" sz="2400" dirty="0"/>
              <a:t>, </a:t>
            </a:r>
            <a:r>
              <a:rPr lang="en-US" sz="2400" dirty="0" err="1"/>
              <a:t>retardasi</a:t>
            </a:r>
            <a:r>
              <a:rPr lang="en-US" sz="2400" dirty="0"/>
              <a:t> mental </a:t>
            </a:r>
            <a:r>
              <a:rPr lang="en-US" sz="2400" dirty="0" err="1"/>
              <a:t>berat</a:t>
            </a:r>
            <a:r>
              <a:rPr lang="en-US" sz="2400" dirty="0"/>
              <a:t>, </a:t>
            </a:r>
            <a:r>
              <a:rPr lang="en-US" sz="2400" dirty="0" err="1"/>
              <a:t>buta-tuli</a:t>
            </a:r>
            <a:r>
              <a:rPr lang="en-US" sz="2400" dirty="0"/>
              <a:t>, </a:t>
            </a:r>
            <a:r>
              <a:rPr lang="en-US" sz="2400" dirty="0" err="1"/>
              <a:t>retardasi</a:t>
            </a:r>
            <a:r>
              <a:rPr lang="en-US" sz="2400" dirty="0"/>
              <a:t> mental-</a:t>
            </a:r>
            <a:r>
              <a:rPr lang="en-US" sz="2400" dirty="0" err="1"/>
              <a:t>kebutaan</a:t>
            </a:r>
            <a:r>
              <a:rPr lang="en-US" sz="2400" dirty="0"/>
              <a:t>, cerebral palsy &amp; </a:t>
            </a:r>
            <a:r>
              <a:rPr lang="en-US" sz="2400" dirty="0" err="1"/>
              <a:t>ketulian</a:t>
            </a:r>
            <a:r>
              <a:rPr lang="en-US" sz="24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034177432"/>
      </p:ext>
    </p:extLst>
  </p:cSld>
  <p:clrMapOvr>
    <a:masterClrMapping/>
  </p:clrMapOvr>
  <p:transition spd="med">
    <p:split/>
    <p:sndAc>
      <p:stSnd>
        <p:snd r:embed="rId2" name="camera.wav"/>
      </p:stSnd>
    </p:sndAc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Day care Center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 err="1">
                <a:sym typeface="Wingdings" panose="05000000000000000000" pitchFamily="2" charset="2"/>
              </a:rPr>
              <a:t>penampungan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harian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/>
              <a:t> </a:t>
            </a:r>
          </a:p>
          <a:p>
            <a:r>
              <a:rPr lang="en-US" dirty="0" err="1"/>
              <a:t>Tempat</a:t>
            </a:r>
            <a:r>
              <a:rPr lang="en-US" dirty="0"/>
              <a:t> </a:t>
            </a:r>
            <a:r>
              <a:rPr lang="en-US" dirty="0" err="1"/>
              <a:t>tinggal</a:t>
            </a:r>
            <a:r>
              <a:rPr lang="en-US" dirty="0"/>
              <a:t> </a:t>
            </a:r>
            <a:r>
              <a:rPr lang="en-US" dirty="0" err="1"/>
              <a:t>sementara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 err="1">
                <a:sym typeface="Wingdings" panose="05000000000000000000" pitchFamily="2" charset="2"/>
              </a:rPr>
              <a:t>sampai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keluarga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dapat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menerima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kembali</a:t>
            </a:r>
            <a:r>
              <a:rPr lang="en-US" dirty="0">
                <a:sym typeface="Wingdings" panose="05000000000000000000" pitchFamily="2" charset="2"/>
              </a:rPr>
              <a:t> </a:t>
            </a:r>
            <a:endParaRPr lang="en-US" dirty="0"/>
          </a:p>
          <a:p>
            <a:r>
              <a:rPr lang="en-US" dirty="0" err="1"/>
              <a:t>Tempat</a:t>
            </a:r>
            <a:r>
              <a:rPr lang="en-US" dirty="0"/>
              <a:t> </a:t>
            </a:r>
            <a:r>
              <a:rPr lang="en-US" dirty="0" err="1"/>
              <a:t>tinggal</a:t>
            </a:r>
            <a:r>
              <a:rPr lang="en-US" dirty="0"/>
              <a:t> </a:t>
            </a:r>
            <a:r>
              <a:rPr lang="en-US" dirty="0" err="1"/>
              <a:t>jangka</a:t>
            </a:r>
            <a:r>
              <a:rPr lang="en-US" dirty="0"/>
              <a:t> lama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 err="1">
                <a:sym typeface="Wingdings" panose="05000000000000000000" pitchFamily="2" charset="2"/>
              </a:rPr>
              <a:t>lingkungan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pengganti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keluarga</a:t>
            </a:r>
            <a:r>
              <a:rPr lang="en-US">
                <a:sym typeface="Wingdings" panose="05000000000000000000" pitchFamily="2" charset="2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9324643"/>
      </p:ext>
    </p:extLst>
  </p:cSld>
  <p:clrMapOvr>
    <a:masterClrMapping/>
  </p:clrMapOvr>
  <p:transition spd="med">
    <p:split/>
    <p:sndAc>
      <p:stSnd>
        <p:snd r:embed="rId2" name="camera.wav"/>
      </p:stSnd>
    </p:sndAc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Cacat</a:t>
            </a:r>
            <a:r>
              <a:rPr lang="en-US" dirty="0"/>
              <a:t> </a:t>
            </a:r>
            <a:r>
              <a:rPr lang="en-US" dirty="0" err="1"/>
              <a:t>ganda</a:t>
            </a:r>
            <a:r>
              <a:rPr lang="en-US" dirty="0"/>
              <a:t>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0546601"/>
              </p:ext>
            </p:extLst>
          </p:nvPr>
        </p:nvGraphicFramePr>
        <p:xfrm>
          <a:off x="457200" y="1417638"/>
          <a:ext cx="82296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291880617"/>
                    </a:ext>
                  </a:extLst>
                </a:gridCol>
                <a:gridCol w="6553200">
                  <a:extLst>
                    <a:ext uri="{9D8B030D-6E8A-4147-A177-3AD203B41FA5}">
                      <a16:colId xmlns:a16="http://schemas.microsoft.com/office/drawing/2014/main" val="35420937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err="1"/>
                        <a:t>Cacat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ganda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2400" dirty="0"/>
                        <a:t>Tuna </a:t>
                      </a:r>
                      <a:r>
                        <a:rPr lang="en-US" sz="2400" dirty="0" err="1"/>
                        <a:t>netra</a:t>
                      </a:r>
                      <a:r>
                        <a:rPr lang="en-US" sz="2400" dirty="0"/>
                        <a:t>-tuna </a:t>
                      </a:r>
                      <a:r>
                        <a:rPr lang="en-US" sz="2400" dirty="0" err="1"/>
                        <a:t>rungu</a:t>
                      </a:r>
                      <a:endParaRPr lang="en-US" sz="2400" dirty="0"/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2400" dirty="0"/>
                        <a:t>Tuna </a:t>
                      </a:r>
                      <a:r>
                        <a:rPr lang="en-US" sz="2400" dirty="0" err="1"/>
                        <a:t>netra</a:t>
                      </a:r>
                      <a:r>
                        <a:rPr lang="en-US" sz="2400" dirty="0"/>
                        <a:t>-tuna </a:t>
                      </a:r>
                      <a:r>
                        <a:rPr lang="en-US" sz="2400" dirty="0" err="1"/>
                        <a:t>daksa</a:t>
                      </a:r>
                      <a:endParaRPr lang="en-US" sz="2400" dirty="0"/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2400" dirty="0"/>
                        <a:t>Tuna </a:t>
                      </a:r>
                      <a:r>
                        <a:rPr lang="en-US" sz="2400" dirty="0" err="1"/>
                        <a:t>netra</a:t>
                      </a:r>
                      <a:r>
                        <a:rPr lang="en-US" sz="2400" dirty="0"/>
                        <a:t>-tuna </a:t>
                      </a:r>
                      <a:r>
                        <a:rPr lang="en-US" sz="2400" dirty="0" err="1"/>
                        <a:t>grahita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mampu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latih</a:t>
                      </a:r>
                      <a:endParaRPr lang="en-US" sz="2400" dirty="0"/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2400" dirty="0"/>
                        <a:t>Tuna </a:t>
                      </a:r>
                      <a:r>
                        <a:rPr lang="en-US" sz="2400" dirty="0" err="1"/>
                        <a:t>netra</a:t>
                      </a:r>
                      <a:r>
                        <a:rPr lang="en-US" sz="2400" dirty="0"/>
                        <a:t>-tuna </a:t>
                      </a:r>
                      <a:r>
                        <a:rPr lang="en-US" sz="2400" dirty="0" err="1"/>
                        <a:t>grahita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mampu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didik</a:t>
                      </a:r>
                      <a:endParaRPr lang="en-US" sz="2400" dirty="0"/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2400" dirty="0"/>
                        <a:t>Tuna </a:t>
                      </a:r>
                      <a:r>
                        <a:rPr lang="en-US" sz="2400" dirty="0" err="1"/>
                        <a:t>rungu</a:t>
                      </a:r>
                      <a:r>
                        <a:rPr lang="en-US" sz="2400" dirty="0"/>
                        <a:t>-tuna </a:t>
                      </a:r>
                      <a:r>
                        <a:rPr lang="en-US" sz="2400" dirty="0" err="1"/>
                        <a:t>daksa</a:t>
                      </a:r>
                      <a:endParaRPr lang="en-US" sz="2400" dirty="0"/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2400" dirty="0"/>
                        <a:t>Tuna </a:t>
                      </a:r>
                      <a:r>
                        <a:rPr lang="en-US" sz="2400" dirty="0" err="1"/>
                        <a:t>rungu-tunagrahita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mampu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latih</a:t>
                      </a:r>
                      <a:endParaRPr lang="en-US" sz="2400" dirty="0"/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2400" dirty="0"/>
                        <a:t>Tuna </a:t>
                      </a:r>
                      <a:r>
                        <a:rPr lang="en-US" sz="2400" dirty="0" err="1"/>
                        <a:t>rungu</a:t>
                      </a:r>
                      <a:r>
                        <a:rPr lang="en-US" sz="2400" dirty="0"/>
                        <a:t>-tuna </a:t>
                      </a:r>
                      <a:r>
                        <a:rPr lang="en-US" sz="2400" dirty="0" err="1"/>
                        <a:t>grahita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mampu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didik</a:t>
                      </a:r>
                      <a:endParaRPr lang="en-US" sz="2400" dirty="0"/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2400" dirty="0"/>
                        <a:t>Tuna </a:t>
                      </a:r>
                      <a:r>
                        <a:rPr lang="en-US" sz="2400" dirty="0" err="1"/>
                        <a:t>daksa</a:t>
                      </a:r>
                      <a:r>
                        <a:rPr lang="en-US" sz="2400" dirty="0"/>
                        <a:t>-tuna </a:t>
                      </a:r>
                      <a:r>
                        <a:rPr lang="en-US" sz="2400" dirty="0" err="1"/>
                        <a:t>grahita</a:t>
                      </a:r>
                      <a:r>
                        <a:rPr lang="en-US" sz="2400" baseline="0" dirty="0"/>
                        <a:t> </a:t>
                      </a:r>
                      <a:r>
                        <a:rPr lang="en-US" sz="2400" baseline="0" dirty="0" err="1"/>
                        <a:t>mmapu</a:t>
                      </a:r>
                      <a:r>
                        <a:rPr lang="en-US" sz="2400" baseline="0" dirty="0"/>
                        <a:t> </a:t>
                      </a:r>
                      <a:r>
                        <a:rPr lang="en-US" sz="2400" baseline="0" dirty="0" err="1"/>
                        <a:t>latih</a:t>
                      </a:r>
                      <a:r>
                        <a:rPr lang="en-US" sz="2400" baseline="0" dirty="0"/>
                        <a:t> 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63223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/>
                        <a:t>Cacat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majemuk</a:t>
                      </a:r>
                      <a:r>
                        <a:rPr lang="en-US" sz="240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2400" dirty="0"/>
                        <a:t>Tuna </a:t>
                      </a:r>
                      <a:r>
                        <a:rPr lang="en-US" sz="2400" dirty="0" err="1"/>
                        <a:t>netra</a:t>
                      </a:r>
                      <a:r>
                        <a:rPr lang="en-US" sz="2400" dirty="0"/>
                        <a:t>-tuna</a:t>
                      </a:r>
                      <a:r>
                        <a:rPr lang="en-US" sz="2400" baseline="0" dirty="0"/>
                        <a:t> </a:t>
                      </a:r>
                      <a:r>
                        <a:rPr lang="en-US" sz="2400" baseline="0" dirty="0" err="1"/>
                        <a:t>rungu</a:t>
                      </a:r>
                      <a:r>
                        <a:rPr lang="en-US" sz="2400" baseline="0" dirty="0"/>
                        <a:t>-tuna </a:t>
                      </a:r>
                      <a:r>
                        <a:rPr lang="en-US" sz="2400" baseline="0" dirty="0" err="1"/>
                        <a:t>daksa</a:t>
                      </a:r>
                      <a:endParaRPr lang="en-US" sz="2400" baseline="0" dirty="0"/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2400" baseline="0" dirty="0"/>
                        <a:t>Tuna </a:t>
                      </a:r>
                      <a:r>
                        <a:rPr lang="en-US" sz="2400" baseline="0" dirty="0" err="1"/>
                        <a:t>netra</a:t>
                      </a:r>
                      <a:r>
                        <a:rPr lang="en-US" sz="2400" baseline="0" dirty="0"/>
                        <a:t>-tuna </a:t>
                      </a:r>
                      <a:r>
                        <a:rPr lang="en-US" sz="2400" baseline="0" dirty="0" err="1"/>
                        <a:t>rungu</a:t>
                      </a:r>
                      <a:r>
                        <a:rPr lang="en-US" sz="2400" baseline="0" dirty="0"/>
                        <a:t>-tuna </a:t>
                      </a:r>
                      <a:r>
                        <a:rPr lang="en-US" sz="2400" baseline="0" dirty="0" err="1"/>
                        <a:t>grahita</a:t>
                      </a:r>
                      <a:r>
                        <a:rPr lang="en-US" sz="2400" baseline="0" dirty="0"/>
                        <a:t> </a:t>
                      </a:r>
                      <a:r>
                        <a:rPr lang="en-US" sz="2400" baseline="0" dirty="0" err="1"/>
                        <a:t>mampu</a:t>
                      </a:r>
                      <a:r>
                        <a:rPr lang="en-US" sz="2400" baseline="0" dirty="0"/>
                        <a:t> </a:t>
                      </a:r>
                      <a:r>
                        <a:rPr lang="en-US" sz="2400" baseline="0" dirty="0" err="1"/>
                        <a:t>latih</a:t>
                      </a:r>
                      <a:endParaRPr lang="en-US" sz="2400" baseline="0" dirty="0"/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2400" baseline="0" dirty="0"/>
                        <a:t>Tuna </a:t>
                      </a:r>
                      <a:r>
                        <a:rPr lang="en-US" sz="2400" baseline="0" dirty="0" err="1"/>
                        <a:t>netra</a:t>
                      </a:r>
                      <a:r>
                        <a:rPr lang="en-US" sz="2400" baseline="0" dirty="0"/>
                        <a:t>-tuna </a:t>
                      </a:r>
                      <a:r>
                        <a:rPr lang="en-US" sz="2400" baseline="0" dirty="0" err="1"/>
                        <a:t>rungu</a:t>
                      </a:r>
                      <a:r>
                        <a:rPr lang="en-US" sz="2400" baseline="0" dirty="0"/>
                        <a:t>-tuna </a:t>
                      </a:r>
                      <a:r>
                        <a:rPr lang="en-US" sz="2400" baseline="0" dirty="0" err="1"/>
                        <a:t>grahita</a:t>
                      </a:r>
                      <a:r>
                        <a:rPr lang="en-US" sz="2400" baseline="0" dirty="0"/>
                        <a:t> </a:t>
                      </a:r>
                      <a:r>
                        <a:rPr lang="en-US" sz="2400" baseline="0" dirty="0" err="1"/>
                        <a:t>mampu</a:t>
                      </a:r>
                      <a:r>
                        <a:rPr lang="en-US" sz="2400" baseline="0" dirty="0"/>
                        <a:t> </a:t>
                      </a:r>
                      <a:r>
                        <a:rPr lang="en-US" sz="2400" baseline="0" dirty="0" err="1"/>
                        <a:t>didik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25858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6443876"/>
      </p:ext>
    </p:extLst>
  </p:cSld>
  <p:clrMapOvr>
    <a:masterClrMapping/>
  </p:clrMapOvr>
  <p:transition spd="med">
    <p:split/>
    <p:sndAc>
      <p:stSnd>
        <p:snd r:embed="rId2" name="camera.wav"/>
      </p:stSnd>
    </p:sndAc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Prevalensi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err="1"/>
              <a:t>Diperkirakan</a:t>
            </a:r>
            <a:r>
              <a:rPr lang="en-US" sz="2800" dirty="0"/>
              <a:t> </a:t>
            </a:r>
            <a:r>
              <a:rPr lang="en-US" sz="2800" dirty="0" err="1"/>
              <a:t>setiap</a:t>
            </a:r>
            <a:r>
              <a:rPr lang="en-US" sz="2800" dirty="0"/>
              <a:t> </a:t>
            </a:r>
            <a:r>
              <a:rPr lang="en-US" sz="2800" dirty="0" err="1"/>
              <a:t>tahun</a:t>
            </a:r>
            <a:r>
              <a:rPr lang="en-US" sz="2800" dirty="0"/>
              <a:t> </a:t>
            </a:r>
            <a:r>
              <a:rPr lang="en-US" sz="2800" dirty="0" err="1"/>
              <a:t>sekitar</a:t>
            </a:r>
            <a:r>
              <a:rPr lang="en-US" sz="2800" dirty="0"/>
              <a:t> 0,5%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anak</a:t>
            </a:r>
            <a:r>
              <a:rPr lang="en-US" sz="2800" dirty="0"/>
              <a:t> </a:t>
            </a:r>
            <a:r>
              <a:rPr lang="en-US" sz="2800" dirty="0" err="1"/>
              <a:t>usia</a:t>
            </a:r>
            <a:r>
              <a:rPr lang="en-US" sz="2800" dirty="0"/>
              <a:t> </a:t>
            </a:r>
            <a:r>
              <a:rPr lang="en-US" sz="2800" dirty="0" err="1"/>
              <a:t>sekolah</a:t>
            </a:r>
            <a:r>
              <a:rPr lang="en-US" sz="2800" dirty="0"/>
              <a:t> </a:t>
            </a:r>
            <a:r>
              <a:rPr lang="en-US" sz="2800" dirty="0" err="1"/>
              <a:t>mengalami</a:t>
            </a:r>
            <a:r>
              <a:rPr lang="en-US" sz="2800" dirty="0"/>
              <a:t> TBI (Traumatic Brain Injury)</a:t>
            </a:r>
          </a:p>
          <a:p>
            <a:r>
              <a:rPr lang="en-US" sz="2800" dirty="0"/>
              <a:t>TBI </a:t>
            </a:r>
            <a:r>
              <a:rPr lang="en-US" sz="2800" dirty="0" err="1"/>
              <a:t>muncul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usia</a:t>
            </a:r>
            <a:r>
              <a:rPr lang="en-US" sz="2800" dirty="0"/>
              <a:t> </a:t>
            </a:r>
            <a:r>
              <a:rPr lang="en-US" sz="2800" dirty="0" err="1"/>
              <a:t>anak</a:t>
            </a:r>
            <a:r>
              <a:rPr lang="en-US" sz="2800" dirty="0"/>
              <a:t> &amp; </a:t>
            </a:r>
            <a:r>
              <a:rPr lang="en-US" sz="2800" dirty="0" err="1"/>
              <a:t>remaja</a:t>
            </a:r>
            <a:endParaRPr lang="en-US" sz="2800" dirty="0"/>
          </a:p>
          <a:p>
            <a:r>
              <a:rPr lang="en-US" sz="2800" dirty="0" err="1"/>
              <a:t>Saat</a:t>
            </a:r>
            <a:r>
              <a:rPr lang="en-US" sz="2800" dirty="0"/>
              <a:t> lulus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sekolah</a:t>
            </a:r>
            <a:r>
              <a:rPr lang="en-US" sz="2800" dirty="0"/>
              <a:t> </a:t>
            </a:r>
            <a:r>
              <a:rPr lang="en-US" sz="2800" dirty="0" err="1"/>
              <a:t>menengah</a:t>
            </a:r>
            <a:r>
              <a:rPr lang="en-US" sz="2800" dirty="0"/>
              <a:t> </a:t>
            </a:r>
            <a:r>
              <a:rPr lang="en-US" sz="2800" dirty="0" err="1"/>
              <a:t>diperkirakan</a:t>
            </a:r>
            <a:r>
              <a:rPr lang="en-US" sz="2800" dirty="0"/>
              <a:t> 4% </a:t>
            </a:r>
            <a:r>
              <a:rPr lang="en-US" sz="2800" dirty="0" err="1"/>
              <a:t>mengalami</a:t>
            </a:r>
            <a:r>
              <a:rPr lang="en-US" sz="2800" dirty="0"/>
              <a:t> TBI</a:t>
            </a:r>
          </a:p>
          <a:p>
            <a:r>
              <a:rPr lang="en-US" sz="2800" dirty="0" err="1"/>
              <a:t>Sekitar</a:t>
            </a:r>
            <a:r>
              <a:rPr lang="en-US" sz="2800" dirty="0"/>
              <a:t> 1 </a:t>
            </a:r>
            <a:r>
              <a:rPr lang="en-US" sz="2800" dirty="0" err="1"/>
              <a:t>juta</a:t>
            </a:r>
            <a:r>
              <a:rPr lang="en-US" sz="2800" dirty="0"/>
              <a:t> </a:t>
            </a:r>
            <a:r>
              <a:rPr lang="en-US" sz="2800" dirty="0" err="1"/>
              <a:t>anak</a:t>
            </a:r>
            <a:r>
              <a:rPr lang="en-US" sz="2800" dirty="0"/>
              <a:t> &amp; </a:t>
            </a:r>
            <a:r>
              <a:rPr lang="en-US" sz="2800" dirty="0" err="1"/>
              <a:t>remaja</a:t>
            </a:r>
            <a:r>
              <a:rPr lang="en-US" sz="2800" dirty="0"/>
              <a:t> </a:t>
            </a:r>
            <a:r>
              <a:rPr lang="en-US" sz="2800" dirty="0" err="1"/>
              <a:t>mengalami</a:t>
            </a:r>
            <a:r>
              <a:rPr lang="en-US" sz="2800" dirty="0"/>
              <a:t> </a:t>
            </a:r>
            <a:r>
              <a:rPr lang="en-US" sz="2800" dirty="0" err="1"/>
              <a:t>kecelakaan</a:t>
            </a:r>
            <a:r>
              <a:rPr lang="en-US" sz="2800" dirty="0"/>
              <a:t> di </a:t>
            </a:r>
            <a:r>
              <a:rPr lang="en-US" sz="2800" dirty="0" err="1"/>
              <a:t>kepala</a:t>
            </a:r>
            <a:r>
              <a:rPr lang="en-US" sz="2800" dirty="0"/>
              <a:t> </a:t>
            </a:r>
            <a:r>
              <a:rPr lang="en-US" sz="2800" dirty="0" err="1"/>
              <a:t>setiap</a:t>
            </a:r>
            <a:r>
              <a:rPr lang="en-US" sz="2800" dirty="0"/>
              <a:t> </a:t>
            </a:r>
            <a:r>
              <a:rPr lang="en-US" sz="2800" dirty="0" err="1"/>
              <a:t>tahun</a:t>
            </a:r>
            <a:r>
              <a:rPr lang="en-US" sz="2800" dirty="0"/>
              <a:t>, </a:t>
            </a:r>
            <a:r>
              <a:rPr lang="en-US" sz="2800" dirty="0" err="1"/>
              <a:t>sekitar</a:t>
            </a:r>
            <a:r>
              <a:rPr lang="en-US" sz="2800" dirty="0"/>
              <a:t> 15000-20000 </a:t>
            </a:r>
            <a:r>
              <a:rPr lang="en-US" sz="2800" dirty="0" err="1"/>
              <a:t>mengalami</a:t>
            </a:r>
            <a:r>
              <a:rPr lang="en-US" sz="2800" dirty="0"/>
              <a:t> </a:t>
            </a:r>
            <a:r>
              <a:rPr lang="en-US" sz="2800" dirty="0" err="1"/>
              <a:t>dampak</a:t>
            </a:r>
            <a:r>
              <a:rPr lang="en-US" sz="2800" dirty="0"/>
              <a:t> </a:t>
            </a:r>
            <a:r>
              <a:rPr lang="en-US" sz="2800" dirty="0" err="1"/>
              <a:t>jangka</a:t>
            </a:r>
            <a:r>
              <a:rPr lang="en-US" sz="2800" dirty="0"/>
              <a:t> </a:t>
            </a:r>
            <a:r>
              <a:rPr lang="en-US" sz="2800" dirty="0" err="1"/>
              <a:t>panjang</a:t>
            </a:r>
            <a:endParaRPr lang="en-US" sz="2800" dirty="0"/>
          </a:p>
          <a:p>
            <a:r>
              <a:rPr lang="en-US" sz="2800" dirty="0" err="1"/>
              <a:t>Laki-laki</a:t>
            </a:r>
            <a:r>
              <a:rPr lang="en-US" sz="2800" dirty="0"/>
              <a:t> </a:t>
            </a:r>
            <a:r>
              <a:rPr lang="en-US" sz="2800" dirty="0" err="1"/>
              <a:t>lebih</a:t>
            </a:r>
            <a:r>
              <a:rPr lang="en-US" sz="2800" dirty="0"/>
              <a:t> </a:t>
            </a:r>
            <a:r>
              <a:rPr lang="en-US" sz="2800" dirty="0" err="1"/>
              <a:t>mudah</a:t>
            </a:r>
            <a:r>
              <a:rPr lang="en-US" sz="2800" dirty="0"/>
              <a:t> </a:t>
            </a:r>
            <a:r>
              <a:rPr lang="en-US" sz="2800" dirty="0" err="1"/>
              <a:t>mengalami</a:t>
            </a:r>
            <a:r>
              <a:rPr lang="en-US" sz="2800" dirty="0"/>
              <a:t> </a:t>
            </a:r>
            <a:r>
              <a:rPr lang="en-US" sz="2800" dirty="0" err="1"/>
              <a:t>daripada</a:t>
            </a:r>
            <a:r>
              <a:rPr lang="en-US" sz="2800" dirty="0"/>
              <a:t> </a:t>
            </a:r>
            <a:r>
              <a:rPr lang="en-US" sz="2800" dirty="0" err="1"/>
              <a:t>perempuan</a:t>
            </a:r>
            <a:r>
              <a:rPr lang="en-US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31830606"/>
      </p:ext>
    </p:extLst>
  </p:cSld>
  <p:clrMapOvr>
    <a:masterClrMapping/>
  </p:clrMapOvr>
  <p:transition spd="med">
    <p:split/>
    <p:sndAc>
      <p:stSnd>
        <p:snd r:embed="rId2" name="camera.wav"/>
      </p:stSnd>
    </p:sndAc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</a:t>
            </a:r>
            <a:r>
              <a:rPr lang="en-US" dirty="0" err="1"/>
              <a:t>Ciri-ciri</a:t>
            </a:r>
            <a:r>
              <a:rPr lang="en-US" dirty="0"/>
              <a:t> </a:t>
            </a:r>
            <a:r>
              <a:rPr lang="en-US" dirty="0" err="1"/>
              <a:t>Jasmaniah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err="1"/>
              <a:t>Gangguan</a:t>
            </a:r>
            <a:r>
              <a:rPr lang="en-US" sz="2800" dirty="0"/>
              <a:t> </a:t>
            </a:r>
            <a:r>
              <a:rPr lang="en-US" sz="2800" dirty="0" err="1"/>
              <a:t>relfeks</a:t>
            </a:r>
            <a:endParaRPr lang="en-US" sz="2800" dirty="0"/>
          </a:p>
          <a:p>
            <a:r>
              <a:rPr lang="en-US" sz="2800" dirty="0" err="1"/>
              <a:t>Gangguan</a:t>
            </a:r>
            <a:r>
              <a:rPr lang="en-US" sz="2800" dirty="0"/>
              <a:t> </a:t>
            </a:r>
            <a:r>
              <a:rPr lang="en-US" sz="2800" dirty="0" err="1"/>
              <a:t>perasaan</a:t>
            </a:r>
            <a:r>
              <a:rPr lang="en-US" sz="2800" dirty="0"/>
              <a:t> </a:t>
            </a:r>
            <a:r>
              <a:rPr lang="en-US" sz="2800" dirty="0" err="1"/>
              <a:t>kulit</a:t>
            </a:r>
            <a:endParaRPr lang="en-US" sz="2800" dirty="0"/>
          </a:p>
          <a:p>
            <a:r>
              <a:rPr lang="en-US" sz="2800" dirty="0" err="1"/>
              <a:t>Gangguan</a:t>
            </a:r>
            <a:r>
              <a:rPr lang="en-US" sz="2800" dirty="0"/>
              <a:t> </a:t>
            </a:r>
            <a:r>
              <a:rPr lang="en-US" sz="2800" dirty="0" err="1"/>
              <a:t>fungsi</a:t>
            </a:r>
            <a:r>
              <a:rPr lang="en-US" sz="2800" dirty="0"/>
              <a:t> </a:t>
            </a:r>
            <a:r>
              <a:rPr lang="en-US" sz="2800" dirty="0" err="1"/>
              <a:t>sensoris</a:t>
            </a:r>
            <a:endParaRPr lang="en-US" sz="2800" dirty="0"/>
          </a:p>
          <a:p>
            <a:r>
              <a:rPr lang="en-US" sz="2800" dirty="0" err="1"/>
              <a:t>Gangguan</a:t>
            </a:r>
            <a:r>
              <a:rPr lang="en-US" sz="2800" dirty="0"/>
              <a:t> </a:t>
            </a:r>
            <a:r>
              <a:rPr lang="en-US" sz="2800" dirty="0" err="1"/>
              <a:t>pengaturan</a:t>
            </a:r>
            <a:r>
              <a:rPr lang="en-US" sz="2800" dirty="0"/>
              <a:t> </a:t>
            </a:r>
            <a:r>
              <a:rPr lang="en-US" sz="2800" dirty="0" err="1"/>
              <a:t>sikap</a:t>
            </a:r>
            <a:r>
              <a:rPr lang="en-US" sz="2800" dirty="0"/>
              <a:t> &amp; </a:t>
            </a:r>
            <a:r>
              <a:rPr lang="en-US" sz="2800" dirty="0" err="1"/>
              <a:t>gerak</a:t>
            </a:r>
            <a:endParaRPr lang="en-US" sz="2800" dirty="0"/>
          </a:p>
          <a:p>
            <a:r>
              <a:rPr lang="en-US" sz="2800" dirty="0" err="1"/>
              <a:t>Gangguan</a:t>
            </a:r>
            <a:r>
              <a:rPr lang="en-US" sz="2800" dirty="0"/>
              <a:t> </a:t>
            </a:r>
            <a:r>
              <a:rPr lang="en-US" sz="2800" dirty="0" err="1"/>
              <a:t>fungsi</a:t>
            </a:r>
            <a:r>
              <a:rPr lang="en-US" sz="2800" dirty="0"/>
              <a:t> metabolism &amp; system </a:t>
            </a:r>
            <a:r>
              <a:rPr lang="en-US" sz="2800" dirty="0" err="1"/>
              <a:t>endokrin</a:t>
            </a:r>
            <a:endParaRPr lang="en-US" sz="2800" dirty="0"/>
          </a:p>
          <a:p>
            <a:r>
              <a:rPr lang="en-US" sz="2800" dirty="0" err="1"/>
              <a:t>Gangguan</a:t>
            </a:r>
            <a:r>
              <a:rPr lang="en-US" sz="2800" dirty="0"/>
              <a:t> </a:t>
            </a:r>
            <a:r>
              <a:rPr lang="en-US" sz="2800" dirty="0" err="1"/>
              <a:t>fungsi</a:t>
            </a:r>
            <a:r>
              <a:rPr lang="en-US" sz="2800" dirty="0"/>
              <a:t> gastrointestinal</a:t>
            </a:r>
          </a:p>
          <a:p>
            <a:r>
              <a:rPr lang="en-US" sz="2800" dirty="0" err="1"/>
              <a:t>Gangguan</a:t>
            </a:r>
            <a:r>
              <a:rPr lang="en-US" sz="2800" dirty="0"/>
              <a:t> </a:t>
            </a:r>
            <a:r>
              <a:rPr lang="en-US" sz="2800" dirty="0" err="1"/>
              <a:t>fungsi</a:t>
            </a:r>
            <a:r>
              <a:rPr lang="en-US" sz="2800" dirty="0"/>
              <a:t> </a:t>
            </a:r>
            <a:r>
              <a:rPr lang="en-US" sz="2800" dirty="0" err="1"/>
              <a:t>sirkulasi</a:t>
            </a:r>
            <a:r>
              <a:rPr lang="en-US" sz="2800" dirty="0"/>
              <a:t> </a:t>
            </a:r>
            <a:r>
              <a:rPr lang="en-US" sz="2800" dirty="0" err="1"/>
              <a:t>udara</a:t>
            </a:r>
            <a:endParaRPr lang="en-US" sz="2800" dirty="0"/>
          </a:p>
          <a:p>
            <a:r>
              <a:rPr lang="en-US" sz="2800" dirty="0" err="1"/>
              <a:t>Gangguan</a:t>
            </a:r>
            <a:r>
              <a:rPr lang="en-US" sz="2800" dirty="0"/>
              <a:t> </a:t>
            </a:r>
            <a:r>
              <a:rPr lang="en-US" sz="2800" dirty="0" err="1"/>
              <a:t>fungsi</a:t>
            </a:r>
            <a:r>
              <a:rPr lang="en-US" sz="2800" dirty="0"/>
              <a:t> </a:t>
            </a:r>
            <a:r>
              <a:rPr lang="en-US" sz="2800" dirty="0" err="1"/>
              <a:t>pernapasan</a:t>
            </a:r>
            <a:endParaRPr lang="en-US" sz="2800" dirty="0"/>
          </a:p>
          <a:p>
            <a:r>
              <a:rPr lang="en-US" sz="2800" dirty="0" err="1"/>
              <a:t>Gangguan</a:t>
            </a:r>
            <a:r>
              <a:rPr lang="en-US" sz="2800" dirty="0"/>
              <a:t> </a:t>
            </a:r>
            <a:r>
              <a:rPr lang="en-US" sz="2800" dirty="0" err="1"/>
              <a:t>pembentukan</a:t>
            </a:r>
            <a:r>
              <a:rPr lang="en-US" sz="2800" dirty="0"/>
              <a:t> </a:t>
            </a:r>
            <a:r>
              <a:rPr lang="en-US" sz="2800" dirty="0" err="1"/>
              <a:t>ekskresi</a:t>
            </a:r>
            <a:r>
              <a:rPr lang="en-US" sz="2800" dirty="0"/>
              <a:t> </a:t>
            </a:r>
            <a:r>
              <a:rPr lang="en-US" sz="2800" dirty="0" err="1"/>
              <a:t>urin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15798358"/>
      </p:ext>
    </p:extLst>
  </p:cSld>
  <p:clrMapOvr>
    <a:masterClrMapping/>
  </p:clrMapOvr>
  <p:transition spd="med">
    <p:split/>
    <p:sndAc>
      <p:stSnd>
        <p:snd r:embed="rId2" name="camera.wav"/>
      </p:stSnd>
    </p:sndAc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 </a:t>
            </a:r>
            <a:r>
              <a:rPr lang="en-US" dirty="0" err="1"/>
              <a:t>Ciri-ciri</a:t>
            </a:r>
            <a:r>
              <a:rPr lang="en-US" dirty="0"/>
              <a:t> Mental/</a:t>
            </a:r>
            <a:r>
              <a:rPr lang="en-US" dirty="0" err="1"/>
              <a:t>Intelektual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Mengalami</a:t>
            </a:r>
            <a:r>
              <a:rPr lang="en-US" dirty="0"/>
              <a:t> </a:t>
            </a:r>
            <a:r>
              <a:rPr lang="en-US" dirty="0" err="1"/>
              <a:t>gangguan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intelektual</a:t>
            </a:r>
            <a:r>
              <a:rPr lang="en-US" dirty="0"/>
              <a:t>, </a:t>
            </a:r>
            <a:r>
              <a:rPr lang="en-US" dirty="0" err="1"/>
              <a:t>kehidupan</a:t>
            </a:r>
            <a:r>
              <a:rPr lang="en-US" dirty="0"/>
              <a:t> </a:t>
            </a:r>
            <a:r>
              <a:rPr lang="en-US" dirty="0" err="1"/>
              <a:t>emosi</a:t>
            </a:r>
            <a:r>
              <a:rPr lang="en-US" dirty="0"/>
              <a:t> &amp; </a:t>
            </a:r>
            <a:r>
              <a:rPr lang="en-US" dirty="0" err="1"/>
              <a:t>sosia</a:t>
            </a:r>
            <a:r>
              <a:rPr lang="en-US" dirty="0"/>
              <a:t>, </a:t>
            </a:r>
            <a:r>
              <a:rPr lang="en-US" dirty="0" err="1"/>
              <a:t>seperti</a:t>
            </a:r>
            <a:r>
              <a:rPr lang="en-US" dirty="0"/>
              <a:t>, </a:t>
            </a:r>
            <a:r>
              <a:rPr lang="en-US" dirty="0" err="1"/>
              <a:t>hiperaktif</a:t>
            </a:r>
            <a:r>
              <a:rPr lang="en-US" dirty="0"/>
              <a:t>, </a:t>
            </a:r>
            <a:r>
              <a:rPr lang="en-US" dirty="0" err="1"/>
              <a:t>gangguan</a:t>
            </a:r>
            <a:r>
              <a:rPr lang="en-US" dirty="0"/>
              <a:t> </a:t>
            </a:r>
            <a:r>
              <a:rPr lang="en-US" dirty="0" err="1"/>
              <a:t>pemusatan</a:t>
            </a:r>
            <a:r>
              <a:rPr lang="en-US" dirty="0"/>
              <a:t> </a:t>
            </a:r>
            <a:r>
              <a:rPr lang="en-US" dirty="0" err="1"/>
              <a:t>perhatian</a:t>
            </a:r>
            <a:r>
              <a:rPr lang="en-US" dirty="0"/>
              <a:t>, </a:t>
            </a:r>
            <a:r>
              <a:rPr lang="en-US" dirty="0" err="1"/>
              <a:t>toleransi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kecewa</a:t>
            </a:r>
            <a:r>
              <a:rPr lang="en-US" dirty="0"/>
              <a:t> yang </a:t>
            </a:r>
            <a:r>
              <a:rPr lang="en-US" dirty="0" err="1"/>
              <a:t>rendah</a:t>
            </a:r>
            <a:r>
              <a:rPr lang="en-US" dirty="0"/>
              <a:t>, </a:t>
            </a:r>
            <a:r>
              <a:rPr lang="en-US" dirty="0" err="1"/>
              <a:t>berpusat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, </a:t>
            </a:r>
            <a:r>
              <a:rPr lang="en-US" dirty="0" err="1"/>
              <a:t>depresi</a:t>
            </a:r>
            <a:r>
              <a:rPr lang="en-US" dirty="0"/>
              <a:t>, </a:t>
            </a:r>
            <a:r>
              <a:rPr lang="en-US" dirty="0" err="1"/>
              <a:t>cemas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1835018"/>
      </p:ext>
    </p:extLst>
  </p:cSld>
  <p:clrMapOvr>
    <a:masterClrMapping/>
  </p:clrMapOvr>
  <p:transition spd="med">
    <p:split/>
    <p:sndAc>
      <p:stSnd>
        <p:snd r:embed="rId2" name="camera.wav"/>
      </p:stSnd>
    </p:sndAc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 </a:t>
            </a:r>
            <a:r>
              <a:rPr lang="en-US" dirty="0" err="1"/>
              <a:t>Ciri-ciri</a:t>
            </a:r>
            <a:r>
              <a:rPr lang="en-US" dirty="0"/>
              <a:t> </a:t>
            </a:r>
            <a:r>
              <a:rPr lang="en-US" dirty="0" err="1"/>
              <a:t>Sosial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Hambatan</a:t>
            </a:r>
            <a:r>
              <a:rPr lang="en-US" dirty="0"/>
              <a:t> </a:t>
            </a:r>
            <a:r>
              <a:rPr lang="en-US" dirty="0" err="1"/>
              <a:t>fisik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melaksanakan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sehari-hari</a:t>
            </a:r>
            <a:endParaRPr lang="en-US" dirty="0"/>
          </a:p>
          <a:p>
            <a:r>
              <a:rPr lang="en-US" dirty="0"/>
              <a:t>Rasa </a:t>
            </a:r>
            <a:r>
              <a:rPr lang="en-US" dirty="0" err="1"/>
              <a:t>rendah</a:t>
            </a:r>
            <a:r>
              <a:rPr lang="en-US" dirty="0"/>
              <a:t> </a:t>
            </a:r>
            <a:r>
              <a:rPr lang="en-US" dirty="0" err="1"/>
              <a:t>diri</a:t>
            </a:r>
            <a:endParaRPr lang="en-US" dirty="0"/>
          </a:p>
          <a:p>
            <a:r>
              <a:rPr lang="en-US" dirty="0" err="1"/>
              <a:t>Isolatif</a:t>
            </a:r>
            <a:endParaRPr lang="en-US" dirty="0"/>
          </a:p>
          <a:p>
            <a:r>
              <a:rPr lang="en-US" dirty="0" err="1"/>
              <a:t>Kurang</a:t>
            </a:r>
            <a:r>
              <a:rPr lang="en-US" dirty="0"/>
              <a:t> </a:t>
            </a:r>
            <a:r>
              <a:rPr lang="en-US" dirty="0" err="1"/>
              <a:t>percaya</a:t>
            </a:r>
            <a:r>
              <a:rPr lang="en-US" dirty="0"/>
              <a:t> </a:t>
            </a:r>
            <a:r>
              <a:rPr lang="en-US" dirty="0" err="1"/>
              <a:t>diri</a:t>
            </a:r>
            <a:endParaRPr lang="en-US" dirty="0"/>
          </a:p>
          <a:p>
            <a:r>
              <a:rPr lang="en-US" dirty="0" err="1"/>
              <a:t>Hambatan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keterampilan</a:t>
            </a:r>
            <a:r>
              <a:rPr lang="en-US" dirty="0"/>
              <a:t> </a:t>
            </a:r>
            <a:r>
              <a:rPr lang="en-US" dirty="0" err="1"/>
              <a:t>kerja</a:t>
            </a:r>
            <a:endParaRPr lang="en-US" dirty="0"/>
          </a:p>
          <a:p>
            <a:r>
              <a:rPr lang="en-US" dirty="0" err="1"/>
              <a:t>Hambatan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melaksanakan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sosial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7363008"/>
      </p:ext>
    </p:extLst>
  </p:cSld>
  <p:clrMapOvr>
    <a:masterClrMapping/>
  </p:clrMapOvr>
  <p:transition spd="med">
    <p:split/>
    <p:sndAc>
      <p:stSnd>
        <p:snd r:embed="rId2" name="camera.wav"/>
      </p:stSnd>
    </p:sndAc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9275"/>
            <a:ext cx="8229600" cy="868363"/>
          </a:xfrm>
        </p:spPr>
        <p:txBody>
          <a:bodyPr/>
          <a:lstStyle/>
          <a:p>
            <a:r>
              <a:rPr lang="en-US" sz="3200" dirty="0" err="1"/>
              <a:t>Jenis</a:t>
            </a:r>
            <a:r>
              <a:rPr lang="en-US" sz="3200" dirty="0"/>
              <a:t> </a:t>
            </a:r>
            <a:r>
              <a:rPr lang="en-US" sz="3200" dirty="0" err="1"/>
              <a:t>keterbatasan</a:t>
            </a:r>
            <a:r>
              <a:rPr lang="en-US" sz="3200" dirty="0"/>
              <a:t> yang </a:t>
            </a:r>
            <a:r>
              <a:rPr lang="en-US" sz="3200" dirty="0" err="1"/>
              <a:t>digolongkan</a:t>
            </a:r>
            <a:r>
              <a:rPr lang="en-US" sz="3200" dirty="0"/>
              <a:t> </a:t>
            </a:r>
            <a:r>
              <a:rPr lang="en-US" sz="3200" dirty="0" err="1"/>
              <a:t>dalam</a:t>
            </a:r>
            <a:r>
              <a:rPr lang="en-US" sz="3200" dirty="0"/>
              <a:t> tuna </a:t>
            </a:r>
            <a:r>
              <a:rPr lang="en-US" sz="3200" dirty="0" err="1"/>
              <a:t>ganda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/>
              <a:t>Traumatic Brain Injury (TBI)</a:t>
            </a:r>
          </a:p>
          <a:p>
            <a:pPr marL="514350" indent="-514350">
              <a:buAutoNum type="arabicPeriod"/>
            </a:pPr>
            <a:r>
              <a:rPr lang="en-US" dirty="0"/>
              <a:t>Deaf-Blindness (</a:t>
            </a:r>
            <a:r>
              <a:rPr lang="en-US" dirty="0" err="1"/>
              <a:t>Buta</a:t>
            </a:r>
            <a:r>
              <a:rPr lang="en-US" dirty="0"/>
              <a:t>-Tuli)</a:t>
            </a:r>
          </a:p>
          <a:p>
            <a:pPr marL="514350" indent="-514350">
              <a:buAutoNum type="arabicPeriod"/>
            </a:pPr>
            <a:r>
              <a:rPr lang="en-US" dirty="0"/>
              <a:t>Physical &amp; mental disability  </a:t>
            </a:r>
          </a:p>
        </p:txBody>
      </p:sp>
    </p:spTree>
    <p:extLst>
      <p:ext uri="{BB962C8B-B14F-4D97-AF65-F5344CB8AC3E}">
        <p14:creationId xmlns:p14="http://schemas.microsoft.com/office/powerpoint/2010/main" val="38319767"/>
      </p:ext>
    </p:extLst>
  </p:cSld>
  <p:clrMapOvr>
    <a:masterClrMapping/>
  </p:clrMapOvr>
  <p:transition spd="med">
    <p:split/>
    <p:sndAc>
      <p:stSnd>
        <p:snd r:embed="rId2" name="camera.wav"/>
      </p:stSnd>
    </p:sndAc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TBI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/>
              <a:t>Kerusakan</a:t>
            </a:r>
            <a:r>
              <a:rPr lang="en-US" sz="2400" dirty="0"/>
              <a:t> </a:t>
            </a:r>
            <a:r>
              <a:rPr lang="en-US" sz="2400" dirty="0" err="1"/>
              <a:t>otak</a:t>
            </a:r>
            <a:r>
              <a:rPr lang="en-US" sz="2400" dirty="0"/>
              <a:t> yang </a:t>
            </a:r>
            <a:r>
              <a:rPr lang="en-US" sz="2400" dirty="0" err="1"/>
              <a:t>disebabkan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dirty="0" err="1"/>
              <a:t>kejadian</a:t>
            </a:r>
            <a:r>
              <a:rPr lang="en-US" sz="2400" dirty="0"/>
              <a:t> </a:t>
            </a:r>
            <a:r>
              <a:rPr lang="en-US" sz="2400" dirty="0" err="1"/>
              <a:t>tertentu</a:t>
            </a:r>
            <a:r>
              <a:rPr lang="en-US" sz="2400" dirty="0"/>
              <a:t>, </a:t>
            </a:r>
            <a:r>
              <a:rPr lang="en-US" sz="2400" dirty="0" err="1"/>
              <a:t>setelah</a:t>
            </a:r>
            <a:r>
              <a:rPr lang="en-US" sz="2400" dirty="0"/>
              <a:t> </a:t>
            </a:r>
            <a:r>
              <a:rPr lang="en-US" sz="2400" dirty="0" err="1"/>
              <a:t>seseorang</a:t>
            </a:r>
            <a:r>
              <a:rPr lang="en-US" sz="2400" dirty="0"/>
              <a:t> </a:t>
            </a:r>
            <a:r>
              <a:rPr lang="en-US" sz="2400" dirty="0" err="1"/>
              <a:t>mengalami</a:t>
            </a:r>
            <a:r>
              <a:rPr lang="en-US" sz="2400" dirty="0"/>
              <a:t> </a:t>
            </a:r>
            <a:r>
              <a:rPr lang="en-US" sz="2400" dirty="0" err="1"/>
              <a:t>perkembangan</a:t>
            </a:r>
            <a:r>
              <a:rPr lang="en-US" sz="2400" dirty="0"/>
              <a:t> </a:t>
            </a:r>
            <a:r>
              <a:rPr lang="en-US" sz="2400" dirty="0" err="1"/>
              <a:t>otak</a:t>
            </a:r>
            <a:r>
              <a:rPr lang="en-US" sz="2400" dirty="0"/>
              <a:t> yang normal. </a:t>
            </a:r>
          </a:p>
          <a:p>
            <a:r>
              <a:rPr lang="en-US" sz="2400" dirty="0" err="1"/>
              <a:t>Kecelakaan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otak</a:t>
            </a:r>
            <a:r>
              <a:rPr lang="en-US" sz="2400" dirty="0"/>
              <a:t>, </a:t>
            </a:r>
            <a:r>
              <a:rPr lang="en-US" sz="2400" dirty="0" err="1"/>
              <a:t>buka</a:t>
            </a:r>
            <a:r>
              <a:rPr lang="en-US" sz="2400" dirty="0"/>
              <a:t> </a:t>
            </a:r>
            <a:r>
              <a:rPr lang="en-US" sz="2400" dirty="0" err="1"/>
              <a:t>karena</a:t>
            </a:r>
            <a:r>
              <a:rPr lang="en-US" sz="2400" dirty="0"/>
              <a:t> </a:t>
            </a:r>
            <a:r>
              <a:rPr lang="en-US" sz="2400" dirty="0" err="1"/>
              <a:t>kondisi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saat</a:t>
            </a:r>
            <a:r>
              <a:rPr lang="en-US" sz="2400" dirty="0"/>
              <a:t> </a:t>
            </a:r>
            <a:r>
              <a:rPr lang="en-US" sz="2400" dirty="0" err="1"/>
              <a:t>lahir</a:t>
            </a:r>
            <a:r>
              <a:rPr lang="en-US" sz="2400" dirty="0"/>
              <a:t>, trauma </a:t>
            </a:r>
            <a:r>
              <a:rPr lang="en-US" sz="2400" dirty="0" err="1"/>
              <a:t>kelahiran</a:t>
            </a:r>
            <a:r>
              <a:rPr lang="en-US" sz="2400" dirty="0"/>
              <a:t>, </a:t>
            </a:r>
            <a:r>
              <a:rPr lang="en-US" sz="2400" dirty="0" err="1"/>
              <a:t>penyakit</a:t>
            </a:r>
            <a:r>
              <a:rPr lang="en-US" sz="2400" dirty="0"/>
              <a:t> degenerative </a:t>
            </a:r>
          </a:p>
          <a:p>
            <a:r>
              <a:rPr lang="en-US" sz="2400" dirty="0" err="1"/>
              <a:t>Menghasilkan</a:t>
            </a:r>
            <a:r>
              <a:rPr lang="en-US" sz="2400" dirty="0"/>
              <a:t> </a:t>
            </a:r>
            <a:r>
              <a:rPr lang="en-US" sz="2400" dirty="0" err="1"/>
              <a:t>gangguan</a:t>
            </a:r>
            <a:r>
              <a:rPr lang="en-US" sz="2400" dirty="0"/>
              <a:t> total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sebagian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ketidakmampuan</a:t>
            </a:r>
            <a:r>
              <a:rPr lang="en-US" sz="2400" dirty="0"/>
              <a:t> </a:t>
            </a:r>
            <a:r>
              <a:rPr lang="en-US" sz="2400" dirty="0" err="1"/>
              <a:t>psikososial</a:t>
            </a:r>
            <a:r>
              <a:rPr lang="en-US" sz="2400" dirty="0"/>
              <a:t> yang </a:t>
            </a:r>
            <a:r>
              <a:rPr lang="en-US" sz="2400" dirty="0" err="1"/>
              <a:t>kemudian</a:t>
            </a:r>
            <a:r>
              <a:rPr lang="en-US" sz="2400" dirty="0"/>
              <a:t>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berdampak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keberhasilan</a:t>
            </a:r>
            <a:r>
              <a:rPr lang="en-US" sz="2400" dirty="0"/>
              <a:t> </a:t>
            </a:r>
            <a:r>
              <a:rPr lang="en-US" sz="2400" dirty="0" err="1"/>
              <a:t>pendidikan</a:t>
            </a:r>
            <a:r>
              <a:rPr lang="en-US" sz="2400" dirty="0"/>
              <a:t>, </a:t>
            </a:r>
            <a:r>
              <a:rPr lang="en-US" sz="2400" dirty="0" err="1"/>
              <a:t>berdampak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kognisi</a:t>
            </a:r>
            <a:r>
              <a:rPr lang="en-US" sz="2400" dirty="0"/>
              <a:t>, </a:t>
            </a:r>
            <a:r>
              <a:rPr lang="en-US" sz="2400" dirty="0" err="1"/>
              <a:t>bahasa</a:t>
            </a:r>
            <a:r>
              <a:rPr lang="en-US" sz="2400" dirty="0"/>
              <a:t>, </a:t>
            </a:r>
            <a:r>
              <a:rPr lang="en-US" sz="2400" dirty="0" err="1"/>
              <a:t>memori</a:t>
            </a:r>
            <a:r>
              <a:rPr lang="en-US" sz="2400" dirty="0"/>
              <a:t>, </a:t>
            </a:r>
            <a:r>
              <a:rPr lang="en-US" sz="2400" dirty="0" err="1"/>
              <a:t>atensi</a:t>
            </a:r>
            <a:r>
              <a:rPr lang="en-US" sz="2400" dirty="0"/>
              <a:t>, reasoning, </a:t>
            </a:r>
            <a:r>
              <a:rPr lang="en-US" sz="2400" dirty="0" err="1"/>
              <a:t>abstrak</a:t>
            </a:r>
            <a:r>
              <a:rPr lang="en-US" sz="2400" dirty="0"/>
              <a:t>, judgment, </a:t>
            </a:r>
            <a:r>
              <a:rPr lang="en-US" sz="2400" dirty="0" err="1"/>
              <a:t>penyelesaian</a:t>
            </a:r>
            <a:r>
              <a:rPr lang="en-US" sz="2400" dirty="0"/>
              <a:t> </a:t>
            </a:r>
            <a:r>
              <a:rPr lang="en-US" sz="2400" dirty="0" err="1"/>
              <a:t>masalah</a:t>
            </a:r>
            <a:r>
              <a:rPr lang="en-US" sz="2400" dirty="0"/>
              <a:t>, </a:t>
            </a:r>
            <a:r>
              <a:rPr lang="en-US" sz="2400" dirty="0" err="1"/>
              <a:t>ketidakmampuan</a:t>
            </a:r>
            <a:r>
              <a:rPr lang="en-US" sz="2400" dirty="0"/>
              <a:t> motor &amp; </a:t>
            </a:r>
            <a:r>
              <a:rPr lang="en-US" sz="2400" dirty="0" err="1"/>
              <a:t>perseptual</a:t>
            </a:r>
            <a:r>
              <a:rPr lang="en-US" sz="2400" dirty="0"/>
              <a:t>, </a:t>
            </a:r>
            <a:r>
              <a:rPr lang="en-US" sz="2400" dirty="0" err="1"/>
              <a:t>tingkah</a:t>
            </a:r>
            <a:r>
              <a:rPr lang="en-US" sz="2400" dirty="0"/>
              <a:t> </a:t>
            </a:r>
            <a:r>
              <a:rPr lang="en-US" sz="2400" dirty="0" err="1"/>
              <a:t>laku</a:t>
            </a:r>
            <a:r>
              <a:rPr lang="en-US" sz="2400" dirty="0"/>
              <a:t> </a:t>
            </a:r>
            <a:r>
              <a:rPr lang="en-US" sz="2400" dirty="0" err="1"/>
              <a:t>psikososial</a:t>
            </a:r>
            <a:r>
              <a:rPr lang="en-US" sz="2400" dirty="0"/>
              <a:t> yang </a:t>
            </a:r>
            <a:r>
              <a:rPr lang="en-US" sz="2400" dirty="0" err="1"/>
              <a:t>kurang</a:t>
            </a:r>
            <a:r>
              <a:rPr lang="en-US" sz="2400" dirty="0"/>
              <a:t> </a:t>
            </a:r>
            <a:r>
              <a:rPr lang="en-US" sz="2400" dirty="0" err="1"/>
              <a:t>tepat</a:t>
            </a:r>
            <a:r>
              <a:rPr lang="en-US" sz="2400" dirty="0"/>
              <a:t>, </a:t>
            </a:r>
            <a:r>
              <a:rPr lang="en-US" sz="2400" dirty="0" err="1"/>
              <a:t>pengaruh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fungsi</a:t>
            </a:r>
            <a:r>
              <a:rPr lang="en-US" sz="2400" dirty="0"/>
              <a:t> </a:t>
            </a:r>
            <a:r>
              <a:rPr lang="en-US" sz="2400" dirty="0" err="1"/>
              <a:t>fisik</a:t>
            </a:r>
            <a:r>
              <a:rPr lang="en-US" sz="2400" dirty="0"/>
              <a:t>, proses </a:t>
            </a:r>
            <a:r>
              <a:rPr lang="en-US" sz="2400" dirty="0" err="1"/>
              <a:t>informasi</a:t>
            </a:r>
            <a:r>
              <a:rPr lang="en-US" sz="2400" dirty="0"/>
              <a:t> &amp; </a:t>
            </a:r>
            <a:r>
              <a:rPr lang="en-US" sz="2400" dirty="0" err="1"/>
              <a:t>berbicara</a:t>
            </a:r>
            <a:r>
              <a:rPr lang="en-US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58996499"/>
      </p:ext>
    </p:extLst>
  </p:cSld>
  <p:clrMapOvr>
    <a:masterClrMapping/>
  </p:clrMapOvr>
  <p:transition spd="med">
    <p:split/>
    <p:sndAc>
      <p:stSnd>
        <p:snd r:embed="rId2" name="camera.wav"/>
      </p:stSnd>
    </p:sndAc>
  </p:transition>
</p:sld>
</file>

<file path=ppt/theme/theme1.xml><?xml version="1.0" encoding="utf-8"?>
<a:theme xmlns:a="http://schemas.openxmlformats.org/drawingml/2006/main" name="Psikodiagnostik 4_Inteligensi_New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2354FA26-DF42-4A5C-A6F9-6E98B93C76D7}" vid="{BF65A41C-7C5D-4184-B732-14E8E24BE8A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Psikodiagnostik 4_Inteligensi_New</Template>
  <TotalTime>573</TotalTime>
  <Words>1241</Words>
  <Application>Microsoft Office PowerPoint</Application>
  <PresentationFormat>On-screen Show (4:3)</PresentationFormat>
  <Paragraphs>150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Trajan Pro</vt:lpstr>
      <vt:lpstr>Wingdings</vt:lpstr>
      <vt:lpstr>Psikodiagnostik 4_Inteligensi_New</vt:lpstr>
      <vt:lpstr>TUNA GANDA</vt:lpstr>
      <vt:lpstr>Pengertian  </vt:lpstr>
      <vt:lpstr>Jenis Cacat ganda </vt:lpstr>
      <vt:lpstr>Prevalensi </vt:lpstr>
      <vt:lpstr>1. Ciri-ciri Jasmaniah</vt:lpstr>
      <vt:lpstr>2. Ciri-ciri Mental/Intelektual </vt:lpstr>
      <vt:lpstr>3. Ciri-ciri Sosial</vt:lpstr>
      <vt:lpstr>Jenis keterbatasan yang digolongkan dalam tuna ganda</vt:lpstr>
      <vt:lpstr>1. TBI</vt:lpstr>
      <vt:lpstr>1. TBI</vt:lpstr>
      <vt:lpstr>2. Buta-Tuli</vt:lpstr>
      <vt:lpstr>Etiologi Buta-Tuli</vt:lpstr>
      <vt:lpstr>Etiologi Tunaganda dipandang dari 4 segi </vt:lpstr>
      <vt:lpstr>Dampak TBI</vt:lpstr>
      <vt:lpstr>Pendidikan &amp; Intervensi </vt:lpstr>
      <vt:lpstr>Hal yang Perlu Diperhatikan </vt:lpstr>
      <vt:lpstr>Pendidikan bagi anak buta-tuli (1)</vt:lpstr>
      <vt:lpstr>Pendidikan bagi anak buta-tuli (2)</vt:lpstr>
      <vt:lpstr>Model Belajar yang Efektif </vt:lpstr>
      <vt:lpstr>Pelayanan Sosial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nurul khasanah</cp:lastModifiedBy>
  <cp:revision>58</cp:revision>
  <dcterms:created xsi:type="dcterms:W3CDTF">2012-07-18T04:54:34Z</dcterms:created>
  <dcterms:modified xsi:type="dcterms:W3CDTF">2018-09-29T00:24:30Z</dcterms:modified>
</cp:coreProperties>
</file>