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0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6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5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D63A5BD9-CD65-4B16-AA9B-FD466AB2911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Nurul Khasanah, </a:t>
            </a:r>
            <a:r>
              <a:rPr lang="en-US" dirty="0" err="1"/>
              <a:t>M.Psi</a:t>
            </a:r>
            <a:r>
              <a:rPr lang="en-US" dirty="0"/>
              <a:t>., </a:t>
            </a:r>
            <a:r>
              <a:rPr lang="en-US" dirty="0" err="1"/>
              <a:t>Psikolog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6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signifikan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kemanusiaannya</a:t>
            </a:r>
            <a:r>
              <a:rPr lang="en-US" sz="2800" dirty="0"/>
              <a:t>. </a:t>
            </a:r>
            <a:r>
              <a:rPr lang="en-US" sz="2800" dirty="0" err="1"/>
              <a:t>Mereka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, </a:t>
            </a:r>
            <a:r>
              <a:rPr lang="en-US" sz="2800" dirty="0" err="1"/>
              <a:t>psikologis</a:t>
            </a:r>
            <a:r>
              <a:rPr lang="en-US" sz="2800" dirty="0"/>
              <a:t>, </a:t>
            </a:r>
            <a:r>
              <a:rPr lang="en-US" sz="2800" dirty="0" err="1"/>
              <a:t>kognitif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terhambat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tujuan-tujuan</a:t>
            </a:r>
            <a:r>
              <a:rPr lang="en-US" sz="2800" dirty="0"/>
              <a:t>/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potensinya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,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yang </a:t>
            </a:r>
            <a:r>
              <a:rPr lang="en-US" sz="2800" dirty="0" err="1"/>
              <a:t>tuli</a:t>
            </a:r>
            <a:r>
              <a:rPr lang="en-US" sz="2800" dirty="0"/>
              <a:t>, </a:t>
            </a:r>
            <a:r>
              <a:rPr lang="en-US" sz="2800" dirty="0" err="1"/>
              <a:t>buta</a:t>
            </a:r>
            <a:r>
              <a:rPr lang="en-US" sz="2800" dirty="0"/>
              <a:t>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bicara</a:t>
            </a:r>
            <a:r>
              <a:rPr lang="en-US" sz="2800" dirty="0"/>
              <a:t>, </a:t>
            </a:r>
            <a:r>
              <a:rPr lang="en-US" sz="2800" dirty="0" err="1"/>
              <a:t>cacat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, </a:t>
            </a:r>
            <a:r>
              <a:rPr lang="en-US" sz="2800" dirty="0" err="1"/>
              <a:t>retardasi</a:t>
            </a:r>
            <a:r>
              <a:rPr lang="en-US" sz="2800" dirty="0"/>
              <a:t> mental,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. Juga </a:t>
            </a:r>
            <a:r>
              <a:rPr lang="en-US" sz="2800" dirty="0" err="1"/>
              <a:t>anak-anak</a:t>
            </a:r>
            <a:r>
              <a:rPr lang="en-US" sz="2800" dirty="0"/>
              <a:t> yang </a:t>
            </a:r>
            <a:r>
              <a:rPr lang="en-US" sz="2800" dirty="0" err="1"/>
              <a:t>berbakat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inteligensi</a:t>
            </a:r>
            <a:r>
              <a:rPr lang="en-US" sz="2800" dirty="0"/>
              <a:t> yang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dikategorikan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/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penanganan</a:t>
            </a:r>
            <a:r>
              <a:rPr lang="en-US" sz="2800" dirty="0"/>
              <a:t> yang </a:t>
            </a:r>
            <a:r>
              <a:rPr lang="en-US" sz="2800" dirty="0" err="1"/>
              <a:t>terlatih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(</a:t>
            </a:r>
            <a:r>
              <a:rPr lang="en-US" sz="2800" dirty="0" err="1"/>
              <a:t>Suran</a:t>
            </a:r>
            <a:r>
              <a:rPr lang="en-US" sz="2800" dirty="0"/>
              <a:t> &amp; Rizzo,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Mangunsong</a:t>
            </a:r>
            <a:r>
              <a:rPr lang="en-US" sz="2800" dirty="0"/>
              <a:t> 2014). </a:t>
            </a:r>
          </a:p>
        </p:txBody>
      </p:sp>
    </p:spTree>
    <p:extLst>
      <p:ext uri="{BB962C8B-B14F-4D97-AF65-F5344CB8AC3E}">
        <p14:creationId xmlns:p14="http://schemas.microsoft.com/office/powerpoint/2010/main" val="428251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969910"/>
          </a:xfrm>
        </p:spPr>
        <p:txBody>
          <a:bodyPr/>
          <a:lstStyle/>
          <a:p>
            <a:r>
              <a:rPr lang="en-US" sz="2800" dirty="0" err="1"/>
              <a:t>Anak-anak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disabilitas</a:t>
            </a:r>
            <a:r>
              <a:rPr lang="en-US" sz="2800" dirty="0"/>
              <a:t>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dirancang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berkebutuhan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(Friend, 2011). </a:t>
            </a:r>
          </a:p>
          <a:p>
            <a:r>
              <a:rPr lang="en-US" sz="2800" dirty="0" err="1"/>
              <a:t>Terdapat</a:t>
            </a:r>
            <a:r>
              <a:rPr lang="en-US" sz="2800" dirty="0"/>
              <a:t> 13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disabilitas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menerima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spesifik</a:t>
            </a:r>
            <a:r>
              <a:rPr lang="en-US" sz="2800" dirty="0"/>
              <a:t>, </a:t>
            </a:r>
            <a:r>
              <a:rPr lang="en-US" sz="2800" dirty="0" err="1"/>
              <a:t>disabilitas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bicara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lain, </a:t>
            </a:r>
            <a:r>
              <a:rPr lang="en-US" sz="2800" dirty="0" err="1"/>
              <a:t>ketidakmampuan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, Autism,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, </a:t>
            </a:r>
            <a:r>
              <a:rPr lang="en-US" sz="2800" i="1" dirty="0"/>
              <a:t>traumatic brain injury</a:t>
            </a:r>
            <a:r>
              <a:rPr lang="en-US" sz="2800" dirty="0"/>
              <a:t>, </a:t>
            </a:r>
            <a:r>
              <a:rPr lang="en-US" sz="2800" dirty="0" err="1"/>
              <a:t>buta</a:t>
            </a:r>
            <a:r>
              <a:rPr lang="en-US" sz="2800" dirty="0"/>
              <a:t>/</a:t>
            </a:r>
            <a:r>
              <a:rPr lang="en-US" sz="2800" dirty="0" err="1"/>
              <a:t>tuli</a:t>
            </a:r>
            <a:r>
              <a:rPr lang="en-US" sz="2800" dirty="0"/>
              <a:t>, </a:t>
            </a:r>
            <a:r>
              <a:rPr lang="en-US" sz="2800" i="1" dirty="0"/>
              <a:t>multiple disabilities</a:t>
            </a:r>
            <a:r>
              <a:rPr lang="en-US" sz="2800" dirty="0"/>
              <a:t>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penglihatan</a:t>
            </a:r>
            <a:r>
              <a:rPr lang="en-US" sz="2800" dirty="0"/>
              <a:t>, </a:t>
            </a:r>
            <a:r>
              <a:rPr lang="en-US" sz="2800" dirty="0" err="1"/>
              <a:t>keterlambatan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pendengaran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12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Kristus</a:t>
            </a:r>
            <a:r>
              <a:rPr lang="en-US" sz="2000" dirty="0"/>
              <a:t>, anak2 </a:t>
            </a:r>
            <a:r>
              <a:rPr lang="en-US" sz="2000" dirty="0" err="1"/>
              <a:t>cacat</a:t>
            </a:r>
            <a:r>
              <a:rPr lang="en-US" sz="2000" dirty="0"/>
              <a:t> </a:t>
            </a:r>
            <a:r>
              <a:rPr lang="en-US" sz="2000" dirty="0" err="1"/>
              <a:t>disia-siakan</a:t>
            </a:r>
            <a:r>
              <a:rPr lang="en-US" sz="2000" dirty="0"/>
              <a:t> &amp; </a:t>
            </a:r>
            <a:r>
              <a:rPr lang="en-US" sz="2000" dirty="0" err="1"/>
              <a:t>diperlakukan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.</a:t>
            </a:r>
          </a:p>
          <a:p>
            <a:r>
              <a:rPr lang="en-US" sz="2000" dirty="0"/>
              <a:t>Masa Renaissance &amp; </a:t>
            </a:r>
            <a:r>
              <a:rPr lang="en-US" sz="2000" dirty="0" err="1"/>
              <a:t>Reformasi</a:t>
            </a:r>
            <a:r>
              <a:rPr lang="en-US" sz="2000" dirty="0"/>
              <a:t> </a:t>
            </a:r>
            <a:r>
              <a:rPr lang="en-US" sz="2000" dirty="0" err="1"/>
              <a:t>penyandang</a:t>
            </a:r>
            <a:r>
              <a:rPr lang="en-US" sz="2000" dirty="0"/>
              <a:t> </a:t>
            </a:r>
            <a:r>
              <a:rPr lang="en-US" sz="2000" dirty="0" err="1"/>
              <a:t>cacat</a:t>
            </a:r>
            <a:r>
              <a:rPr lang="en-US" sz="2000" dirty="0"/>
              <a:t> </a:t>
            </a:r>
            <a:r>
              <a:rPr lang="en-US" sz="2000" dirty="0" err="1"/>
              <a:t>diperlakukan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orang yang </a:t>
            </a:r>
            <a:r>
              <a:rPr lang="en-US" sz="2000" dirty="0" err="1"/>
              <a:t>kemasukan</a:t>
            </a:r>
            <a:r>
              <a:rPr lang="en-US" sz="2000" dirty="0"/>
              <a:t> </a:t>
            </a:r>
            <a:r>
              <a:rPr lang="en-US" sz="2000" dirty="0" err="1"/>
              <a:t>roh</a:t>
            </a:r>
            <a:r>
              <a:rPr lang="en-US" sz="2000" dirty="0"/>
              <a:t> </a:t>
            </a:r>
            <a:r>
              <a:rPr lang="en-US" sz="2000" dirty="0" err="1"/>
              <a:t>jahat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diikat</a:t>
            </a:r>
            <a:r>
              <a:rPr lang="en-US" sz="2000" dirty="0"/>
              <a:t> &amp; </a:t>
            </a:r>
            <a:r>
              <a:rPr lang="en-US" sz="2000" dirty="0" err="1"/>
              <a:t>dipasung</a:t>
            </a:r>
            <a:r>
              <a:rPr lang="en-US" sz="2000" dirty="0"/>
              <a:t>.</a:t>
            </a:r>
          </a:p>
          <a:p>
            <a:r>
              <a:rPr lang="en-US" sz="2000" dirty="0"/>
              <a:t>Abad 16, RS di Paris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penanganan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r>
              <a:rPr lang="en-US" sz="2000" dirty="0"/>
              <a:t>. Manual abjad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orang </a:t>
            </a:r>
            <a:r>
              <a:rPr lang="en-US" sz="2000" dirty="0" err="1"/>
              <a:t>tuli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. </a:t>
            </a:r>
          </a:p>
          <a:p>
            <a:r>
              <a:rPr lang="en-US" sz="2000" dirty="0"/>
              <a:t>John Locke </a:t>
            </a:r>
            <a:r>
              <a:rPr lang="en-US" sz="2000" dirty="0" err="1"/>
              <a:t>menjadi</a:t>
            </a:r>
            <a:r>
              <a:rPr lang="en-US" sz="2000" dirty="0"/>
              <a:t> orang </a:t>
            </a:r>
            <a:r>
              <a:rPr lang="en-US" sz="2000" dirty="0" err="1"/>
              <a:t>pertama</a:t>
            </a:r>
            <a:r>
              <a:rPr lang="en-US" sz="2000" dirty="0"/>
              <a:t> yang </a:t>
            </a:r>
            <a:r>
              <a:rPr lang="en-US" sz="2000" dirty="0" err="1"/>
              <a:t>membedakan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keterbelakangan</a:t>
            </a:r>
            <a:r>
              <a:rPr lang="en-US" sz="2000" dirty="0"/>
              <a:t> mental &amp;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r>
              <a:rPr lang="en-US" sz="2000" dirty="0"/>
              <a:t>.</a:t>
            </a:r>
          </a:p>
          <a:p>
            <a:r>
              <a:rPr lang="en-US" sz="2000" dirty="0"/>
              <a:t>Abad </a:t>
            </a:r>
            <a:r>
              <a:rPr lang="en-US" sz="2000" dirty="0" err="1"/>
              <a:t>ke</a:t>
            </a:r>
            <a:r>
              <a:rPr lang="en-US" sz="2000" dirty="0"/>
              <a:t> 18, Jean Marc </a:t>
            </a:r>
            <a:r>
              <a:rPr lang="en-US" sz="2000" dirty="0" err="1"/>
              <a:t>Itard</a:t>
            </a:r>
            <a:r>
              <a:rPr lang="en-US" sz="2000" dirty="0"/>
              <a:t> (WN </a:t>
            </a:r>
            <a:r>
              <a:rPr lang="en-US" sz="2000" dirty="0" err="1"/>
              <a:t>Prancis</a:t>
            </a:r>
            <a:r>
              <a:rPr lang="en-US" sz="2000" dirty="0"/>
              <a:t>)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meneliti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biasa</a:t>
            </a:r>
            <a:r>
              <a:rPr lang="en-US" sz="2000" dirty="0"/>
              <a:t>. </a:t>
            </a:r>
            <a:r>
              <a:rPr lang="en-US" sz="2000" dirty="0" err="1"/>
              <a:t>Penelitiannya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“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serigala</a:t>
            </a:r>
            <a:r>
              <a:rPr lang="en-US" sz="2000" dirty="0"/>
              <a:t>”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berbusana</a:t>
            </a:r>
            <a:r>
              <a:rPr lang="en-US" sz="2000" dirty="0"/>
              <a:t> &amp; </a:t>
            </a:r>
            <a:r>
              <a:rPr lang="en-US" sz="2000" dirty="0" err="1"/>
              <a:t>beradab</a:t>
            </a:r>
            <a:r>
              <a:rPr lang="en-US" sz="2000" dirty="0"/>
              <a:t>.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melatih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cacat</a:t>
            </a:r>
            <a:r>
              <a:rPr lang="en-US" sz="2000" dirty="0"/>
              <a:t> mental. </a:t>
            </a:r>
          </a:p>
          <a:p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Itard</a:t>
            </a:r>
            <a:r>
              <a:rPr lang="en-US" sz="2000" dirty="0"/>
              <a:t>, </a:t>
            </a:r>
            <a:r>
              <a:rPr lang="en-US" sz="2000" dirty="0" err="1"/>
              <a:t>memengaruhi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lain di Amerika yang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: Hellen Keller, Laura. </a:t>
            </a:r>
          </a:p>
          <a:p>
            <a:r>
              <a:rPr lang="en-US" sz="2000" dirty="0" err="1"/>
              <a:t>Selanjutnya</a:t>
            </a:r>
            <a:r>
              <a:rPr lang="en-US" sz="2000" dirty="0"/>
              <a:t>, </a:t>
            </a:r>
            <a:r>
              <a:rPr lang="en-US" sz="2000" dirty="0" err="1"/>
              <a:t>berdiri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r>
              <a:rPr lang="en-US" sz="2000" dirty="0"/>
              <a:t> Perkins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buta</a:t>
            </a:r>
            <a:r>
              <a:rPr lang="en-US" sz="2000" dirty="0"/>
              <a:t> di Boston Massachusetts, American Association on Mental Deficiency. 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0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5704"/>
            <a:ext cx="10972800" cy="5102087"/>
          </a:xfrm>
        </p:spPr>
        <p:txBody>
          <a:bodyPr/>
          <a:lstStyle/>
          <a:p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Inteligensi</a:t>
            </a:r>
            <a:r>
              <a:rPr lang="en-US" sz="2800" dirty="0"/>
              <a:t> </a:t>
            </a:r>
            <a:r>
              <a:rPr lang="en-US" sz="2800" dirty="0" err="1"/>
              <a:t>Binet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 &amp; </a:t>
            </a:r>
            <a:r>
              <a:rPr lang="en-US" sz="2800" dirty="0" err="1"/>
              <a:t>dipublikasikan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1908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menemukenali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cacat</a:t>
            </a:r>
            <a:r>
              <a:rPr lang="en-US" sz="2800" dirty="0"/>
              <a:t> mental.</a:t>
            </a:r>
          </a:p>
          <a:p>
            <a:r>
              <a:rPr lang="en-US" sz="2800" dirty="0" err="1"/>
              <a:t>Metode</a:t>
            </a:r>
            <a:r>
              <a:rPr lang="en-US" sz="2800" dirty="0"/>
              <a:t> Maria Montessori </a:t>
            </a:r>
            <a:r>
              <a:rPr lang="en-US" sz="2800" dirty="0" err="1"/>
              <a:t>diterbitkan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1912.</a:t>
            </a:r>
          </a:p>
          <a:p>
            <a:r>
              <a:rPr lang="en-US" sz="2800" dirty="0"/>
              <a:t>1950-1970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kasus-kasus</a:t>
            </a:r>
            <a:r>
              <a:rPr lang="en-US" sz="2800" dirty="0"/>
              <a:t> yang </a:t>
            </a:r>
            <a:r>
              <a:rPr lang="en-US" sz="2800" dirty="0" err="1"/>
              <a:t>dibawa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 yang </a:t>
            </a:r>
            <a:r>
              <a:rPr lang="en-US" sz="2800" dirty="0" err="1"/>
              <a:t>anaknya</a:t>
            </a:r>
            <a:r>
              <a:rPr lang="en-US" sz="2800" dirty="0"/>
              <a:t> </a:t>
            </a:r>
            <a:r>
              <a:rPr lang="en-US" sz="2800" dirty="0" err="1"/>
              <a:t>diperlakukan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adil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Tahun</a:t>
            </a:r>
            <a:r>
              <a:rPr lang="en-US" sz="2800" dirty="0"/>
              <a:t> 1975 </a:t>
            </a:r>
            <a:r>
              <a:rPr lang="en-US" sz="2800" dirty="0" err="1"/>
              <a:t>Pemerintah</a:t>
            </a:r>
            <a:r>
              <a:rPr lang="en-US" sz="2800" dirty="0"/>
              <a:t> Amerika </a:t>
            </a:r>
            <a:r>
              <a:rPr lang="en-US" sz="2800" dirty="0" err="1"/>
              <a:t>mengeluarkan</a:t>
            </a:r>
            <a:r>
              <a:rPr lang="en-US" sz="2800" dirty="0"/>
              <a:t> UU No 94-142: The Education for All Handicapped Children Act.</a:t>
            </a:r>
          </a:p>
          <a:p>
            <a:r>
              <a:rPr lang="en-US" sz="2800" dirty="0" err="1"/>
              <a:t>Tahun</a:t>
            </a:r>
            <a:r>
              <a:rPr lang="en-US" sz="2800" dirty="0"/>
              <a:t> 1990 di Chapter 11, Section 504 </a:t>
            </a:r>
            <a:r>
              <a:rPr lang="en-US" sz="2800" dirty="0" err="1"/>
              <a:t>tentang</a:t>
            </a:r>
            <a:r>
              <a:rPr lang="en-US" sz="2800" dirty="0"/>
              <a:t> The Individuals with Disabilities Education Act (IDEA)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pendidikan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individu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berkebutuhan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khusus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mendapat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perhatian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terarah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1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ABK di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: </a:t>
            </a:r>
          </a:p>
          <a:p>
            <a:r>
              <a:rPr lang="en-US" dirty="0"/>
              <a:t>UUD 1945 </a:t>
            </a:r>
            <a:r>
              <a:rPr lang="en-US" dirty="0" err="1"/>
              <a:t>Pasal</a:t>
            </a:r>
            <a:r>
              <a:rPr lang="en-US" dirty="0"/>
              <a:t> 31, </a:t>
            </a:r>
          </a:p>
          <a:p>
            <a:r>
              <a:rPr lang="en-US" dirty="0"/>
              <a:t>UU No. 20 </a:t>
            </a:r>
            <a:r>
              <a:rPr lang="en-US" dirty="0" err="1"/>
              <a:t>tahun</a:t>
            </a:r>
            <a:r>
              <a:rPr lang="en-US" dirty="0"/>
              <a:t> 2003; </a:t>
            </a:r>
            <a:r>
              <a:rPr lang="en-US" dirty="0" err="1"/>
              <a:t>Pasal</a:t>
            </a:r>
            <a:r>
              <a:rPr lang="en-US" dirty="0"/>
              <a:t> 32 </a:t>
            </a:r>
            <a:r>
              <a:rPr lang="en-US" dirty="0" err="1"/>
              <a:t>ayat</a:t>
            </a:r>
            <a:r>
              <a:rPr lang="en-US" dirty="0"/>
              <a:t> 1, </a:t>
            </a:r>
            <a:r>
              <a:rPr lang="en-US" dirty="0" err="1"/>
              <a:t>ayat</a:t>
            </a:r>
            <a:r>
              <a:rPr lang="en-US" dirty="0"/>
              <a:t> 2.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Nasional </a:t>
            </a:r>
            <a:r>
              <a:rPr lang="en-US" dirty="0" err="1"/>
              <a:t>Pasal</a:t>
            </a:r>
            <a:r>
              <a:rPr lang="en-US" dirty="0"/>
              <a:t> 3; </a:t>
            </a:r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ayat</a:t>
            </a:r>
            <a:r>
              <a:rPr lang="en-US" dirty="0"/>
              <a:t> 1, </a:t>
            </a:r>
            <a:r>
              <a:rPr lang="en-US" dirty="0" err="1"/>
              <a:t>ayat</a:t>
            </a:r>
            <a:r>
              <a:rPr lang="en-US" dirty="0"/>
              <a:t> 2, </a:t>
            </a:r>
            <a:r>
              <a:rPr lang="en-US" dirty="0" err="1"/>
              <a:t>ayat</a:t>
            </a:r>
            <a:r>
              <a:rPr lang="en-US" dirty="0"/>
              <a:t> 3, </a:t>
            </a:r>
            <a:r>
              <a:rPr lang="en-US" dirty="0" err="1"/>
              <a:t>ayat</a:t>
            </a:r>
            <a:r>
              <a:rPr lang="en-US" dirty="0"/>
              <a:t> 4.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: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, handicap,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&amp; </a:t>
            </a:r>
            <a:r>
              <a:rPr lang="en-US" dirty="0" err="1"/>
              <a:t>difable</a:t>
            </a:r>
            <a:r>
              <a:rPr lang="en-US" dirty="0"/>
              <a:t> (</a:t>
            </a:r>
            <a:r>
              <a:rPr lang="en-US" i="1" dirty="0"/>
              <a:t>different ability)</a:t>
            </a:r>
          </a:p>
        </p:txBody>
      </p:sp>
    </p:spTree>
    <p:extLst>
      <p:ext uri="{BB962C8B-B14F-4D97-AF65-F5344CB8AC3E}">
        <p14:creationId xmlns:p14="http://schemas.microsoft.com/office/powerpoint/2010/main" val="95194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Istilah-Istilah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/>
              <a:t>Impairment</a:t>
            </a:r>
            <a:r>
              <a:rPr lang="en-US" sz="2800" dirty="0"/>
              <a:t> (</a:t>
            </a:r>
            <a:r>
              <a:rPr lang="en-US" sz="2800" dirty="0" err="1"/>
              <a:t>kerusakan</a:t>
            </a:r>
            <a:r>
              <a:rPr lang="en-US" sz="2800" dirty="0"/>
              <a:t>),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organis</a:t>
            </a:r>
            <a:r>
              <a:rPr lang="en-US" sz="2800" dirty="0"/>
              <a:t>,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. </a:t>
            </a:r>
            <a:r>
              <a:rPr lang="en-US" sz="2800" dirty="0" err="1"/>
              <a:t>Misal</a:t>
            </a:r>
            <a:r>
              <a:rPr lang="en-US" sz="2800" dirty="0"/>
              <a:t>, Cerebral Palsy, Down </a:t>
            </a:r>
            <a:r>
              <a:rPr lang="en-US" sz="2800" dirty="0" err="1"/>
              <a:t>Syndrom</a:t>
            </a:r>
            <a:r>
              <a:rPr lang="en-US" sz="2800" dirty="0"/>
              <a:t>, </a:t>
            </a:r>
            <a:r>
              <a:rPr lang="en-US" sz="2800" dirty="0" err="1"/>
              <a:t>tuli</a:t>
            </a:r>
            <a:r>
              <a:rPr lang="en-US" sz="2800" dirty="0"/>
              <a:t>. </a:t>
            </a:r>
          </a:p>
          <a:p>
            <a:r>
              <a:rPr lang="en-US" sz="2800" i="1" dirty="0"/>
              <a:t>Disability</a:t>
            </a:r>
            <a:r>
              <a:rPr lang="en-US" sz="2800" dirty="0"/>
              <a:t> (</a:t>
            </a:r>
            <a:r>
              <a:rPr lang="en-US" sz="2800" dirty="0" err="1"/>
              <a:t>kekhususan</a:t>
            </a:r>
            <a:r>
              <a:rPr lang="en-US" sz="2800" dirty="0"/>
              <a:t>), </a:t>
            </a:r>
            <a:r>
              <a:rPr lang="en-US" sz="2800" dirty="0" err="1"/>
              <a:t>konsekuensi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. </a:t>
            </a:r>
            <a:r>
              <a:rPr lang="en-US" sz="2800" dirty="0" err="1"/>
              <a:t>Misal</a:t>
            </a:r>
            <a:r>
              <a:rPr lang="en-US" sz="2800" dirty="0"/>
              <a:t>: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kelumpuhan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kursi</a:t>
            </a:r>
            <a:r>
              <a:rPr lang="en-US" sz="2800" dirty="0"/>
              <a:t> </a:t>
            </a:r>
            <a:r>
              <a:rPr lang="en-US" sz="2800" dirty="0" err="1"/>
              <a:t>roda</a:t>
            </a:r>
            <a:r>
              <a:rPr lang="en-US" sz="2800" dirty="0"/>
              <a:t>. </a:t>
            </a:r>
          </a:p>
          <a:p>
            <a:r>
              <a:rPr lang="en-US" sz="2800" i="1" dirty="0"/>
              <a:t>Handicapped</a:t>
            </a:r>
            <a:r>
              <a:rPr lang="en-US" sz="2800" dirty="0"/>
              <a:t> (</a:t>
            </a:r>
            <a:r>
              <a:rPr lang="en-US" sz="2800" dirty="0" err="1"/>
              <a:t>ketidakmampuan</a:t>
            </a:r>
            <a:r>
              <a:rPr lang="en-US" sz="2800" dirty="0"/>
              <a:t>), </a:t>
            </a:r>
            <a:r>
              <a:rPr lang="en-US" sz="2800" dirty="0" err="1"/>
              <a:t>konsekuensi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kekhususan</a:t>
            </a:r>
            <a:r>
              <a:rPr lang="en-US" sz="2800" dirty="0"/>
              <a:t>. </a:t>
            </a:r>
            <a:r>
              <a:rPr lang="en-US" sz="2800" dirty="0" err="1"/>
              <a:t>Misal</a:t>
            </a:r>
            <a:r>
              <a:rPr lang="en-US" sz="2800" dirty="0"/>
              <a:t>: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buta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 </a:t>
            </a:r>
            <a:r>
              <a:rPr lang="en-US" sz="2800" dirty="0" err="1"/>
              <a:t>jauh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normal,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 di </a:t>
            </a:r>
            <a:r>
              <a:rPr lang="en-US" sz="2800" dirty="0" err="1"/>
              <a:t>daerah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dikenalnya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717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Istilah-Istilah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normalisasi</a:t>
            </a:r>
            <a:r>
              <a:rPr lang="en-US" sz="2800" dirty="0"/>
              <a:t>: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normal.</a:t>
            </a:r>
          </a:p>
          <a:p>
            <a:r>
              <a:rPr lang="en-US" sz="2800" i="1" dirty="0"/>
              <a:t>Mainstreaming</a:t>
            </a:r>
            <a:r>
              <a:rPr lang="en-US" sz="2800" dirty="0"/>
              <a:t>: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berkebutuhan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pelajaran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reguler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Integrasi</a:t>
            </a:r>
            <a:r>
              <a:rPr lang="en-US" sz="2800" dirty="0"/>
              <a:t>: </a:t>
            </a:r>
            <a:r>
              <a:rPr lang="en-US" sz="2800" dirty="0" err="1"/>
              <a:t>kehadiran</a:t>
            </a:r>
            <a:r>
              <a:rPr lang="en-US" sz="2800" dirty="0"/>
              <a:t> ABK di </a:t>
            </a:r>
            <a:r>
              <a:rPr lang="en-US" sz="2800" dirty="0" err="1"/>
              <a:t>sekolah</a:t>
            </a:r>
            <a:r>
              <a:rPr lang="en-US" sz="2800" dirty="0"/>
              <a:t> normal, </a:t>
            </a:r>
            <a:r>
              <a:rPr lang="en-US" sz="2800" dirty="0" err="1"/>
              <a:t>walaupun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di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. </a:t>
            </a:r>
            <a:r>
              <a:rPr lang="en-US" sz="2800" dirty="0" err="1"/>
              <a:t>Misal</a:t>
            </a:r>
            <a:r>
              <a:rPr lang="en-US" sz="2800" dirty="0"/>
              <a:t>: </a:t>
            </a:r>
            <a:r>
              <a:rPr lang="en-US" sz="2800" dirty="0" err="1"/>
              <a:t>pagi</a:t>
            </a:r>
            <a:r>
              <a:rPr lang="en-US" sz="2800" dirty="0"/>
              <a:t> di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, </a:t>
            </a:r>
            <a:r>
              <a:rPr lang="en-US" sz="2800" dirty="0" err="1"/>
              <a:t>siang</a:t>
            </a:r>
            <a:r>
              <a:rPr lang="en-US" sz="2800" dirty="0"/>
              <a:t>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Inklusif</a:t>
            </a:r>
            <a:r>
              <a:rPr lang="en-US" sz="2800" dirty="0"/>
              <a:t>: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komunitasnya</a:t>
            </a:r>
            <a:r>
              <a:rPr lang="en-US" sz="2800" dirty="0"/>
              <a:t>,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&amp; </a:t>
            </a:r>
            <a:r>
              <a:rPr lang="en-US" sz="2800" dirty="0" err="1"/>
              <a:t>ketidakmampuan</a:t>
            </a:r>
            <a:r>
              <a:rPr lang="en-US" sz="2800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39836"/>
      </p:ext>
    </p:extLst>
  </p:cSld>
  <p:clrMapOvr>
    <a:masterClrMapping/>
  </p:clrMapOvr>
</p:sld>
</file>

<file path=ppt/theme/theme1.xml><?xml version="1.0" encoding="utf-8"?>
<a:theme xmlns:a="http://schemas.openxmlformats.org/drawingml/2006/main" name="PPT-UEU-Psikologi-Penyimpangan Seksual-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PPT-UEU-Psikologi-Penyimpangan Seksual-1</Template>
  <TotalTime>233</TotalTime>
  <Words>651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PPT-UEU-Psikologi-Penyimpangan Seksual-1</vt:lpstr>
      <vt:lpstr>Pendidikan Anak Berkebutuhan Khusus</vt:lpstr>
      <vt:lpstr>Definisi </vt:lpstr>
      <vt:lpstr>Definisi </vt:lpstr>
      <vt:lpstr>Sejarah </vt:lpstr>
      <vt:lpstr>Sejarah </vt:lpstr>
      <vt:lpstr>ABK di Indonesia</vt:lpstr>
      <vt:lpstr>Istilah-Istilah </vt:lpstr>
      <vt:lpstr>Istilah-Istilah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Anak Berkebutuhan Khusus</dc:title>
  <dc:creator>nurul khasanah</dc:creator>
  <cp:lastModifiedBy>nurul khasanah</cp:lastModifiedBy>
  <cp:revision>29</cp:revision>
  <dcterms:created xsi:type="dcterms:W3CDTF">2018-09-02T12:16:59Z</dcterms:created>
  <dcterms:modified xsi:type="dcterms:W3CDTF">2018-09-10T03:35:16Z</dcterms:modified>
</cp:coreProperties>
</file>