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80" r:id="rId21"/>
    <p:sldId id="278" r:id="rId22"/>
    <p:sldId id="281" r:id="rId23"/>
    <p:sldId id="282" r:id="rId24"/>
    <p:sldId id="283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9900"/>
    <a:srgbClr val="CC0099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36513" y="-26988"/>
            <a:ext cx="92043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6831" y="1698625"/>
            <a:ext cx="5470376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6831" y="3405369"/>
            <a:ext cx="5470375" cy="1391783"/>
          </a:xfrm>
        </p:spPr>
        <p:txBody>
          <a:bodyPr/>
          <a:lstStyle>
            <a:lvl1pPr marL="0" indent="0" algn="ctr" eaLnBrk="1" hangingPunct="1">
              <a:spcBef>
                <a:spcPct val="0"/>
              </a:spcBef>
              <a:buFontTx/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F4545B-2AD3-4C25-A256-6A2C4848A820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EE379-3539-410C-B3AC-AB1CA8FBC93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990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688"/>
            <a:ext cx="2057400" cy="5505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688"/>
            <a:ext cx="6019800" cy="55054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F4545B-2AD3-4C25-A256-6A2C4848A820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EE379-3539-410C-B3AC-AB1CA8FBC93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2136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F4545B-2AD3-4C25-A256-6A2C4848A820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6" name="Footer Placeholder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EE379-3539-410C-B3AC-AB1CA8FBC93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1905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F4545B-2AD3-4C25-A256-6A2C4848A820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EE379-3539-410C-B3AC-AB1CA8FBC93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9646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F4545B-2AD3-4C25-A256-6A2C4848A820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EE379-3539-410C-B3AC-AB1CA8FBC93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101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F4545B-2AD3-4C25-A256-6A2C4848A820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EE379-3539-410C-B3AC-AB1CA8FBC93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3969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81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1814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F4545B-2AD3-4C25-A256-6A2C4848A820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8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EE379-3539-410C-B3AC-AB1CA8FBC93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5196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F4545B-2AD3-4C25-A256-6A2C4848A820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4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EE379-3539-410C-B3AC-AB1CA8FBC93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62869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F4545B-2AD3-4C25-A256-6A2C4848A820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3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EE379-3539-410C-B3AC-AB1CA8FBC93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258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3008313" cy="814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0688"/>
            <a:ext cx="5111750" cy="5735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21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F4545B-2AD3-4C25-A256-6A2C4848A820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EE379-3539-410C-B3AC-AB1CA8FBC93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1110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F4545B-2AD3-4C25-A256-6A2C4848A820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EE379-3539-410C-B3AC-AB1CA8FBC93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3698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F4545B-2AD3-4C25-A256-6A2C4848A820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EE379-3539-410C-B3AC-AB1CA8FBC93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995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597FC-DC0F-4CE0-9B1F-B1B2594059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CF4545B-2AD3-4C25-A256-6A2C4848A820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DE071-9051-4D4E-A93A-707758697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E0C48-8FA1-400A-A7A6-46BD0A4518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248EE379-3539-410C-B3AC-AB1CA8FBC93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5956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212976"/>
            <a:ext cx="7772400" cy="1470025"/>
          </a:xfrm>
        </p:spPr>
        <p:txBody>
          <a:bodyPr/>
          <a:lstStyle/>
          <a:p>
            <a:pPr algn="r"/>
            <a:r>
              <a:rPr lang="id-ID" dirty="0"/>
              <a:t>PENDIDIKAN ANAK</a:t>
            </a:r>
            <a:r>
              <a:rPr lang="en-US" dirty="0"/>
              <a:t> BERKEBUTUHAN KHUSUS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488" y="5000636"/>
            <a:ext cx="5843606" cy="857256"/>
          </a:xfrm>
        </p:spPr>
        <p:txBody>
          <a:bodyPr>
            <a:noAutofit/>
          </a:bodyPr>
          <a:lstStyle/>
          <a:p>
            <a:r>
              <a:rPr lang="en-US" dirty="0">
                <a:latin typeface="+mj-lt"/>
              </a:rPr>
              <a:t>Nurul Khasanah</a:t>
            </a:r>
            <a:r>
              <a:rPr lang="id-ID" sz="3200" dirty="0">
                <a:latin typeface="+mj-lt"/>
              </a:rPr>
              <a:t>,</a:t>
            </a:r>
            <a:r>
              <a:rPr lang="en-US" sz="3200" dirty="0">
                <a:latin typeface="+mj-lt"/>
              </a:rPr>
              <a:t> </a:t>
            </a:r>
            <a:r>
              <a:rPr lang="id-ID" sz="3200" dirty="0">
                <a:latin typeface="+mj-lt"/>
              </a:rPr>
              <a:t>M.Psi., Psi</a:t>
            </a:r>
            <a:r>
              <a:rPr lang="en-US" sz="3200" dirty="0" err="1">
                <a:latin typeface="+mj-lt"/>
              </a:rPr>
              <a:t>kolog</a:t>
            </a:r>
            <a:endParaRPr lang="id-ID" sz="3200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229600" cy="1643074"/>
          </a:xfrm>
        </p:spPr>
        <p:txBody>
          <a:bodyPr>
            <a:normAutofit/>
          </a:bodyPr>
          <a:lstStyle/>
          <a:p>
            <a:r>
              <a:rPr lang="id-ID" dirty="0">
                <a:solidFill>
                  <a:schemeClr val="tx1"/>
                </a:solidFill>
              </a:rPr>
              <a:t>Teknik Pengajaran bagi </a:t>
            </a:r>
            <a:br>
              <a:rPr lang="id-ID" dirty="0">
                <a:solidFill>
                  <a:schemeClr val="tx1"/>
                </a:solidFill>
              </a:rPr>
            </a:br>
            <a:r>
              <a:rPr lang="id-ID" dirty="0">
                <a:solidFill>
                  <a:schemeClr val="tx1"/>
                </a:solidFill>
              </a:rPr>
              <a:t>Anak Berkebutuhan Khusus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066800"/>
          </a:xfrm>
        </p:spPr>
        <p:txBody>
          <a:bodyPr>
            <a:normAutofit/>
          </a:bodyPr>
          <a:lstStyle/>
          <a:p>
            <a:r>
              <a:rPr lang="id-ID" dirty="0"/>
              <a:t>Strategi Pengajaran /  Instruksional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427680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CC0099"/>
              </a:solidFill>
              <a:latin typeface="+mj-lt"/>
            </a:endParaRPr>
          </a:p>
          <a:p>
            <a:endParaRPr lang="en-US" dirty="0">
              <a:solidFill>
                <a:srgbClr val="CC0099"/>
              </a:solidFill>
              <a:latin typeface="+mj-lt"/>
            </a:endParaRPr>
          </a:p>
          <a:p>
            <a:r>
              <a:rPr lang="id-ID" dirty="0">
                <a:solidFill>
                  <a:srgbClr val="CC0099"/>
                </a:solidFill>
                <a:latin typeface="+mj-lt"/>
              </a:rPr>
              <a:t>Kegiatan yang dipilih oleh guru </a:t>
            </a:r>
            <a:r>
              <a:rPr lang="id-ID" dirty="0">
                <a:latin typeface="+mj-lt"/>
              </a:rPr>
              <a:t>dalam proses belajar mengajar, yang dapat </a:t>
            </a:r>
            <a:r>
              <a:rPr lang="id-ID" dirty="0">
                <a:solidFill>
                  <a:srgbClr val="CC0099"/>
                </a:solidFill>
                <a:latin typeface="+mj-lt"/>
              </a:rPr>
              <a:t>memberikan kemudahan atau fasilitas kepada siswa </a:t>
            </a:r>
            <a:r>
              <a:rPr lang="id-ID" dirty="0">
                <a:latin typeface="+mj-lt"/>
              </a:rPr>
              <a:t>menuju kepada </a:t>
            </a:r>
            <a:r>
              <a:rPr lang="id-ID" dirty="0">
                <a:solidFill>
                  <a:srgbClr val="CC0099"/>
                </a:solidFill>
                <a:latin typeface="+mj-lt"/>
              </a:rPr>
              <a:t>tercapainya tujuan instruksional</a:t>
            </a:r>
            <a:r>
              <a:rPr lang="id-ID" dirty="0">
                <a:latin typeface="+mj-lt"/>
              </a:rPr>
              <a:t> tertentu yang telah ditetapkan (Depdikbud, 1984)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Penentuan strategi pengajaran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>
                <a:latin typeface="+mj-lt"/>
              </a:rPr>
              <a:t>Tujuan instruksional dari pelajaran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>
                <a:latin typeface="+mj-lt"/>
              </a:rPr>
              <a:t>Bentuk dan isi dari materi pelajaran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>
                <a:latin typeface="+mj-lt"/>
              </a:rPr>
              <a:t>Karakteristik serta kemampuan dari siswa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id-ID" dirty="0"/>
              <a:t>3 kategori metode pengajaran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/>
          </a:bodyPr>
          <a:lstStyle/>
          <a:p>
            <a:pPr marL="624078" indent="-514350">
              <a:buClr>
                <a:srgbClr val="CC0099"/>
              </a:buClr>
              <a:buFont typeface="+mj-lt"/>
              <a:buAutoNum type="arabicPeriod"/>
            </a:pPr>
            <a:r>
              <a:rPr lang="id-ID" b="1" dirty="0">
                <a:solidFill>
                  <a:srgbClr val="CC0099"/>
                </a:solidFill>
                <a:latin typeface="+mj-lt"/>
              </a:rPr>
              <a:t>Expository strategies </a:t>
            </a:r>
            <a:r>
              <a:rPr lang="id-ID" dirty="0">
                <a:latin typeface="+mj-lt"/>
                <a:sym typeface="Wingdings" pitchFamily="2" charset="2"/>
              </a:rPr>
              <a:t> langsung memberikan informasi yang akan dipelajari.</a:t>
            </a:r>
          </a:p>
          <a:p>
            <a:pPr marL="624078" indent="-514350">
              <a:buClr>
                <a:srgbClr val="CC0099"/>
              </a:buClr>
              <a:buFont typeface="+mj-lt"/>
              <a:buAutoNum type="arabicPeriod"/>
            </a:pPr>
            <a:r>
              <a:rPr lang="id-ID" b="1" dirty="0">
                <a:solidFill>
                  <a:srgbClr val="CC0099"/>
                </a:solidFill>
                <a:latin typeface="+mj-lt"/>
              </a:rPr>
              <a:t>Hands on practice activities </a:t>
            </a:r>
            <a:r>
              <a:rPr lang="id-ID" dirty="0">
                <a:latin typeface="+mj-lt"/>
                <a:sym typeface="Wingdings" pitchFamily="2" charset="2"/>
              </a:rPr>
              <a:t> melibatkan siswa secara aktif dalam belajar, menemukan solusi, mengaplikasikan konsep dalam situasi baru.</a:t>
            </a:r>
          </a:p>
          <a:p>
            <a:pPr marL="624078" indent="-514350">
              <a:buClr>
                <a:srgbClr val="CC0099"/>
              </a:buClr>
              <a:buFont typeface="+mj-lt"/>
              <a:buAutoNum type="arabicPeriod"/>
            </a:pPr>
            <a:r>
              <a:rPr lang="id-ID" b="1" dirty="0">
                <a:solidFill>
                  <a:srgbClr val="CC0099"/>
                </a:solidFill>
                <a:latin typeface="+mj-lt"/>
                <a:sym typeface="Wingdings" pitchFamily="2" charset="2"/>
              </a:rPr>
              <a:t>Interactive and collaborative strategies </a:t>
            </a:r>
            <a:r>
              <a:rPr lang="id-ID" dirty="0">
                <a:latin typeface="+mj-lt"/>
                <a:sym typeface="Wingdings" pitchFamily="2" charset="2"/>
              </a:rPr>
              <a:t> siswa mendiskusikan topik-topik tertentu dan dalam berbagai cara bisa saling bantu dalam belajar. </a:t>
            </a:r>
            <a:endParaRPr lang="id-ID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329642" cy="785818"/>
          </a:xfrm>
        </p:spPr>
        <p:txBody>
          <a:bodyPr>
            <a:normAutofit/>
          </a:bodyPr>
          <a:lstStyle/>
          <a:p>
            <a:r>
              <a:rPr lang="id-ID" sz="2800" b="1" dirty="0">
                <a:solidFill>
                  <a:schemeClr val="tx1"/>
                </a:solidFill>
              </a:rPr>
              <a:t>Prinsip d</a:t>
            </a:r>
            <a:r>
              <a:rPr lang="en-US" sz="2800" b="1" dirty="0">
                <a:solidFill>
                  <a:schemeClr val="tx1"/>
                </a:solidFill>
              </a:rPr>
              <a:t>a</a:t>
            </a:r>
            <a:r>
              <a:rPr lang="id-ID" sz="2800" b="1" dirty="0">
                <a:solidFill>
                  <a:schemeClr val="tx1"/>
                </a:solidFill>
              </a:rPr>
              <a:t>l</a:t>
            </a:r>
            <a:r>
              <a:rPr lang="en-US" sz="2800" b="1" dirty="0">
                <a:solidFill>
                  <a:schemeClr val="tx1"/>
                </a:solidFill>
              </a:rPr>
              <a:t>a</a:t>
            </a:r>
            <a:r>
              <a:rPr lang="id-ID" sz="2800" b="1" dirty="0">
                <a:solidFill>
                  <a:schemeClr val="tx1"/>
                </a:solidFill>
              </a:rPr>
              <a:t>m pemilihan strategi pengajaran ABK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 fontScale="85000" lnSpcReduction="20000"/>
          </a:bodyPr>
          <a:lstStyle/>
          <a:p>
            <a:r>
              <a:rPr lang="id-ID" b="1" dirty="0">
                <a:solidFill>
                  <a:srgbClr val="009900"/>
                </a:solidFill>
                <a:latin typeface="+mj-lt"/>
              </a:rPr>
              <a:t>Tipe kecacatan dan tingkat keparahan anak</a:t>
            </a:r>
          </a:p>
          <a:p>
            <a:pPr>
              <a:buNone/>
            </a:pPr>
            <a:r>
              <a:rPr lang="id-ID" dirty="0">
                <a:latin typeface="+mj-lt"/>
              </a:rPr>
              <a:t>	</a:t>
            </a:r>
            <a:r>
              <a:rPr lang="id-ID" sz="3000" dirty="0">
                <a:latin typeface="+mj-lt"/>
              </a:rPr>
              <a:t>Semakin parah atau semakin serius cacatnya, semakin pasti si anak akan dididik dengan setting pendidikan khusus.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Contoh</a:t>
            </a:r>
            <a:r>
              <a:rPr lang="en-US" sz="3000" dirty="0">
                <a:latin typeface="+mj-lt"/>
              </a:rPr>
              <a:t>: </a:t>
            </a:r>
            <a:r>
              <a:rPr lang="en-US" sz="3000" dirty="0" err="1">
                <a:latin typeface="+mj-lt"/>
              </a:rPr>
              <a:t>anak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tuli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berat</a:t>
            </a:r>
            <a:r>
              <a:rPr lang="en-US" sz="3000" dirty="0">
                <a:latin typeface="+mj-lt"/>
              </a:rPr>
              <a:t>, </a:t>
            </a:r>
            <a:r>
              <a:rPr lang="en-US" sz="3000" dirty="0" err="1">
                <a:latin typeface="+mj-lt"/>
              </a:rPr>
              <a:t>pendidik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tidak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akan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menggunakan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pendekatan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bunyi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dalam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mengajar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membaca</a:t>
            </a:r>
            <a:r>
              <a:rPr lang="en-US" sz="3000" dirty="0">
                <a:latin typeface="+mj-lt"/>
              </a:rPr>
              <a:t>. </a:t>
            </a:r>
            <a:endParaRPr lang="id-ID" dirty="0">
              <a:latin typeface="+mj-lt"/>
            </a:endParaRPr>
          </a:p>
          <a:p>
            <a:r>
              <a:rPr lang="id-ID" b="1" dirty="0">
                <a:solidFill>
                  <a:srgbClr val="009900"/>
                </a:solidFill>
                <a:latin typeface="+mj-lt"/>
              </a:rPr>
              <a:t>Tingkatan usia anak</a:t>
            </a:r>
          </a:p>
          <a:p>
            <a:pPr>
              <a:buNone/>
            </a:pPr>
            <a:r>
              <a:rPr lang="id-ID" dirty="0">
                <a:latin typeface="+mj-lt"/>
              </a:rPr>
              <a:t>	</a:t>
            </a:r>
            <a:r>
              <a:rPr lang="id-ID" sz="3000" dirty="0">
                <a:latin typeface="+mj-lt"/>
              </a:rPr>
              <a:t>Tidak hanya strategi saja yang harus disesuaikan, materi/bahan serta tujuan juga harus disesuaikan dengan tingkatan usia perkembangan anak.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Contoh</a:t>
            </a:r>
            <a:r>
              <a:rPr lang="en-US" sz="3000" dirty="0">
                <a:latin typeface="+mj-lt"/>
              </a:rPr>
              <a:t>: </a:t>
            </a:r>
            <a:r>
              <a:rPr lang="en-US" sz="3000" dirty="0" err="1">
                <a:latin typeface="+mj-lt"/>
              </a:rPr>
              <a:t>bagi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anak</a:t>
            </a:r>
            <a:r>
              <a:rPr lang="en-US" sz="3000" dirty="0">
                <a:latin typeface="+mj-lt"/>
              </a:rPr>
              <a:t> yang </a:t>
            </a:r>
            <a:r>
              <a:rPr lang="en-US" sz="3000" dirty="0" err="1">
                <a:latin typeface="+mj-lt"/>
              </a:rPr>
              <a:t>usianya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lebih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tua</a:t>
            </a:r>
            <a:r>
              <a:rPr lang="en-US" sz="3000" dirty="0">
                <a:latin typeface="+mj-lt"/>
              </a:rPr>
              <a:t> &amp; </a:t>
            </a:r>
            <a:r>
              <a:rPr lang="en-US" sz="3000" dirty="0" err="1">
                <a:latin typeface="+mj-lt"/>
              </a:rPr>
              <a:t>tidak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mengalami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hambatan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dalam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pendengaran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dapat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menggunakan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metode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ceramah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atau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diskusi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jika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tidak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ada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gangguan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bicara</a:t>
            </a:r>
            <a:r>
              <a:rPr lang="en-US" sz="3000" dirty="0">
                <a:latin typeface="+mj-lt"/>
              </a:rPr>
              <a:t>. </a:t>
            </a:r>
            <a:endParaRPr lang="id-ID" dirty="0"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914444"/>
          </a:xfrm>
        </p:spPr>
        <p:txBody>
          <a:bodyPr>
            <a:noAutofit/>
          </a:bodyPr>
          <a:lstStyle/>
          <a:p>
            <a:r>
              <a:rPr lang="id-ID" sz="3600" dirty="0"/>
              <a:t>Langkah2 </a:t>
            </a:r>
            <a:r>
              <a:rPr lang="en-US" sz="3600" dirty="0" err="1"/>
              <a:t>Dalam</a:t>
            </a:r>
            <a:r>
              <a:rPr lang="en-US" sz="3600" dirty="0"/>
              <a:t> P</a:t>
            </a:r>
            <a:r>
              <a:rPr lang="id-ID" sz="3600" dirty="0"/>
              <a:t>emilihan </a:t>
            </a:r>
            <a:r>
              <a:rPr lang="en-US" sz="3600" dirty="0"/>
              <a:t>S</a:t>
            </a:r>
            <a:r>
              <a:rPr lang="id-ID" sz="3600" dirty="0"/>
              <a:t>trategi </a:t>
            </a:r>
            <a:r>
              <a:rPr lang="en-US" sz="3600" dirty="0" err="1"/>
              <a:t>Pengajaran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/>
          <a:lstStyle/>
          <a:p>
            <a:pPr marL="514350" indent="-514350">
              <a:buClr>
                <a:srgbClr val="FF6600"/>
              </a:buClr>
              <a:buFont typeface="+mj-lt"/>
              <a:buAutoNum type="arabicPeriod"/>
            </a:pPr>
            <a:r>
              <a:rPr lang="id-ID" b="1" dirty="0">
                <a:solidFill>
                  <a:srgbClr val="FF6600"/>
                </a:solidFill>
                <a:latin typeface="+mj-lt"/>
              </a:rPr>
              <a:t>Identifikasi Atribut </a:t>
            </a:r>
            <a:r>
              <a:rPr lang="id-ID" dirty="0">
                <a:latin typeface="+mj-lt"/>
                <a:sym typeface="Wingdings" pitchFamily="2" charset="2"/>
              </a:rPr>
              <a:t> mengidentifikasi atribut-atribut atau karakteristik yang relevan dari anak.</a:t>
            </a:r>
          </a:p>
          <a:p>
            <a:pPr marL="514350" indent="-514350">
              <a:buClr>
                <a:srgbClr val="FF6600"/>
              </a:buClr>
              <a:buFont typeface="+mj-lt"/>
              <a:buAutoNum type="arabicPeriod"/>
            </a:pPr>
            <a:endParaRPr lang="id-ID" dirty="0">
              <a:latin typeface="+mj-lt"/>
              <a:sym typeface="Wingdings" pitchFamily="2" charset="2"/>
            </a:endParaRPr>
          </a:p>
          <a:p>
            <a:pPr marL="514350" indent="-514350">
              <a:buClr>
                <a:srgbClr val="FF6600"/>
              </a:buClr>
              <a:buFont typeface="+mj-lt"/>
              <a:buAutoNum type="arabicPeriod"/>
            </a:pPr>
            <a:r>
              <a:rPr lang="id-ID" b="1" dirty="0">
                <a:solidFill>
                  <a:srgbClr val="FF6600"/>
                </a:solidFill>
                <a:latin typeface="+mj-lt"/>
                <a:sym typeface="Wingdings" pitchFamily="2" charset="2"/>
              </a:rPr>
              <a:t>Menentukan Tujuan Pengajaran </a:t>
            </a:r>
            <a:r>
              <a:rPr lang="id-ID" dirty="0">
                <a:latin typeface="+mj-lt"/>
                <a:sym typeface="Wingdings" pitchFamily="2" charset="2"/>
              </a:rPr>
              <a:t> memaparkan apa yang harus bisa dicapai anak setelah selesai mendapatkan suatu pengalaman belajar.</a:t>
            </a:r>
            <a:endParaRPr lang="id-ID" dirty="0"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472518" cy="5483245"/>
          </a:xfrm>
        </p:spPr>
        <p:txBody>
          <a:bodyPr/>
          <a:lstStyle/>
          <a:p>
            <a:pPr marL="514350" indent="-514350">
              <a:buClr>
                <a:srgbClr val="FF6600"/>
              </a:buClr>
              <a:buFont typeface="+mj-lt"/>
              <a:buAutoNum type="arabicPeriod" startAt="3"/>
            </a:pPr>
            <a:r>
              <a:rPr lang="id-ID" b="1" dirty="0">
                <a:solidFill>
                  <a:srgbClr val="FF6600"/>
                </a:solidFill>
                <a:latin typeface="+mj-lt"/>
              </a:rPr>
              <a:t>Pemilihan Strategi</a:t>
            </a:r>
          </a:p>
          <a:p>
            <a:pPr marL="514350" indent="-514350">
              <a:buClr>
                <a:srgbClr val="FF6600"/>
              </a:buClr>
              <a:buNone/>
            </a:pPr>
            <a:endParaRPr lang="id-ID" b="1" dirty="0">
              <a:solidFill>
                <a:srgbClr val="FF6600"/>
              </a:solidFill>
            </a:endParaRPr>
          </a:p>
          <a:p>
            <a:r>
              <a:rPr lang="id-ID" dirty="0">
                <a:latin typeface="+mj-lt"/>
              </a:rPr>
              <a:t>Strategi harus 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285984" y="1357298"/>
            <a:ext cx="6500858" cy="4143404"/>
            <a:chOff x="2285984" y="1357298"/>
            <a:chExt cx="6500858" cy="4143404"/>
          </a:xfrm>
        </p:grpSpPr>
        <p:grpSp>
          <p:nvGrpSpPr>
            <p:cNvPr id="20" name="Group 19"/>
            <p:cNvGrpSpPr/>
            <p:nvPr/>
          </p:nvGrpSpPr>
          <p:grpSpPr>
            <a:xfrm>
              <a:off x="3143240" y="1785926"/>
              <a:ext cx="785818" cy="2643206"/>
              <a:chOff x="3143240" y="2500306"/>
              <a:chExt cx="785818" cy="2643206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>
                <a:off x="3286116" y="2500306"/>
                <a:ext cx="64294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>
                <a:off x="3286116" y="2500306"/>
                <a:ext cx="642942" cy="57150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rot="16200000" flipH="1">
                <a:off x="2964645" y="2821777"/>
                <a:ext cx="1143008" cy="50006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rot="16200000" flipH="1">
                <a:off x="2428860" y="3357562"/>
                <a:ext cx="1928826" cy="21431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rot="5400000">
                <a:off x="1893075" y="3750471"/>
                <a:ext cx="2643206" cy="1428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2285984" y="1357298"/>
              <a:ext cx="6500858" cy="4143404"/>
              <a:chOff x="2285984" y="1357298"/>
              <a:chExt cx="6500858" cy="4143404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000496" y="1357298"/>
                <a:ext cx="4786346" cy="714380"/>
              </a:xfrm>
              <a:prstGeom prst="rect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id-ID" sz="2200" dirty="0">
                    <a:solidFill>
                      <a:schemeClr val="bg1"/>
                    </a:solidFill>
                    <a:latin typeface="+mj-lt"/>
                  </a:rPr>
                  <a:t>Dimulai pada tingkat kecakapan anak sekarang ini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000496" y="2214554"/>
                <a:ext cx="3929090" cy="571504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id-ID" sz="2200" dirty="0">
                    <a:solidFill>
                      <a:schemeClr val="bg1"/>
                    </a:solidFill>
                    <a:latin typeface="+mj-lt"/>
                  </a:rPr>
                  <a:t>Menjamin tercapainya tujuan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14744" y="3000372"/>
                <a:ext cx="3000396" cy="571504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id-ID" sz="2200" dirty="0">
                    <a:solidFill>
                      <a:schemeClr val="bg1"/>
                    </a:solidFill>
                    <a:latin typeface="+mj-lt"/>
                  </a:rPr>
                  <a:t>Bisa merangsang anak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428992" y="3786190"/>
                <a:ext cx="4643470" cy="571504"/>
              </a:xfrm>
              <a:prstGeom prst="rect">
                <a:avLst/>
              </a:prstGeom>
              <a:solidFill>
                <a:srgbClr val="CC00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id-ID" sz="2200" dirty="0">
                    <a:solidFill>
                      <a:schemeClr val="bg1"/>
                    </a:solidFill>
                    <a:latin typeface="+mj-lt"/>
                  </a:rPr>
                  <a:t>Dilaksanakan dalam langkah2 kecil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285984" y="4572008"/>
                <a:ext cx="5929354" cy="928694"/>
              </a:xfrm>
              <a:prstGeom prst="rect">
                <a:avLst/>
              </a:prstGeom>
              <a:solidFill>
                <a:srgbClr val="0099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id-ID" sz="2200" dirty="0">
                    <a:solidFill>
                      <a:schemeClr val="bg1"/>
                    </a:solidFill>
                    <a:latin typeface="+mj-lt"/>
                  </a:rPr>
                  <a:t>Disesuaikan dengan atribut-atribut anak yang relevan dengan tujuan2 yang ditetapkan</a:t>
                </a:r>
              </a:p>
            </p:txBody>
          </p:sp>
        </p:grp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Clr>
                <a:srgbClr val="FF6600"/>
              </a:buClr>
              <a:buFont typeface="+mj-lt"/>
              <a:buAutoNum type="arabicPeriod" startAt="4"/>
            </a:pPr>
            <a:r>
              <a:rPr lang="id-ID" b="1" dirty="0">
                <a:solidFill>
                  <a:srgbClr val="FF6600"/>
                </a:solidFill>
                <a:latin typeface="+mj-lt"/>
              </a:rPr>
              <a:t>Pemilihan Materi/ Bahan </a:t>
            </a:r>
            <a:r>
              <a:rPr lang="id-ID" dirty="0">
                <a:latin typeface="+mj-lt"/>
              </a:rPr>
              <a:t>yang sesuai untuk mencapai tujuan.</a:t>
            </a:r>
          </a:p>
          <a:p>
            <a:pPr marL="514350" indent="-514350">
              <a:buClr>
                <a:srgbClr val="FF6600"/>
              </a:buClr>
              <a:buFont typeface="+mj-lt"/>
              <a:buAutoNum type="arabicPeriod" startAt="4"/>
            </a:pPr>
            <a:endParaRPr lang="id-ID" dirty="0">
              <a:latin typeface="+mj-lt"/>
            </a:endParaRPr>
          </a:p>
          <a:p>
            <a:pPr marL="514350" indent="-514350">
              <a:buClr>
                <a:srgbClr val="FF6600"/>
              </a:buClr>
              <a:buFont typeface="+mj-lt"/>
              <a:buAutoNum type="arabicPeriod" startAt="4"/>
            </a:pPr>
            <a:r>
              <a:rPr lang="id-ID" b="1" dirty="0">
                <a:solidFill>
                  <a:srgbClr val="FF6600"/>
                </a:solidFill>
                <a:latin typeface="+mj-lt"/>
              </a:rPr>
              <a:t>Uji Strategi dan Materi </a:t>
            </a:r>
            <a:r>
              <a:rPr lang="id-ID" dirty="0">
                <a:latin typeface="+mj-lt"/>
                <a:sym typeface="Wingdings" pitchFamily="2" charset="2"/>
              </a:rPr>
              <a:t> program pengajaran siap diujikan pada anak. Uji coba program pengajaran adalah mencobanya pada anak untuk melihat apakah program ini berhasil atau tidak.</a:t>
            </a:r>
          </a:p>
          <a:p>
            <a:pPr marL="514350" indent="-514350">
              <a:buClr>
                <a:srgbClr val="FF6600"/>
              </a:buClr>
              <a:buFont typeface="+mj-lt"/>
              <a:buAutoNum type="arabicPeriod" startAt="4"/>
            </a:pPr>
            <a:endParaRPr lang="id-ID" dirty="0">
              <a:latin typeface="+mj-lt"/>
              <a:sym typeface="Wingdings" pitchFamily="2" charset="2"/>
            </a:endParaRPr>
          </a:p>
          <a:p>
            <a:pPr marL="514350" indent="-514350">
              <a:buClr>
                <a:srgbClr val="FF6600"/>
              </a:buClr>
              <a:buFont typeface="+mj-lt"/>
              <a:buAutoNum type="arabicPeriod" startAt="4"/>
            </a:pPr>
            <a:r>
              <a:rPr lang="id-ID" b="1" dirty="0">
                <a:solidFill>
                  <a:srgbClr val="FF6600"/>
                </a:solidFill>
                <a:latin typeface="+mj-lt"/>
                <a:sym typeface="Wingdings" pitchFamily="2" charset="2"/>
              </a:rPr>
              <a:t>Evaluasi Performansi </a:t>
            </a:r>
            <a:r>
              <a:rPr lang="id-ID" dirty="0">
                <a:latin typeface="+mj-lt"/>
                <a:sym typeface="Wingdings" pitchFamily="2" charset="2"/>
              </a:rPr>
              <a:t> guru melakukan pengamatan terhadap penampilan-penampilan dari siswa apakah sudah sesuai dengan penampilan-penampilan yang dijabarkan dalam tujuan. </a:t>
            </a:r>
            <a:endParaRPr lang="id-ID" dirty="0">
              <a:latin typeface="+mj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14380"/>
          </a:xfrm>
        </p:spPr>
        <p:txBody>
          <a:bodyPr/>
          <a:lstStyle/>
          <a:p>
            <a:r>
              <a:rPr lang="id-ID" dirty="0"/>
              <a:t>Strategi pengajaran untuk ABK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401080" cy="4931486"/>
          </a:xfrm>
        </p:spPr>
        <p:txBody>
          <a:bodyPr>
            <a:normAutofit fontScale="92500" lnSpcReduction="20000"/>
          </a:bodyPr>
          <a:lstStyle/>
          <a:p>
            <a:pPr marL="354013" indent="-354013">
              <a:buFont typeface="+mj-lt"/>
              <a:buAutoNum type="arabicPeriod"/>
            </a:pPr>
            <a:r>
              <a:rPr lang="id-ID" dirty="0">
                <a:latin typeface="+mj-lt"/>
              </a:rPr>
              <a:t>Pendidikan Remedial &amp; Tambahan/ Kompensasi</a:t>
            </a:r>
          </a:p>
          <a:p>
            <a:pPr marL="727075" indent="-368300">
              <a:buFont typeface="Wingdings" pitchFamily="2" charset="2"/>
              <a:buChar char="§"/>
            </a:pPr>
            <a:r>
              <a:rPr lang="id-ID" dirty="0">
                <a:latin typeface="+mj-lt"/>
              </a:rPr>
              <a:t>Remedial: perbaikan, peningkatan kecakapan2 seseorang m</a:t>
            </a:r>
            <a:r>
              <a:rPr lang="en-US" dirty="0" err="1">
                <a:latin typeface="+mj-lt"/>
              </a:rPr>
              <a:t>en</a:t>
            </a:r>
            <a:r>
              <a:rPr lang="id-ID" dirty="0">
                <a:latin typeface="+mj-lt"/>
              </a:rPr>
              <a:t>j</a:t>
            </a:r>
            <a:r>
              <a:rPr lang="en-US" dirty="0">
                <a:latin typeface="+mj-lt"/>
              </a:rPr>
              <a:t>a</a:t>
            </a:r>
            <a:r>
              <a:rPr lang="id-ID" dirty="0">
                <a:latin typeface="+mj-lt"/>
              </a:rPr>
              <a:t>d</a:t>
            </a:r>
            <a:r>
              <a:rPr lang="en-US" dirty="0" err="1">
                <a:latin typeface="+mj-lt"/>
              </a:rPr>
              <a:t>i</a:t>
            </a:r>
            <a:r>
              <a:rPr lang="id-ID" dirty="0">
                <a:latin typeface="+mj-lt"/>
              </a:rPr>
              <a:t> normal atau mendekati normal.</a:t>
            </a:r>
          </a:p>
          <a:p>
            <a:pPr marL="727075" indent="-368300">
              <a:buFont typeface="Wingdings" pitchFamily="2" charset="2"/>
              <a:buChar char="§"/>
            </a:pPr>
            <a:r>
              <a:rPr lang="id-ID" dirty="0">
                <a:latin typeface="+mj-lt"/>
              </a:rPr>
              <a:t>Kompensasi: penyeimbangan, penggantian suatu kecakapan d</a:t>
            </a:r>
            <a:r>
              <a:rPr lang="en-US" dirty="0" err="1">
                <a:latin typeface="+mj-lt"/>
              </a:rPr>
              <a:t>en</a:t>
            </a:r>
            <a:r>
              <a:rPr lang="id-ID" dirty="0">
                <a:latin typeface="+mj-lt"/>
              </a:rPr>
              <a:t>g</a:t>
            </a:r>
            <a:r>
              <a:rPr lang="en-US" dirty="0">
                <a:latin typeface="+mj-lt"/>
              </a:rPr>
              <a:t>an</a:t>
            </a:r>
            <a:r>
              <a:rPr lang="id-ID" dirty="0">
                <a:latin typeface="+mj-lt"/>
              </a:rPr>
              <a:t> kecakapan y</a:t>
            </a:r>
            <a:r>
              <a:rPr lang="en-US" dirty="0">
                <a:latin typeface="+mj-lt"/>
              </a:rPr>
              <a:t>an</a:t>
            </a:r>
            <a:r>
              <a:rPr lang="id-ID" dirty="0">
                <a:latin typeface="+mj-lt"/>
              </a:rPr>
              <a:t>g lain.</a:t>
            </a:r>
          </a:p>
          <a:p>
            <a:pPr marL="354013" indent="-354013">
              <a:buFont typeface="+mj-lt"/>
              <a:buAutoNum type="arabicPeriod" startAt="2"/>
            </a:pPr>
            <a:r>
              <a:rPr lang="id-ID" dirty="0">
                <a:latin typeface="+mj-lt"/>
              </a:rPr>
              <a:t>Pengajaran Langsung: pemilihan tujuan2 y</a:t>
            </a:r>
            <a:r>
              <a:rPr lang="en-US" dirty="0">
                <a:latin typeface="+mj-lt"/>
              </a:rPr>
              <a:t>an</a:t>
            </a:r>
            <a:r>
              <a:rPr lang="id-ID" dirty="0">
                <a:latin typeface="+mj-lt"/>
              </a:rPr>
              <a:t>g tepat &amp; bisa diukur u</a:t>
            </a:r>
            <a:r>
              <a:rPr lang="en-US" dirty="0">
                <a:latin typeface="+mj-lt"/>
              </a:rPr>
              <a:t>n</a:t>
            </a:r>
            <a:r>
              <a:rPr lang="id-ID" dirty="0">
                <a:latin typeface="+mj-lt"/>
              </a:rPr>
              <a:t>t</a:t>
            </a:r>
            <a:r>
              <a:rPr lang="en-US" dirty="0">
                <a:latin typeface="+mj-lt"/>
              </a:rPr>
              <a:t>u</a:t>
            </a:r>
            <a:r>
              <a:rPr lang="id-ID" dirty="0">
                <a:latin typeface="+mj-lt"/>
              </a:rPr>
              <a:t>k setiap anak,</a:t>
            </a:r>
            <a:r>
              <a:rPr lang="en-US" dirty="0">
                <a:latin typeface="+mj-lt"/>
              </a:rPr>
              <a:t> &amp;</a:t>
            </a:r>
            <a:r>
              <a:rPr lang="id-ID" dirty="0">
                <a:latin typeface="+mj-lt"/>
              </a:rPr>
              <a:t> menentukan kemungkinan2 &amp; prosedur2 belajar sedemikian rupa s</a:t>
            </a:r>
            <a:r>
              <a:rPr lang="en-US" dirty="0">
                <a:latin typeface="+mj-lt"/>
              </a:rPr>
              <a:t>e</a:t>
            </a:r>
            <a:r>
              <a:rPr lang="id-ID" dirty="0">
                <a:latin typeface="+mj-lt"/>
              </a:rPr>
              <a:t>h</a:t>
            </a:r>
            <a:r>
              <a:rPr lang="en-US" dirty="0">
                <a:latin typeface="+mj-lt"/>
              </a:rPr>
              <a:t>in</a:t>
            </a:r>
            <a:r>
              <a:rPr lang="id-ID" dirty="0">
                <a:latin typeface="+mj-lt"/>
              </a:rPr>
              <a:t>g</a:t>
            </a:r>
            <a:r>
              <a:rPr lang="en-US" dirty="0" err="1">
                <a:latin typeface="+mj-lt"/>
              </a:rPr>
              <a:t>ga</a:t>
            </a:r>
            <a:r>
              <a:rPr lang="id-ID" dirty="0">
                <a:latin typeface="+mj-lt"/>
              </a:rPr>
              <a:t> anak &amp; guru bisa mengetahui d</a:t>
            </a:r>
            <a:r>
              <a:rPr lang="en-US" dirty="0" err="1">
                <a:latin typeface="+mj-lt"/>
              </a:rPr>
              <a:t>en</a:t>
            </a:r>
            <a:r>
              <a:rPr lang="id-ID" dirty="0">
                <a:latin typeface="+mj-lt"/>
              </a:rPr>
              <a:t>g</a:t>
            </a:r>
            <a:r>
              <a:rPr lang="en-US" dirty="0">
                <a:latin typeface="+mj-lt"/>
              </a:rPr>
              <a:t>an</a:t>
            </a:r>
            <a:r>
              <a:rPr lang="id-ID" dirty="0">
                <a:latin typeface="+mj-lt"/>
              </a:rPr>
              <a:t> pasti apa y</a:t>
            </a:r>
            <a:r>
              <a:rPr lang="en-US" dirty="0">
                <a:latin typeface="+mj-lt"/>
              </a:rPr>
              <a:t>an</a:t>
            </a:r>
            <a:r>
              <a:rPr lang="id-ID" dirty="0">
                <a:latin typeface="+mj-lt"/>
              </a:rPr>
              <a:t>g akan dipelajari serta kriteria penilaiannya.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/>
          <a:lstStyle/>
          <a:p>
            <a:pPr marL="624078" indent="-514350">
              <a:buFont typeface="+mj-lt"/>
              <a:buAutoNum type="arabicPeriod" startAt="3"/>
            </a:pPr>
            <a:r>
              <a:rPr lang="id-ID" dirty="0">
                <a:latin typeface="+mj-lt"/>
              </a:rPr>
              <a:t>Analisis Tugas: memecah2 tugas belajar ke dalam bagian komponen2nya s</a:t>
            </a:r>
            <a:r>
              <a:rPr lang="en-US" dirty="0">
                <a:latin typeface="+mj-lt"/>
              </a:rPr>
              <a:t>e</a:t>
            </a:r>
            <a:r>
              <a:rPr lang="id-ID" dirty="0">
                <a:latin typeface="+mj-lt"/>
              </a:rPr>
              <a:t>h</a:t>
            </a:r>
            <a:r>
              <a:rPr lang="en-US" dirty="0">
                <a:latin typeface="+mj-lt"/>
              </a:rPr>
              <a:t>in</a:t>
            </a:r>
            <a:r>
              <a:rPr lang="id-ID" dirty="0">
                <a:latin typeface="+mj-lt"/>
              </a:rPr>
              <a:t>g</a:t>
            </a:r>
            <a:r>
              <a:rPr lang="en-US" dirty="0" err="1">
                <a:latin typeface="+mj-lt"/>
              </a:rPr>
              <a:t>ga</a:t>
            </a:r>
            <a:r>
              <a:rPr lang="id-ID" dirty="0">
                <a:latin typeface="+mj-lt"/>
              </a:rPr>
              <a:t> kecakapan2 y</a:t>
            </a:r>
            <a:r>
              <a:rPr lang="en-US" dirty="0">
                <a:latin typeface="+mj-lt"/>
              </a:rPr>
              <a:t>an</a:t>
            </a:r>
            <a:r>
              <a:rPr lang="id-ID" dirty="0">
                <a:latin typeface="+mj-lt"/>
              </a:rPr>
              <a:t>g tercakup d</a:t>
            </a:r>
            <a:r>
              <a:rPr lang="en-US" dirty="0">
                <a:latin typeface="+mj-lt"/>
              </a:rPr>
              <a:t>a</a:t>
            </a:r>
            <a:r>
              <a:rPr lang="id-ID" dirty="0">
                <a:latin typeface="+mj-lt"/>
              </a:rPr>
              <a:t>l</a:t>
            </a:r>
            <a:r>
              <a:rPr lang="en-US" dirty="0">
                <a:latin typeface="+mj-lt"/>
              </a:rPr>
              <a:t>a</a:t>
            </a:r>
            <a:r>
              <a:rPr lang="id-ID" dirty="0">
                <a:latin typeface="+mj-lt"/>
              </a:rPr>
              <a:t>m tugas bisa diidentifikasi.</a:t>
            </a:r>
          </a:p>
          <a:p>
            <a:pPr marL="624078" indent="-514350">
              <a:buFont typeface="+mj-lt"/>
              <a:buAutoNum type="arabicPeriod" startAt="3"/>
            </a:pPr>
            <a:r>
              <a:rPr lang="id-ID" dirty="0">
                <a:latin typeface="+mj-lt"/>
              </a:rPr>
              <a:t>Pengajaran Bertahap:</a:t>
            </a:r>
            <a:r>
              <a:rPr lang="en-US" dirty="0">
                <a:latin typeface="+mj-lt"/>
              </a:rPr>
              <a:t> </a:t>
            </a:r>
            <a:r>
              <a:rPr lang="id-ID" dirty="0">
                <a:latin typeface="+mj-lt"/>
              </a:rPr>
              <a:t>pengajaran diurutkan dari tingkat y</a:t>
            </a:r>
            <a:r>
              <a:rPr lang="en-US" dirty="0">
                <a:latin typeface="+mj-lt"/>
              </a:rPr>
              <a:t>an</a:t>
            </a:r>
            <a:r>
              <a:rPr lang="id-ID" dirty="0">
                <a:latin typeface="+mj-lt"/>
              </a:rPr>
              <a:t>g termudah menuju ke tingkat kecakapan y</a:t>
            </a:r>
            <a:r>
              <a:rPr lang="en-US" dirty="0">
                <a:latin typeface="+mj-lt"/>
              </a:rPr>
              <a:t>an</a:t>
            </a:r>
            <a:r>
              <a:rPr lang="id-ID" dirty="0">
                <a:latin typeface="+mj-lt"/>
              </a:rPr>
              <a:t>g lebih tinggi.</a:t>
            </a:r>
          </a:p>
          <a:p>
            <a:pPr marL="624078" indent="-514350">
              <a:buFont typeface="+mj-lt"/>
              <a:buAutoNum type="arabicPeriod" startAt="3"/>
            </a:pPr>
            <a:r>
              <a:rPr lang="id-ID" dirty="0">
                <a:latin typeface="+mj-lt"/>
              </a:rPr>
              <a:t>Latihan Persepsi-Motorik: kecakapan motorik kasar, motorik halus, persepsi bentuk, pengurutan ingatan, perbedaan visual &amp; auditif.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txBody>
          <a:bodyPr>
            <a:noAutofit/>
          </a:bodyPr>
          <a:lstStyle/>
          <a:p>
            <a:r>
              <a:rPr lang="id-ID" sz="3600" dirty="0"/>
              <a:t>Sejarah P</a:t>
            </a:r>
            <a:r>
              <a:rPr lang="en-US" sz="3600" dirty="0" err="1"/>
              <a:t>endidikan</a:t>
            </a:r>
            <a:r>
              <a:rPr lang="en-US" sz="3600" dirty="0"/>
              <a:t> ABK </a:t>
            </a:r>
            <a:r>
              <a:rPr lang="id-ID" sz="3600" dirty="0"/>
              <a:t>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id-ID" sz="2400" dirty="0">
                <a:latin typeface="+mj-lt"/>
              </a:rPr>
              <a:t>Masa Renaissance &amp; Reformasi, anak-anak MR dianggap orang yang kemasukan roh-roh jahat (setan) </a:t>
            </a:r>
            <a:r>
              <a:rPr lang="id-ID" sz="2400" dirty="0">
                <a:latin typeface="+mj-lt"/>
                <a:sym typeface="Wingdings" pitchFamily="2" charset="2"/>
              </a:rPr>
              <a:t> diikat dan dipasung.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d-ID" sz="2400" dirty="0">
                <a:latin typeface="+mj-lt"/>
                <a:sym typeface="Wingdings" pitchFamily="2" charset="2"/>
              </a:rPr>
              <a:t>Abad 16, terjadi perubahan sikap yang lebih positif. RS di Paris menyediakan penanganan bagi penderita gangguan emosional.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d-ID" sz="2400" dirty="0">
                <a:latin typeface="+mj-lt"/>
                <a:sym typeface="Wingdings" pitchFamily="2" charset="2"/>
              </a:rPr>
              <a:t>John Locke, orang pertama yang membedakan antara MR dengan gangguan emosional.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d-ID" sz="2400" dirty="0">
                <a:latin typeface="+mj-lt"/>
                <a:sym typeface="Wingdings" pitchFamily="2" charset="2"/>
              </a:rPr>
              <a:t>Abad 18, Jean Marc Itard (Prancis) meneliti metode pendidikan bagi anak luar biasa  awal dari gerakan melatih anak MR.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d-ID" sz="2400" dirty="0">
                <a:latin typeface="+mj-lt"/>
                <a:sym typeface="Wingdings" pitchFamily="2" charset="2"/>
              </a:rPr>
              <a:t>Berpengaruh terhadap tokoh-tokoh lain di Amerika  melakukan pendekatan, percobaan dengan berbagai inovasi dalam mengajar dan mendidik  anak berkebutuhan khusus</a:t>
            </a:r>
            <a:r>
              <a:rPr lang="id-ID" sz="2400" dirty="0">
                <a:sym typeface="Wingdings" pitchFamily="2" charset="2"/>
              </a:rPr>
              <a:t>.</a:t>
            </a:r>
            <a:endParaRPr lang="id-ID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Tambahan</a:t>
            </a:r>
            <a:r>
              <a:rPr lang="en-US" sz="3600" dirty="0"/>
              <a:t>: 4 </a:t>
            </a:r>
            <a:r>
              <a:rPr lang="en-US" sz="3600" dirty="0" err="1"/>
              <a:t>Bentuk</a:t>
            </a:r>
            <a:r>
              <a:rPr lang="en-US" sz="3600" dirty="0"/>
              <a:t> </a:t>
            </a:r>
            <a:r>
              <a:rPr lang="en-US" sz="3600" dirty="0" err="1"/>
              <a:t>Masalah</a:t>
            </a:r>
            <a:r>
              <a:rPr lang="en-US" sz="3600" dirty="0"/>
              <a:t> </a:t>
            </a:r>
            <a:r>
              <a:rPr lang="en-US" sz="3600" dirty="0" err="1"/>
              <a:t>Perseptual</a:t>
            </a:r>
            <a:r>
              <a:rPr lang="en-US" sz="3600" dirty="0"/>
              <a:t> yang </a:t>
            </a:r>
            <a:r>
              <a:rPr lang="en-US" sz="3600" dirty="0" err="1"/>
              <a:t>Dialami</a:t>
            </a:r>
            <a:r>
              <a:rPr lang="en-US" sz="3600" dirty="0"/>
              <a:t>  ABK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Diskriminasi</a:t>
            </a:r>
            <a:r>
              <a:rPr lang="en-US" sz="2800" dirty="0"/>
              <a:t> visual</a:t>
            </a:r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dirty="0" err="1">
                <a:sym typeface="Wingdings" panose="05000000000000000000" pitchFamily="2" charset="2"/>
              </a:rPr>
              <a:t>kemampuan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untuk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membedakan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ukuran</a:t>
            </a:r>
            <a:r>
              <a:rPr lang="en-US" sz="2800" dirty="0">
                <a:sym typeface="Wingdings" panose="05000000000000000000" pitchFamily="2" charset="2"/>
              </a:rPr>
              <a:t>, </a:t>
            </a:r>
            <a:r>
              <a:rPr lang="en-US" sz="2800" dirty="0" err="1">
                <a:sym typeface="Wingdings" panose="05000000000000000000" pitchFamily="2" charset="2"/>
              </a:rPr>
              <a:t>bentuk</a:t>
            </a:r>
            <a:r>
              <a:rPr lang="en-US" sz="2800" dirty="0">
                <a:sym typeface="Wingdings" panose="05000000000000000000" pitchFamily="2" charset="2"/>
              </a:rPr>
              <a:t>, </a:t>
            </a:r>
            <a:r>
              <a:rPr lang="en-US" sz="2800" dirty="0" err="1">
                <a:sym typeface="Wingdings" panose="05000000000000000000" pitchFamily="2" charset="2"/>
              </a:rPr>
              <a:t>simbol</a:t>
            </a:r>
            <a:r>
              <a:rPr lang="en-US" sz="2800" dirty="0">
                <a:sym typeface="Wingdings" panose="05000000000000000000" pitchFamily="2" charset="2"/>
              </a:rPr>
              <a:t>, </a:t>
            </a:r>
            <a:r>
              <a:rPr lang="en-US" sz="2800" dirty="0" err="1">
                <a:sym typeface="Wingdings" panose="05000000000000000000" pitchFamily="2" charset="2"/>
              </a:rPr>
              <a:t>huruf</a:t>
            </a:r>
            <a:r>
              <a:rPr lang="en-US" sz="2800" dirty="0">
                <a:sym typeface="Wingdings" panose="05000000000000000000" pitchFamily="2" charset="2"/>
              </a:rPr>
              <a:t>.</a:t>
            </a:r>
            <a:endParaRPr lang="en-US" sz="2800" dirty="0"/>
          </a:p>
          <a:p>
            <a:r>
              <a:rPr lang="en-US" sz="2800" dirty="0" err="1"/>
              <a:t>Diskriminasi</a:t>
            </a:r>
            <a:r>
              <a:rPr lang="en-US" sz="2800" dirty="0"/>
              <a:t> </a:t>
            </a:r>
            <a:r>
              <a:rPr lang="en-US" sz="2800" dirty="0" err="1"/>
              <a:t>auditif</a:t>
            </a:r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dirty="0" err="1">
                <a:sym typeface="Wingdings" panose="05000000000000000000" pitchFamily="2" charset="2"/>
              </a:rPr>
              <a:t>kemampuan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membedakan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bunyi</a:t>
            </a:r>
            <a:r>
              <a:rPr lang="en-US" sz="2800" dirty="0">
                <a:sym typeface="Wingdings" panose="05000000000000000000" pitchFamily="2" charset="2"/>
              </a:rPr>
              <a:t>. </a:t>
            </a:r>
            <a:r>
              <a:rPr lang="en-US" sz="2800" dirty="0" err="1">
                <a:sym typeface="Wingdings" panose="05000000000000000000" pitchFamily="2" charset="2"/>
              </a:rPr>
              <a:t>Contoh</a:t>
            </a:r>
            <a:r>
              <a:rPr lang="en-US" sz="2800" dirty="0">
                <a:sym typeface="Wingdings" panose="05000000000000000000" pitchFamily="2" charset="2"/>
              </a:rPr>
              <a:t>: </a:t>
            </a:r>
            <a:r>
              <a:rPr lang="en-US" sz="2800" dirty="0" err="1">
                <a:sym typeface="Wingdings" panose="05000000000000000000" pitchFamily="2" charset="2"/>
              </a:rPr>
              <a:t>konsonan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awal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atau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akhir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dari</a:t>
            </a:r>
            <a:r>
              <a:rPr lang="en-US" sz="2800" dirty="0">
                <a:sym typeface="Wingdings" panose="05000000000000000000" pitchFamily="2" charset="2"/>
              </a:rPr>
              <a:t> kata yang </a:t>
            </a:r>
            <a:r>
              <a:rPr lang="en-US" sz="2800" dirty="0" err="1">
                <a:sym typeface="Wingdings" panose="05000000000000000000" pitchFamily="2" charset="2"/>
              </a:rPr>
              <a:t>umum</a:t>
            </a:r>
            <a:r>
              <a:rPr lang="en-US" sz="2800" dirty="0">
                <a:sym typeface="Wingdings" panose="05000000000000000000" pitchFamily="2" charset="2"/>
              </a:rPr>
              <a:t>.</a:t>
            </a:r>
            <a:endParaRPr lang="en-US" sz="2800" dirty="0"/>
          </a:p>
          <a:p>
            <a:r>
              <a:rPr lang="en-US" sz="2800" dirty="0" err="1"/>
              <a:t>Ingatan</a:t>
            </a:r>
            <a:r>
              <a:rPr lang="en-US" sz="2800" dirty="0"/>
              <a:t> </a:t>
            </a:r>
            <a:r>
              <a:rPr lang="en-US" sz="2800" dirty="0" err="1"/>
              <a:t>visual</a:t>
            </a:r>
            <a:r>
              <a:rPr lang="en-US" sz="2800" dirty="0" err="1">
                <a:sym typeface="Wingdings" panose="05000000000000000000" pitchFamily="2" charset="2"/>
              </a:rPr>
              <a:t>kemampuan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untuk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menyimpan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atau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mengingat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simbol-simbol</a:t>
            </a:r>
            <a:r>
              <a:rPr lang="en-US" sz="2800" dirty="0">
                <a:sym typeface="Wingdings" panose="05000000000000000000" pitchFamily="2" charset="2"/>
              </a:rPr>
              <a:t>, </a:t>
            </a:r>
            <a:r>
              <a:rPr lang="en-US" sz="2800" dirty="0" err="1">
                <a:sym typeface="Wingdings" panose="05000000000000000000" pitchFamily="2" charset="2"/>
              </a:rPr>
              <a:t>bentuk-bentuk</a:t>
            </a:r>
            <a:r>
              <a:rPr lang="en-US" sz="2800" dirty="0">
                <a:sym typeface="Wingdings" panose="05000000000000000000" pitchFamily="2" charset="2"/>
              </a:rPr>
              <a:t>, </a:t>
            </a:r>
            <a:r>
              <a:rPr lang="en-US" sz="2800" dirty="0" err="1">
                <a:sym typeface="Wingdings" panose="05000000000000000000" pitchFamily="2" charset="2"/>
              </a:rPr>
              <a:t>huruf-huruf</a:t>
            </a:r>
            <a:endParaRPr lang="en-US" sz="2800" dirty="0"/>
          </a:p>
          <a:p>
            <a:r>
              <a:rPr lang="en-US" sz="2800" dirty="0" err="1"/>
              <a:t>Ingatan</a:t>
            </a:r>
            <a:r>
              <a:rPr lang="en-US" sz="2800" dirty="0"/>
              <a:t> </a:t>
            </a:r>
            <a:r>
              <a:rPr lang="en-US" sz="2800" dirty="0" err="1"/>
              <a:t>auditif</a:t>
            </a:r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dirty="0" err="1">
                <a:sym typeface="Wingdings" panose="05000000000000000000" pitchFamily="2" charset="2"/>
              </a:rPr>
              <a:t>kemampuan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untuk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menyimpan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atau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mengingat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bunyi-bunyi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atau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kombinasi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bunyi</a:t>
            </a:r>
            <a:r>
              <a:rPr lang="en-US" sz="2800" dirty="0">
                <a:sym typeface="Wingdings" panose="05000000000000000000" pitchFamily="2" charset="2"/>
              </a:rPr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3631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60180"/>
          </a:xfrm>
        </p:spPr>
        <p:txBody>
          <a:bodyPr/>
          <a:lstStyle/>
          <a:p>
            <a:pPr marL="624078" indent="-514350">
              <a:buFont typeface="+mj-lt"/>
              <a:buAutoNum type="arabicPeriod" startAt="6"/>
            </a:pPr>
            <a:r>
              <a:rPr lang="id-ID" dirty="0">
                <a:latin typeface="+mj-lt"/>
              </a:rPr>
              <a:t>Strategi2 lain:</a:t>
            </a:r>
          </a:p>
          <a:p>
            <a:pPr marL="566928" indent="-457200">
              <a:buFont typeface="Wingdings" panose="05000000000000000000" pitchFamily="2" charset="2"/>
              <a:buChar char="q"/>
            </a:pPr>
            <a:r>
              <a:rPr lang="id-ID" sz="2800" dirty="0">
                <a:latin typeface="+mj-lt"/>
              </a:rPr>
              <a:t>Modelling: belajar d</a:t>
            </a:r>
            <a:r>
              <a:rPr lang="en-US" sz="2800" dirty="0" err="1">
                <a:latin typeface="+mj-lt"/>
              </a:rPr>
              <a:t>en</a:t>
            </a:r>
            <a:r>
              <a:rPr lang="id-ID" sz="2800" dirty="0">
                <a:latin typeface="+mj-lt"/>
              </a:rPr>
              <a:t>g</a:t>
            </a:r>
            <a:r>
              <a:rPr lang="en-US" sz="2800" dirty="0">
                <a:latin typeface="+mj-lt"/>
              </a:rPr>
              <a:t>an</a:t>
            </a:r>
            <a:r>
              <a:rPr lang="id-ID" sz="2800" dirty="0">
                <a:latin typeface="+mj-lt"/>
              </a:rPr>
              <a:t> mengikuti kelakuan or</a:t>
            </a:r>
            <a:r>
              <a:rPr lang="en-US" sz="2800" dirty="0">
                <a:latin typeface="+mj-lt"/>
              </a:rPr>
              <a:t>an</a:t>
            </a:r>
            <a:r>
              <a:rPr lang="id-ID" sz="2800" dirty="0">
                <a:latin typeface="+mj-lt"/>
              </a:rPr>
              <a:t>g lain s</a:t>
            </a:r>
            <a:r>
              <a:rPr lang="en-US" sz="2800" dirty="0">
                <a:latin typeface="+mj-lt"/>
              </a:rPr>
              <a:t>e</a:t>
            </a:r>
            <a:r>
              <a:rPr lang="id-ID" sz="2800" dirty="0">
                <a:latin typeface="+mj-lt"/>
              </a:rPr>
              <a:t>b</a:t>
            </a:r>
            <a:r>
              <a:rPr lang="en-US" sz="2800" dirty="0">
                <a:latin typeface="+mj-lt"/>
              </a:rPr>
              <a:t>a</a:t>
            </a:r>
            <a:r>
              <a:rPr lang="id-ID" sz="2800" dirty="0">
                <a:latin typeface="+mj-lt"/>
              </a:rPr>
              <a:t>g</a:t>
            </a:r>
            <a:r>
              <a:rPr lang="en-US" sz="2800" dirty="0" err="1">
                <a:latin typeface="+mj-lt"/>
              </a:rPr>
              <a:t>ai</a:t>
            </a:r>
            <a:r>
              <a:rPr lang="id-ID" sz="2800" dirty="0">
                <a:latin typeface="+mj-lt"/>
              </a:rPr>
              <a:t> model.</a:t>
            </a:r>
          </a:p>
          <a:p>
            <a:pPr marL="566928" indent="-457200">
              <a:buFont typeface="Wingdings" panose="05000000000000000000" pitchFamily="2" charset="2"/>
              <a:buChar char="q"/>
            </a:pPr>
            <a:r>
              <a:rPr lang="id-ID" sz="2800" dirty="0">
                <a:latin typeface="+mj-lt"/>
              </a:rPr>
              <a:t>Pengajaran Terprogram: sistem belajar y</a:t>
            </a:r>
            <a:r>
              <a:rPr lang="en-US" sz="2800" dirty="0">
                <a:latin typeface="+mj-lt"/>
              </a:rPr>
              <a:t>an</a:t>
            </a:r>
            <a:r>
              <a:rPr lang="id-ID" sz="2800" dirty="0">
                <a:latin typeface="+mj-lt"/>
              </a:rPr>
              <a:t>g memungkinkan siswa u</a:t>
            </a:r>
            <a:r>
              <a:rPr lang="en-US" sz="2800" dirty="0">
                <a:latin typeface="+mj-lt"/>
              </a:rPr>
              <a:t>n</a:t>
            </a:r>
            <a:r>
              <a:rPr lang="id-ID" sz="2800" dirty="0">
                <a:latin typeface="+mj-lt"/>
              </a:rPr>
              <a:t>t</a:t>
            </a:r>
            <a:r>
              <a:rPr lang="en-US" sz="2800" dirty="0">
                <a:latin typeface="+mj-lt"/>
              </a:rPr>
              <a:t>u</a:t>
            </a:r>
            <a:r>
              <a:rPr lang="id-ID" sz="2800" dirty="0">
                <a:latin typeface="+mj-lt"/>
              </a:rPr>
              <a:t>k mempelajari materi2 tertentu, y</a:t>
            </a:r>
            <a:r>
              <a:rPr lang="en-US" sz="2800" dirty="0">
                <a:latin typeface="+mj-lt"/>
              </a:rPr>
              <a:t>an</a:t>
            </a:r>
            <a:r>
              <a:rPr lang="id-ID" sz="2800" dirty="0">
                <a:latin typeface="+mj-lt"/>
              </a:rPr>
              <a:t>g terbagi atas bagian2 kecil, secara berurutan, demi mencapai suatu tujuan t</a:t>
            </a:r>
            <a:r>
              <a:rPr lang="en-US" sz="2800" dirty="0" err="1">
                <a:latin typeface="+mj-lt"/>
              </a:rPr>
              <a:t>er</a:t>
            </a:r>
            <a:r>
              <a:rPr lang="id-ID" sz="2800" dirty="0">
                <a:latin typeface="+mj-lt"/>
              </a:rPr>
              <a:t>t</a:t>
            </a:r>
            <a:r>
              <a:rPr lang="en-US" sz="2800" dirty="0" err="1">
                <a:latin typeface="+mj-lt"/>
              </a:rPr>
              <a:t>en</a:t>
            </a:r>
            <a:r>
              <a:rPr lang="id-ID" sz="2800" dirty="0">
                <a:latin typeface="+mj-lt"/>
              </a:rPr>
              <a:t>t</a:t>
            </a:r>
            <a:r>
              <a:rPr lang="en-US" sz="2800" dirty="0">
                <a:latin typeface="+mj-lt"/>
              </a:rPr>
              <a:t>u</a:t>
            </a:r>
            <a:r>
              <a:rPr lang="id-ID" sz="2800" dirty="0">
                <a:latin typeface="+mj-lt"/>
              </a:rPr>
              <a:t>.</a:t>
            </a:r>
          </a:p>
          <a:p>
            <a:pPr marL="566928" indent="-457200">
              <a:buFont typeface="Wingdings" panose="05000000000000000000" pitchFamily="2" charset="2"/>
              <a:buChar char="q"/>
            </a:pPr>
            <a:r>
              <a:rPr lang="id-ID" sz="2800" dirty="0">
                <a:latin typeface="+mj-lt"/>
              </a:rPr>
              <a:t>Permainan Edukatif</a:t>
            </a:r>
          </a:p>
          <a:p>
            <a:pPr marL="566928" indent="-457200">
              <a:buFont typeface="Wingdings" panose="05000000000000000000" pitchFamily="2" charset="2"/>
              <a:buChar char="q"/>
            </a:pPr>
            <a:r>
              <a:rPr lang="id-ID" sz="2800" dirty="0">
                <a:latin typeface="+mj-lt"/>
              </a:rPr>
              <a:t>Pengajaran d</a:t>
            </a:r>
            <a:r>
              <a:rPr lang="en-US" sz="2800" dirty="0" err="1">
                <a:latin typeface="+mj-lt"/>
              </a:rPr>
              <a:t>en</a:t>
            </a:r>
            <a:r>
              <a:rPr lang="id-ID" sz="2800" dirty="0">
                <a:latin typeface="+mj-lt"/>
              </a:rPr>
              <a:t>g</a:t>
            </a:r>
            <a:r>
              <a:rPr lang="en-US" sz="2800" dirty="0">
                <a:latin typeface="+mj-lt"/>
              </a:rPr>
              <a:t>an</a:t>
            </a:r>
            <a:r>
              <a:rPr lang="id-ID" sz="2800" dirty="0">
                <a:latin typeface="+mj-lt"/>
              </a:rPr>
              <a:t> bantuan &amp; pengaturan komputer</a:t>
            </a:r>
          </a:p>
          <a:p>
            <a:pPr marL="566928" indent="-457200">
              <a:buFont typeface="Wingdings" panose="05000000000000000000" pitchFamily="2" charset="2"/>
              <a:buChar char="q"/>
            </a:pPr>
            <a:r>
              <a:rPr lang="id-ID" sz="2800" dirty="0">
                <a:latin typeface="+mj-lt"/>
              </a:rPr>
              <a:t>Program Hortikultura:</a:t>
            </a:r>
            <a:r>
              <a:rPr lang="en-US" sz="2800" dirty="0">
                <a:latin typeface="+mj-lt"/>
              </a:rPr>
              <a:t> </a:t>
            </a:r>
            <a:r>
              <a:rPr lang="id-ID" sz="2800" dirty="0">
                <a:latin typeface="+mj-lt"/>
              </a:rPr>
              <a:t>ABK dilatih u</a:t>
            </a:r>
            <a:r>
              <a:rPr lang="en-US" sz="2800" dirty="0">
                <a:latin typeface="+mj-lt"/>
              </a:rPr>
              <a:t>n</a:t>
            </a:r>
            <a:r>
              <a:rPr lang="id-ID" sz="2800" dirty="0">
                <a:latin typeface="+mj-lt"/>
              </a:rPr>
              <a:t>t</a:t>
            </a:r>
            <a:r>
              <a:rPr lang="en-US" sz="2800" dirty="0">
                <a:latin typeface="+mj-lt"/>
              </a:rPr>
              <a:t>u</a:t>
            </a:r>
            <a:r>
              <a:rPr lang="id-ID" sz="2800" dirty="0">
                <a:latin typeface="+mj-lt"/>
              </a:rPr>
              <a:t>k merawat tanaman hidup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IEP (Individual Educational Program)/</a:t>
            </a:r>
            <a:br>
              <a:rPr lang="en-US" sz="3600" dirty="0"/>
            </a:br>
            <a:r>
              <a:rPr lang="en-US" sz="3600" dirty="0"/>
              <a:t>PPI (Program </a:t>
            </a:r>
            <a:r>
              <a:rPr lang="en-US" sz="3600" dirty="0" err="1"/>
              <a:t>Pengajaran</a:t>
            </a:r>
            <a:r>
              <a:rPr lang="en-US" sz="3600" dirty="0"/>
              <a:t> Individual)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2755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/>
              <a:t>Disusun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&amp;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,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pertimbangan</a:t>
            </a:r>
            <a:r>
              <a:rPr lang="en-US" sz="2400" dirty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pelajaran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dipelajari</a:t>
            </a: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/>
              <a:t>Rumusan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instruksional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dicapai</a:t>
            </a: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/>
              <a:t>Prosedur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&amp; </a:t>
            </a:r>
            <a:r>
              <a:rPr lang="en-US" sz="2400" dirty="0" err="1"/>
              <a:t>alat</a:t>
            </a:r>
            <a:r>
              <a:rPr lang="en-US" sz="2400" dirty="0"/>
              <a:t> bantu </a:t>
            </a:r>
            <a:r>
              <a:rPr lang="en-US" sz="2400" dirty="0" err="1"/>
              <a:t>atau</a:t>
            </a:r>
            <a:r>
              <a:rPr lang="en-US" sz="2400" dirty="0"/>
              <a:t> media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dipergunakan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/>
              <a:t>Waktu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menyelesaikan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/>
              <a:t>Supervisi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err="1">
                <a:sym typeface="Wingdings" panose="05000000000000000000" pitchFamily="2" charset="2"/>
              </a:rPr>
              <a:t>bagaimana</a:t>
            </a:r>
            <a:r>
              <a:rPr lang="en-US" sz="2400" dirty="0">
                <a:sym typeface="Wingdings" panose="05000000000000000000" pitchFamily="2" charset="2"/>
              </a:rPr>
              <a:t> guru </a:t>
            </a:r>
            <a:r>
              <a:rPr lang="en-US" sz="2400" dirty="0" err="1">
                <a:sym typeface="Wingdings" panose="05000000000000000000" pitchFamily="2" charset="2"/>
              </a:rPr>
              <a:t>akan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melaksanakan</a:t>
            </a:r>
            <a:r>
              <a:rPr lang="en-US" sz="2400" dirty="0">
                <a:sym typeface="Wingdings" panose="05000000000000000000" pitchFamily="2" charset="2"/>
              </a:rPr>
              <a:t> control </a:t>
            </a:r>
            <a:r>
              <a:rPr lang="en-US" sz="2400" dirty="0" err="1">
                <a:sym typeface="Wingdings" panose="05000000000000000000" pitchFamily="2" charset="2"/>
              </a:rPr>
              <a:t>atau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bimbingan</a:t>
            </a:r>
            <a:r>
              <a:rPr lang="en-US" sz="2400" dirty="0">
                <a:sym typeface="Wingdings" panose="05000000000000000000" pitchFamily="2" charset="2"/>
              </a:rPr>
              <a:t> individual </a:t>
            </a:r>
            <a:r>
              <a:rPr lang="en-US" sz="2400" dirty="0" err="1">
                <a:sym typeface="Wingdings" panose="05000000000000000000" pitchFamily="2" charset="2"/>
              </a:rPr>
              <a:t>terhadap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siswa</a:t>
            </a:r>
            <a:r>
              <a:rPr lang="en-US" sz="2400" dirty="0">
                <a:sym typeface="Wingdings" panose="05000000000000000000" pitchFamily="2" charset="2"/>
              </a:rPr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97109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Isi IEP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Tingkat </a:t>
            </a:r>
            <a:r>
              <a:rPr lang="en-US" dirty="0" err="1"/>
              <a:t>Pendidikan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TIU (</a:t>
            </a:r>
            <a:r>
              <a:rPr lang="en-US" dirty="0" err="1"/>
              <a:t>tahunan</a:t>
            </a:r>
            <a:r>
              <a:rPr lang="en-US" dirty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TIK (</a:t>
            </a:r>
            <a:r>
              <a:rPr lang="en-US" dirty="0" err="1"/>
              <a:t>bulanan</a:t>
            </a:r>
            <a:r>
              <a:rPr lang="en-US" dirty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(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terapi</a:t>
            </a:r>
            <a:r>
              <a:rPr lang="en-US" dirty="0"/>
              <a:t> </a:t>
            </a:r>
            <a:r>
              <a:rPr lang="en-US" dirty="0" err="1"/>
              <a:t>wicara</a:t>
            </a:r>
            <a:r>
              <a:rPr lang="en-US" dirty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Program yang </a:t>
            </a:r>
            <a:r>
              <a:rPr lang="en-US" dirty="0" err="1"/>
              <a:t>diikuti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Tanggal</a:t>
            </a:r>
            <a:r>
              <a:rPr lang="en-US" dirty="0"/>
              <a:t> &amp; </a:t>
            </a:r>
            <a:r>
              <a:rPr lang="en-US" dirty="0" err="1"/>
              <a:t>perkiraan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/lama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Evaluasi</a:t>
            </a:r>
            <a:r>
              <a:rPr lang="en-US" dirty="0"/>
              <a:t> TIU/TIK</a:t>
            </a:r>
          </a:p>
        </p:txBody>
      </p:sp>
    </p:spTree>
    <p:extLst>
      <p:ext uri="{BB962C8B-B14F-4D97-AF65-F5344CB8AC3E}">
        <p14:creationId xmlns:p14="http://schemas.microsoft.com/office/powerpoint/2010/main" val="864705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17638"/>
            <a:ext cx="8229600" cy="4938712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MARI BERLATIH MENYUSUN IEP</a:t>
            </a:r>
          </a:p>
        </p:txBody>
      </p:sp>
    </p:spTree>
    <p:extLst>
      <p:ext uri="{BB962C8B-B14F-4D97-AF65-F5344CB8AC3E}">
        <p14:creationId xmlns:p14="http://schemas.microsoft.com/office/powerpoint/2010/main" val="1708521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id-ID" dirty="0"/>
              <a:t>Sejarah P</a:t>
            </a:r>
            <a:r>
              <a:rPr lang="en-US" dirty="0" err="1"/>
              <a:t>endidikan</a:t>
            </a:r>
            <a:r>
              <a:rPr lang="en-US" dirty="0"/>
              <a:t> ABK </a:t>
            </a:r>
            <a:r>
              <a:rPr lang="id-ID" dirty="0"/>
              <a:t>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57850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id-ID" sz="4400" dirty="0">
                <a:latin typeface="+mj-lt"/>
              </a:rPr>
              <a:t>1908, dipublikasikan Tes Inteligensi Binet yang terstandar dan dikembangkan untuk menemu-kenali anak keterbelakangan mental.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d-ID" sz="4400" dirty="0">
                <a:latin typeface="+mj-lt"/>
              </a:rPr>
              <a:t>1912, diterbitkan metode pembelajaran dari Maria Montessori yang menjadi dasar penting dari kurikulum bagi program pendidikan prasekolah bagi anak normal maupun anak berkebutuhan khusus.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d-ID" sz="4400" dirty="0">
                <a:latin typeface="+mj-lt"/>
              </a:rPr>
              <a:t>1950-1970, orangtua anak berkebutuhan khusus melaporkan ke pengadilan karena merasa anaknya tidak diperkenankan/ diberikan kesempatan secara adil dalam program-program pendidikan.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d-ID" sz="4400" dirty="0">
                <a:latin typeface="+mj-lt"/>
              </a:rPr>
              <a:t>1975, pemerintah AS mengeluarkan UU Pemerintah Nomor 94-142: The Education for All handicapped children Act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d-ID" sz="4400" dirty="0">
                <a:latin typeface="+mj-lt"/>
              </a:rPr>
              <a:t>1990, chapter 11, section 504 tentang The Individuals with Disabilities Education Act (IDEA)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d-ID" sz="4400" dirty="0">
                <a:latin typeface="+mj-lt"/>
              </a:rPr>
              <a:t>Perkembangan dan pendidikan  individu berkebutuhan khusus mendapat perhatian yang terarah.</a:t>
            </a:r>
            <a:endParaRPr lang="id-ID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id-ID" dirty="0"/>
              <a:t>Landasan Yuridis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ABK </a:t>
            </a:r>
            <a:r>
              <a:rPr lang="id-ID" dirty="0"/>
              <a:t>di Indonesia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 fontScale="77500" lnSpcReduction="20000"/>
          </a:bodyPr>
          <a:lstStyle/>
          <a:p>
            <a:r>
              <a:rPr lang="id-ID" dirty="0">
                <a:solidFill>
                  <a:srgbClr val="CC0099"/>
                </a:solidFill>
                <a:latin typeface="+mj-lt"/>
              </a:rPr>
              <a:t>UUD 1945, pasal 31</a:t>
            </a:r>
          </a:p>
          <a:p>
            <a:r>
              <a:rPr lang="id-ID" dirty="0">
                <a:solidFill>
                  <a:srgbClr val="CC0099"/>
                </a:solidFill>
                <a:latin typeface="+mj-lt"/>
              </a:rPr>
              <a:t>UU No.20 tahun 2003 </a:t>
            </a:r>
            <a:r>
              <a:rPr lang="id-ID" dirty="0">
                <a:latin typeface="+mj-lt"/>
              </a:rPr>
              <a:t>tentang Sistem Pendidikan Nasional:</a:t>
            </a:r>
          </a:p>
          <a:p>
            <a:r>
              <a:rPr lang="id-ID" dirty="0">
                <a:solidFill>
                  <a:srgbClr val="CC0099"/>
                </a:solidFill>
                <a:latin typeface="+mj-lt"/>
              </a:rPr>
              <a:t>Pasal 3</a:t>
            </a:r>
          </a:p>
          <a:p>
            <a:r>
              <a:rPr lang="id-ID" dirty="0">
                <a:solidFill>
                  <a:srgbClr val="CC0099"/>
                </a:solidFill>
                <a:latin typeface="+mj-lt"/>
              </a:rPr>
              <a:t>Pasal 5 ayat 1-4</a:t>
            </a:r>
          </a:p>
          <a:p>
            <a:r>
              <a:rPr lang="id-ID" dirty="0">
                <a:solidFill>
                  <a:srgbClr val="CC0099"/>
                </a:solidFill>
                <a:latin typeface="+mj-lt"/>
              </a:rPr>
              <a:t>Pasal 32 ayat 1 </a:t>
            </a:r>
            <a:r>
              <a:rPr lang="id-ID" dirty="0">
                <a:latin typeface="+mj-lt"/>
              </a:rPr>
              <a:t>(Pendidikan khusus merupakan pendidikan bagi peserta didik yang memiliki tingkat kesulitan dalam mengikuti proses pembelajaran karena kelainan fisik, emosional, mental, sosial dan atau memiliki potensi kecerdasan dan bakat istimewa).</a:t>
            </a:r>
          </a:p>
          <a:p>
            <a:endParaRPr lang="id-ID" dirty="0">
              <a:latin typeface="+mj-lt"/>
            </a:endParaRPr>
          </a:p>
          <a:p>
            <a:r>
              <a:rPr lang="id-ID" dirty="0">
                <a:solidFill>
                  <a:srgbClr val="CC0099"/>
                </a:solidFill>
                <a:latin typeface="+mj-lt"/>
              </a:rPr>
              <a:t>Pasal 32 ayat 2 </a:t>
            </a:r>
            <a:r>
              <a:rPr lang="id-ID" dirty="0">
                <a:latin typeface="+mj-lt"/>
              </a:rPr>
              <a:t>(Pendidikan Layanan Khusus merupakan pendidikan bagi peserta didik di daerah terpencil atau terbelakang, masyarakat adat yang terpencil dan atau mengalami bencana alam, bencana sosial dan tidak mampu dari segi ekonomi)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id-ID" dirty="0"/>
              <a:t>Istilah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/>
          <a:lstStyle/>
          <a:p>
            <a:r>
              <a:rPr lang="id-ID" dirty="0">
                <a:latin typeface="+mj-lt"/>
              </a:rPr>
              <a:t>Penyandang cacat</a:t>
            </a:r>
          </a:p>
          <a:p>
            <a:r>
              <a:rPr lang="id-ID" dirty="0">
                <a:latin typeface="+mj-lt"/>
              </a:rPr>
              <a:t>Handicap</a:t>
            </a:r>
          </a:p>
          <a:p>
            <a:r>
              <a:rPr lang="id-ID" dirty="0">
                <a:latin typeface="+mj-lt"/>
              </a:rPr>
              <a:t>Anak Luar Biasa</a:t>
            </a:r>
          </a:p>
          <a:p>
            <a:r>
              <a:rPr lang="id-ID" dirty="0">
                <a:latin typeface="+mj-lt"/>
              </a:rPr>
              <a:t>Anak Berkebutuhan Khusus</a:t>
            </a:r>
          </a:p>
          <a:p>
            <a:r>
              <a:rPr lang="id-ID" dirty="0">
                <a:latin typeface="+mj-lt"/>
              </a:rPr>
              <a:t>Difable (Different Ability)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928694"/>
          </a:xfrm>
        </p:spPr>
        <p:txBody>
          <a:bodyPr>
            <a:normAutofit/>
          </a:bodyPr>
          <a:lstStyle/>
          <a:p>
            <a:r>
              <a:rPr lang="id-ID" dirty="0"/>
              <a:t>ABK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>
            <a:normAutofit fontScale="85000" lnSpcReduction="20000"/>
          </a:bodyPr>
          <a:lstStyle/>
          <a:p>
            <a:r>
              <a:rPr lang="id-ID" dirty="0">
                <a:latin typeface="+mj-lt"/>
              </a:rPr>
              <a:t>Suran &amp; Rizzo, 1979 </a:t>
            </a:r>
            <a:r>
              <a:rPr lang="id-ID" dirty="0">
                <a:latin typeface="+mj-lt"/>
                <a:sym typeface="Wingdings" pitchFamily="2" charset="2"/>
              </a:rPr>
              <a:t> </a:t>
            </a:r>
            <a:r>
              <a:rPr lang="id-ID" dirty="0">
                <a:solidFill>
                  <a:srgbClr val="CC0099"/>
                </a:solidFill>
                <a:latin typeface="+mj-lt"/>
                <a:sym typeface="Wingdings" pitchFamily="2" charset="2"/>
              </a:rPr>
              <a:t>anak yang secara signifikan berbeda dalam beberapa dimensi yang penting dari fungsi kemanusiannya.</a:t>
            </a:r>
            <a:r>
              <a:rPr lang="id-ID" dirty="0">
                <a:latin typeface="+mj-lt"/>
                <a:sym typeface="Wingdings" pitchFamily="2" charset="2"/>
              </a:rPr>
              <a:t> </a:t>
            </a:r>
          </a:p>
          <a:p>
            <a:endParaRPr lang="id-ID" dirty="0">
              <a:latin typeface="+mj-lt"/>
              <a:sym typeface="Wingdings" pitchFamily="2" charset="2"/>
            </a:endParaRPr>
          </a:p>
          <a:p>
            <a:r>
              <a:rPr lang="id-ID" dirty="0">
                <a:latin typeface="+mj-lt"/>
                <a:sym typeface="Wingdings" pitchFamily="2" charset="2"/>
              </a:rPr>
              <a:t>Mereka yang secara fisik, psikologis, kognitif, atau sosial </a:t>
            </a:r>
            <a:r>
              <a:rPr lang="id-ID" dirty="0">
                <a:solidFill>
                  <a:srgbClr val="FF3300"/>
                </a:solidFill>
                <a:latin typeface="+mj-lt"/>
                <a:sym typeface="Wingdings" pitchFamily="2" charset="2"/>
              </a:rPr>
              <a:t>terhambat dalam mencapai tujuan-tujuan/ kebutuhan dan potensinya secara maksimal</a:t>
            </a:r>
            <a:r>
              <a:rPr lang="id-ID" dirty="0">
                <a:latin typeface="+mj-lt"/>
                <a:sym typeface="Wingdings" pitchFamily="2" charset="2"/>
              </a:rPr>
              <a:t>, meliputi mereka yang tuli, buta, mempunyai gangguan bicara, cacat tubuh, retardasi mental, gangguan emosional.</a:t>
            </a:r>
          </a:p>
          <a:p>
            <a:endParaRPr lang="id-ID" dirty="0">
              <a:latin typeface="+mj-lt"/>
              <a:sym typeface="Wingdings" pitchFamily="2" charset="2"/>
            </a:endParaRPr>
          </a:p>
          <a:p>
            <a:r>
              <a:rPr lang="id-ID" dirty="0">
                <a:solidFill>
                  <a:srgbClr val="009900"/>
                </a:solidFill>
                <a:latin typeface="+mj-lt"/>
                <a:sym typeface="Wingdings" pitchFamily="2" charset="2"/>
              </a:rPr>
              <a:t>Juga anak-anak yang berbakat dengan inteligensi yang tinggi</a:t>
            </a:r>
            <a:r>
              <a:rPr lang="id-ID" dirty="0">
                <a:latin typeface="+mj-lt"/>
                <a:sym typeface="Wingdings" pitchFamily="2" charset="2"/>
              </a:rPr>
              <a:t>, sehingga </a:t>
            </a:r>
            <a:r>
              <a:rPr lang="id-ID" dirty="0">
                <a:solidFill>
                  <a:srgbClr val="0000FF"/>
                </a:solidFill>
                <a:latin typeface="+mj-lt"/>
                <a:sym typeface="Wingdings" pitchFamily="2" charset="2"/>
              </a:rPr>
              <a:t>memerlukan penanganan yang terlatih dari tenaga profesional</a:t>
            </a:r>
            <a:r>
              <a:rPr lang="id-ID" dirty="0">
                <a:latin typeface="+mj-lt"/>
                <a:sym typeface="Wingdings" pitchFamily="2" charset="2"/>
              </a:rPr>
              <a:t>.</a:t>
            </a:r>
            <a:endParaRPr lang="id-ID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r>
              <a:rPr lang="id-ID" dirty="0">
                <a:latin typeface="+mj-lt"/>
              </a:rPr>
              <a:t>Hallahan dan Kauffman (2012) </a:t>
            </a:r>
            <a:r>
              <a:rPr lang="id-ID" dirty="0">
                <a:latin typeface="+mj-lt"/>
                <a:sym typeface="Wingdings" pitchFamily="2" charset="2"/>
              </a:rPr>
              <a:t> mereka yang </a:t>
            </a:r>
            <a:r>
              <a:rPr lang="id-ID" dirty="0">
                <a:solidFill>
                  <a:srgbClr val="FF3300"/>
                </a:solidFill>
                <a:latin typeface="+mj-lt"/>
                <a:sym typeface="Wingdings" pitchFamily="2" charset="2"/>
              </a:rPr>
              <a:t>memerlukan pendidikan khusus dan pelayanan terkait</a:t>
            </a:r>
            <a:r>
              <a:rPr lang="id-ID" dirty="0">
                <a:latin typeface="+mj-lt"/>
                <a:sym typeface="Wingdings" pitchFamily="2" charset="2"/>
              </a:rPr>
              <a:t>, jika mereka menyadari akan potensi penuh kemanusiaan mereka.</a:t>
            </a:r>
          </a:p>
          <a:p>
            <a:endParaRPr lang="id-ID" dirty="0">
              <a:latin typeface="+mj-lt"/>
              <a:sym typeface="Wingdings" pitchFamily="2" charset="2"/>
            </a:endParaRPr>
          </a:p>
          <a:p>
            <a:r>
              <a:rPr lang="id-ID" dirty="0">
                <a:latin typeface="+mj-lt"/>
                <a:sym typeface="Wingdings" pitchFamily="2" charset="2"/>
              </a:rPr>
              <a:t>Gearhearth (1981)  anak-anak yang </a:t>
            </a:r>
            <a:r>
              <a:rPr lang="id-ID" dirty="0">
                <a:solidFill>
                  <a:srgbClr val="0000FF"/>
                </a:solidFill>
                <a:latin typeface="+mj-lt"/>
                <a:sym typeface="Wingdings" pitchFamily="2" charset="2"/>
              </a:rPr>
              <a:t>memerlukan persyaratan pendidikan yang berbeda dari rata-rata anak normal</a:t>
            </a:r>
            <a:r>
              <a:rPr lang="id-ID" dirty="0">
                <a:latin typeface="+mj-lt"/>
                <a:sym typeface="Wingdings" pitchFamily="2" charset="2"/>
              </a:rPr>
              <a:t>, dan untuk belajar secara efektif memerlukan program,  pelayanan,  fasilitas, dan materi khusus.</a:t>
            </a:r>
            <a:endParaRPr lang="id-ID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714364"/>
          </a:xfrm>
        </p:spPr>
        <p:txBody>
          <a:bodyPr/>
          <a:lstStyle/>
          <a:p>
            <a:r>
              <a:rPr lang="id-ID" dirty="0"/>
              <a:t>Jadi</a:t>
            </a:r>
            <a:r>
              <a:rPr lang="en-US" dirty="0"/>
              <a:t> ABK </a:t>
            </a:r>
            <a:r>
              <a:rPr lang="en-US" dirty="0" err="1"/>
              <a:t>adalah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>
            <a:normAutofit fontScale="85000" lnSpcReduction="20000"/>
          </a:bodyPr>
          <a:lstStyle/>
          <a:p>
            <a:r>
              <a:rPr lang="id-ID" dirty="0">
                <a:latin typeface="+mj-lt"/>
              </a:rPr>
              <a:t>Anak yang </a:t>
            </a:r>
            <a:r>
              <a:rPr lang="id-ID" dirty="0">
                <a:solidFill>
                  <a:srgbClr val="0000FF"/>
                </a:solidFill>
                <a:latin typeface="+mj-lt"/>
              </a:rPr>
              <a:t>menyimpang dari rata-rata anak normal</a:t>
            </a:r>
            <a:r>
              <a:rPr lang="id-ID" dirty="0">
                <a:latin typeface="+mj-lt"/>
              </a:rPr>
              <a:t>, dalam hal: ciri-ciri mental, kemampuan-kemampuan sensorik, fisik, dan neuromuskular, perilaku sosial dan emosional, kemampuan berkomunikasi, maupun kombinasi dua atau lebih dari hal-hal diatas; </a:t>
            </a:r>
          </a:p>
          <a:p>
            <a:endParaRPr lang="id-ID" dirty="0">
              <a:latin typeface="+mj-lt"/>
            </a:endParaRPr>
          </a:p>
          <a:p>
            <a:r>
              <a:rPr lang="id-ID" dirty="0">
                <a:latin typeface="+mj-lt"/>
              </a:rPr>
              <a:t>sejauh ia memerlukan </a:t>
            </a:r>
            <a:r>
              <a:rPr lang="id-ID" dirty="0">
                <a:solidFill>
                  <a:srgbClr val="0000FF"/>
                </a:solidFill>
                <a:latin typeface="+mj-lt"/>
              </a:rPr>
              <a:t>modifikasi dari tugas-tugas sekolah, metode belajar atau pelayanan terkait lainnya</a:t>
            </a:r>
            <a:r>
              <a:rPr lang="id-ID" dirty="0">
                <a:latin typeface="+mj-lt"/>
              </a:rPr>
              <a:t>, yang ditujukan untuk mengembangkan potensi atau kapasitasnya secara maksimal</a:t>
            </a:r>
            <a:r>
              <a:rPr lang="id-ID" dirty="0"/>
              <a:t>.</a:t>
            </a:r>
          </a:p>
          <a:p>
            <a:endParaRPr lang="id-ID" dirty="0"/>
          </a:p>
          <a:p>
            <a:r>
              <a:rPr lang="id-ID" dirty="0"/>
              <a:t>Anak-anak luar biasa karena ke-khusus-annya,  mereka butuh Pendidikan yang khusus/luar biasa.</a:t>
            </a:r>
          </a:p>
          <a:p>
            <a:endParaRPr lang="id-ID" dirty="0"/>
          </a:p>
          <a:p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857256"/>
          </a:xfrm>
        </p:spPr>
        <p:txBody>
          <a:bodyPr/>
          <a:lstStyle/>
          <a:p>
            <a:r>
              <a:rPr lang="id-ID" dirty="0"/>
              <a:t>Pendidikan Khusus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1428728" y="4286256"/>
            <a:ext cx="2928958" cy="785818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3965571" y="4678371"/>
            <a:ext cx="78581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57686" y="4286256"/>
            <a:ext cx="3000396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42910" y="5286388"/>
            <a:ext cx="1857388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solidFill>
                  <a:schemeClr val="tx1"/>
                </a:solidFill>
              </a:rPr>
              <a:t>Materi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143240" y="5072074"/>
            <a:ext cx="2286016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solidFill>
                  <a:schemeClr val="tx1"/>
                </a:solidFill>
              </a:rPr>
              <a:t>Teknik Mengajar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500826" y="5143512"/>
            <a:ext cx="2071702" cy="928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solidFill>
                  <a:schemeClr val="tx1"/>
                </a:solidFill>
              </a:rPr>
              <a:t>Peralatan / Fasilitas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85786" y="1857364"/>
            <a:ext cx="2286016" cy="228601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+mj-lt"/>
              </a:rPr>
              <a:t>Instruksi yang di desain khusus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286380" y="1714488"/>
            <a:ext cx="3357586" cy="2571768"/>
          </a:xfrm>
          <a:prstGeom prst="round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+mj-lt"/>
              </a:rPr>
              <a:t>Kebutuhan-kebutuhan yang tidak lazim dari siswa berkebutuhan khusus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3143240" y="2571744"/>
            <a:ext cx="2000264" cy="1071570"/>
          </a:xfrm>
          <a:prstGeom prst="right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600" dirty="0">
                <a:latin typeface="+mj-lt"/>
              </a:rPr>
              <a:t>Memenuhi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sikodiagnostik 4_Inteligensi_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354FA26-DF42-4A5C-A6F9-6E98B93C76D7}" vid="{BF65A41C-7C5D-4184-B732-14E8E24BE8A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Psikodiagnostik 4_Inteligensi_New</Template>
  <TotalTime>818</TotalTime>
  <Words>1284</Words>
  <Application>Microsoft Office PowerPoint</Application>
  <PresentationFormat>On-screen Show (4:3)</PresentationFormat>
  <Paragraphs>125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Psikodiagnostik 4_Inteligensi_New</vt:lpstr>
      <vt:lpstr>PENDIDIKAN ANAK BERKEBUTUHAN KHUSUS</vt:lpstr>
      <vt:lpstr>Sejarah Pendidikan ABK (1)</vt:lpstr>
      <vt:lpstr>Sejarah Pendidikan ABK (2)</vt:lpstr>
      <vt:lpstr>Landasan Yuridis Pendidikan ABK di Indonesia</vt:lpstr>
      <vt:lpstr>Istilah</vt:lpstr>
      <vt:lpstr>ABK</vt:lpstr>
      <vt:lpstr>PowerPoint Presentation</vt:lpstr>
      <vt:lpstr>Jadi ABK adalah</vt:lpstr>
      <vt:lpstr>Pendidikan Khusus </vt:lpstr>
      <vt:lpstr>Teknik Pengajaran bagi  Anak Berkebutuhan Khusus</vt:lpstr>
      <vt:lpstr>Strategi Pengajaran /  Instruksional</vt:lpstr>
      <vt:lpstr>Penentuan strategi pengajaran</vt:lpstr>
      <vt:lpstr>3 kategori metode pengajaran</vt:lpstr>
      <vt:lpstr>Prinsip dalam pemilihan strategi pengajaran ABK</vt:lpstr>
      <vt:lpstr>Langkah2 Dalam Pemilihan Strategi Pengajaran</vt:lpstr>
      <vt:lpstr>PowerPoint Presentation</vt:lpstr>
      <vt:lpstr>PowerPoint Presentation</vt:lpstr>
      <vt:lpstr>Strategi pengajaran untuk ABK</vt:lpstr>
      <vt:lpstr>PowerPoint Presentation</vt:lpstr>
      <vt:lpstr>Tambahan: 4 Bentuk Masalah Perseptual yang Dialami  ABK</vt:lpstr>
      <vt:lpstr>PowerPoint Presentation</vt:lpstr>
      <vt:lpstr>IEP (Individual Educational Program)/ PPI (Program Pengajaran Individual) </vt:lpstr>
      <vt:lpstr>Isi IEP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HpMini</dc:creator>
  <cp:lastModifiedBy>nurul khasanah</cp:lastModifiedBy>
  <cp:revision>80</cp:revision>
  <dcterms:created xsi:type="dcterms:W3CDTF">2012-06-01T07:32:44Z</dcterms:created>
  <dcterms:modified xsi:type="dcterms:W3CDTF">2018-09-26T07:57:26Z</dcterms:modified>
</cp:coreProperties>
</file>