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5" r:id="rId21"/>
    <p:sldId id="276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66" autoAdjust="0"/>
    <p:restoredTop sz="94639" autoAdjust="0"/>
  </p:normalViewPr>
  <p:slideViewPr>
    <p:cSldViewPr>
      <p:cViewPr varScale="1">
        <p:scale>
          <a:sx n="68" d="100"/>
          <a:sy n="68" d="100"/>
        </p:scale>
        <p:origin x="132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6FA2A-4B30-4DFB-8C27-2B51814D1DA9}" type="datetimeFigureOut">
              <a:rPr lang="id-ID" smtClean="0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7B617-C9FA-4CAD-86A3-A03D09497A54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89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7FFD6-2671-4FEE-A75B-C3F99C66577E}" type="datetimeFigureOut">
              <a:rPr lang="id-ID" smtClean="0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E5FAA-D95F-45FC-8F74-DC4B8C8479A0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688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BE7C7-BE8D-4CAA-B14A-D74BE1D2908E}" type="datetimeFigureOut">
              <a:rPr lang="id-ID" smtClean="0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6" name="Footer Placeholder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9D5C-DD04-408C-BE28-3341AC607331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0805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BE7C7-BE8D-4CAA-B14A-D74BE1D2908E}" type="datetimeFigureOut">
              <a:rPr lang="id-ID" smtClean="0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9D5C-DD04-408C-BE28-3341AC607331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526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BB26C-C9F4-4BB6-BF87-C3DDAD0FFA76}" type="datetimeFigureOut">
              <a:rPr lang="id-ID" smtClean="0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A9D2E-E296-4F3A-B9AD-F7301ECE7B14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262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C175-0909-4F81-A07C-E459E22953DC}" type="datetimeFigureOut">
              <a:rPr lang="id-ID" smtClean="0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B038F-F7D8-4C5B-9BE7-63229F3B6BE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950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38D2B-9B05-4E9A-B062-FD6BDBA252DA}" type="datetimeFigureOut">
              <a:rPr lang="id-ID" smtClean="0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8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B9758-0ECE-4C05-A749-EFD4D76AB04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693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876E7-A3AA-490C-8082-1CA29B2F39E5}" type="datetimeFigureOut">
              <a:rPr lang="id-ID" smtClean="0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4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BEE13-F0D5-422D-B897-3BBDFD3AE221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58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2F1C6-0A64-4836-B401-03E441572407}" type="datetimeFigureOut">
              <a:rPr lang="id-ID" smtClean="0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3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47396-361E-4593-93ED-226C3EFE5C0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497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21833-9B68-47DB-84F4-EF8D34FBF337}" type="datetimeFigureOut">
              <a:rPr lang="id-ID" smtClean="0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614E2-70C4-4DD4-87CE-14D13CE2F0B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477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C2C45-ABD9-4244-B299-52250ACD5664}" type="datetimeFigureOut">
              <a:rPr lang="id-ID" smtClean="0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9A535-0E7E-41CA-8AE1-D93B825049E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60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B807A-6760-4979-B0FB-FB1E96EFCCFA}" type="datetimeFigureOut">
              <a:rPr lang="id-ID" smtClean="0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AB7D-DF33-4748-804A-2EC5D7FC40E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718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597FC-DC0F-4CE0-9B1F-B1B259405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7BE7C7-BE8D-4CAA-B14A-D74BE1D2908E}" type="datetimeFigureOut">
              <a:rPr lang="id-ID" smtClean="0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DE071-9051-4D4E-A93A-707758697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E0C48-8FA1-400A-A7A6-46BD0A451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09D9D5C-DD04-408C-BE28-3341AC607331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302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d-ID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AUTISME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3929066"/>
            <a:ext cx="8061325" cy="1752600"/>
          </a:xfrm>
        </p:spPr>
        <p:txBody>
          <a:bodyPr>
            <a:normAutofit/>
          </a:bodyPr>
          <a:lstStyle/>
          <a:p>
            <a:pPr marR="0">
              <a:spcBef>
                <a:spcPct val="0"/>
              </a:spcBef>
              <a:buFont typeface="Arial" charset="0"/>
              <a:buNone/>
            </a:pPr>
            <a:r>
              <a:rPr lang="en-US" dirty="0">
                <a:solidFill>
                  <a:srgbClr val="FFFFFF"/>
                </a:solidFill>
              </a:rPr>
              <a:t>                        Nurul Khasanah</a:t>
            </a:r>
            <a:r>
              <a:rPr lang="id-ID" dirty="0">
                <a:ln>
                  <a:noFill/>
                </a:ln>
                <a:solidFill>
                  <a:srgbClr val="FFFFFF"/>
                </a:solidFill>
              </a:rPr>
              <a:t>, M.Psi., Psi</a:t>
            </a:r>
            <a:r>
              <a:rPr lang="en-US" dirty="0" err="1">
                <a:ln>
                  <a:noFill/>
                </a:ln>
                <a:solidFill>
                  <a:srgbClr val="FFFFFF"/>
                </a:solidFill>
              </a:rPr>
              <a:t>kolog</a:t>
            </a:r>
            <a:endParaRPr lang="id-ID" dirty="0">
              <a:ln>
                <a:noFill/>
              </a:ln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500063"/>
            <a:ext cx="8286750" cy="5626100"/>
          </a:xfrm>
        </p:spPr>
        <p:txBody>
          <a:bodyPr>
            <a:normAutofit lnSpcReduction="10000"/>
          </a:bodyPr>
          <a:lstStyle/>
          <a:p>
            <a:pPr marL="361950" indent="-3619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id-ID" sz="2400" b="1" u="sng" dirty="0">
                <a:solidFill>
                  <a:schemeClr val="tx1">
                    <a:lumMod val="85000"/>
                  </a:schemeClr>
                </a:solidFill>
              </a:rPr>
              <a:t>Gangguan Perilaku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800" dirty="0"/>
              <a:t>Repetitif. </a:t>
            </a:r>
            <a:r>
              <a:rPr lang="en-US" sz="2800" dirty="0" err="1"/>
              <a:t>Misal</a:t>
            </a:r>
            <a:r>
              <a:rPr lang="id-ID" sz="2800" dirty="0"/>
              <a:t>: twirling, memutar2 objek, flapping, rocking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800" dirty="0"/>
              <a:t>Asyik sendiri/preokupasi d</a:t>
            </a:r>
            <a:r>
              <a:rPr lang="en-US" sz="2800" dirty="0" err="1"/>
              <a:t>en</a:t>
            </a:r>
            <a:r>
              <a:rPr lang="id-ID" sz="2800" dirty="0"/>
              <a:t>g</a:t>
            </a:r>
            <a:r>
              <a:rPr lang="en-US" sz="2800" dirty="0"/>
              <a:t>an</a:t>
            </a:r>
            <a:r>
              <a:rPr lang="id-ID" sz="2800" dirty="0"/>
              <a:t> objek &amp; memiliki rentang minat y</a:t>
            </a:r>
            <a:r>
              <a:rPr lang="en-US" sz="2800" dirty="0"/>
              <a:t>an</a:t>
            </a:r>
            <a:r>
              <a:rPr lang="id-ID" sz="2800" dirty="0"/>
              <a:t>g terbatas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800" dirty="0"/>
              <a:t>Mungkin sulit dipisahkan dari suatu benda y</a:t>
            </a:r>
            <a:r>
              <a:rPr lang="en-US" sz="2800" dirty="0"/>
              <a:t>an</a:t>
            </a:r>
            <a:r>
              <a:rPr lang="id-ID" sz="2800" dirty="0"/>
              <a:t>g t</a:t>
            </a:r>
            <a:r>
              <a:rPr lang="en-US" sz="2800" dirty="0" err="1"/>
              <a:t>i</a:t>
            </a:r>
            <a:r>
              <a:rPr lang="id-ID" sz="2800" dirty="0"/>
              <a:t>d</a:t>
            </a:r>
            <a:r>
              <a:rPr lang="en-US" sz="2800" dirty="0"/>
              <a:t>a</a:t>
            </a:r>
            <a:r>
              <a:rPr lang="id-ID" sz="2800" dirty="0"/>
              <a:t>k lazim &amp; menolak meninggalkan rumah tanpa benda t</a:t>
            </a:r>
            <a:r>
              <a:rPr lang="en-US" sz="2800" dirty="0" err="1"/>
              <a:t>er</a:t>
            </a:r>
            <a:r>
              <a:rPr lang="id-ID" sz="2800" dirty="0"/>
              <a:t>s</a:t>
            </a:r>
            <a:r>
              <a:rPr lang="en-US" sz="2800" dirty="0"/>
              <a:t>e</a:t>
            </a:r>
            <a:r>
              <a:rPr lang="id-ID" sz="2800" dirty="0"/>
              <a:t>b</a:t>
            </a:r>
            <a:r>
              <a:rPr lang="en-US" sz="2800" dirty="0" err="1"/>
              <a:t>ut</a:t>
            </a:r>
            <a:endParaRPr lang="id-ID" sz="2800" dirty="0"/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800" dirty="0"/>
              <a:t>T</a:t>
            </a:r>
            <a:r>
              <a:rPr lang="en-US" sz="2800" dirty="0" err="1"/>
              <a:t>i</a:t>
            </a:r>
            <a:r>
              <a:rPr lang="id-ID" sz="2800" dirty="0"/>
              <a:t>d</a:t>
            </a:r>
            <a:r>
              <a:rPr lang="en-US" sz="2800" dirty="0"/>
              <a:t>a</a:t>
            </a:r>
            <a:r>
              <a:rPr lang="id-ID" sz="2800" dirty="0"/>
              <a:t>k suka d</a:t>
            </a:r>
            <a:r>
              <a:rPr lang="en-US" sz="2800" dirty="0" err="1"/>
              <a:t>en</a:t>
            </a:r>
            <a:r>
              <a:rPr lang="id-ID" sz="2800" dirty="0"/>
              <a:t>g</a:t>
            </a:r>
            <a:r>
              <a:rPr lang="en-US" sz="2800" dirty="0"/>
              <a:t>an</a:t>
            </a:r>
            <a:r>
              <a:rPr lang="id-ID" sz="2800" dirty="0"/>
              <a:t> perubahan y</a:t>
            </a:r>
            <a:r>
              <a:rPr lang="en-US" sz="2800" dirty="0"/>
              <a:t>an</a:t>
            </a:r>
            <a:r>
              <a:rPr lang="id-ID" sz="2800" dirty="0"/>
              <a:t>g ada di lingkungan/perubahan rutinitas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800" dirty="0"/>
              <a:t>Sensitif terhadap suara keras, cahaya y</a:t>
            </a:r>
            <a:r>
              <a:rPr lang="en-US" sz="2800" dirty="0"/>
              <a:t>an</a:t>
            </a:r>
            <a:r>
              <a:rPr lang="id-ID" sz="2800" dirty="0"/>
              <a:t>g t</a:t>
            </a:r>
            <a:r>
              <a:rPr lang="en-US" sz="2800" dirty="0" err="1"/>
              <a:t>er</a:t>
            </a:r>
            <a:r>
              <a:rPr lang="id-ID" sz="2800" dirty="0"/>
              <a:t>l</a:t>
            </a:r>
            <a:r>
              <a:rPr lang="en-US" sz="2800" dirty="0"/>
              <a:t>a</a:t>
            </a:r>
            <a:r>
              <a:rPr lang="id-ID" sz="2800" dirty="0"/>
              <a:t>l</a:t>
            </a:r>
            <a:r>
              <a:rPr lang="en-US" sz="2800" dirty="0"/>
              <a:t>u</a:t>
            </a:r>
            <a:r>
              <a:rPr lang="id-ID" sz="2800" dirty="0"/>
              <a:t> terang, makanan y</a:t>
            </a:r>
            <a:r>
              <a:rPr lang="en-US" sz="2800" dirty="0"/>
              <a:t>an</a:t>
            </a:r>
            <a:r>
              <a:rPr lang="id-ID" sz="2800" dirty="0"/>
              <a:t>g bertekstur, dan bahan pakaian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d-ID">
                <a:solidFill>
                  <a:schemeClr val="accent1">
                    <a:tint val="83000"/>
                    <a:satMod val="150000"/>
                  </a:schemeClr>
                </a:solidFill>
              </a:rPr>
              <a:t>Penyebab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Neurobiologis: ukuran otak &amp; kepala indiv</a:t>
            </a:r>
            <a:r>
              <a:rPr lang="en-US" dirty="0" err="1"/>
              <a:t>idu</a:t>
            </a:r>
            <a:r>
              <a:rPr lang="en-US" dirty="0"/>
              <a:t> </a:t>
            </a:r>
            <a:r>
              <a:rPr lang="id-ID" dirty="0"/>
              <a:t> autis lebih besar dari ukuran normal.</a:t>
            </a:r>
          </a:p>
          <a:p>
            <a:r>
              <a:rPr lang="id-ID" dirty="0"/>
              <a:t>Hereditas: keluarga anak autis berpeluang 50-200 X lebih besar; kembar monozigot &gt; dizigot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d-ID">
                <a:solidFill>
                  <a:schemeClr val="accent1">
                    <a:tint val="83000"/>
                    <a:satMod val="150000"/>
                  </a:schemeClr>
                </a:solidFill>
              </a:rPr>
              <a:t>Identifikasi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4938"/>
          </a:xfrm>
        </p:spPr>
        <p:txBody>
          <a:bodyPr/>
          <a:lstStyle/>
          <a:p>
            <a:r>
              <a:rPr lang="id-ID" dirty="0"/>
              <a:t>Lembar observasi tingkah laku (</a:t>
            </a:r>
            <a:r>
              <a:rPr lang="id-ID" i="1" dirty="0"/>
              <a:t>checklist</a:t>
            </a:r>
            <a:r>
              <a:rPr lang="id-ID" dirty="0"/>
              <a:t>) dengan menggunakan kriteria dari APA, y</a:t>
            </a:r>
            <a:r>
              <a:rPr lang="en-US" dirty="0"/>
              <a:t>an</a:t>
            </a:r>
            <a:r>
              <a:rPr lang="id-ID" dirty="0"/>
              <a:t>g berfokus p</a:t>
            </a:r>
            <a:r>
              <a:rPr lang="en-US" dirty="0"/>
              <a:t>a</a:t>
            </a:r>
            <a:r>
              <a:rPr lang="id-ID" dirty="0"/>
              <a:t>d</a:t>
            </a:r>
            <a:r>
              <a:rPr lang="en-US" dirty="0"/>
              <a:t>a</a:t>
            </a:r>
            <a:r>
              <a:rPr lang="id-ID" dirty="0"/>
              <a:t> kemampuan komunikasi, interaksi sosial, dan pola2 tingkah laku repetitif &amp; stereotip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d-ID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Ciri khas dalam mempersepsi dunia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500688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/>
              <a:t>Visual Thinking</a:t>
            </a:r>
            <a:r>
              <a:rPr lang="id-ID" sz="2800" dirty="0"/>
              <a:t>:</a:t>
            </a:r>
            <a:r>
              <a:rPr lang="id-ID" sz="2800" dirty="0">
                <a:sym typeface="Wingdings" pitchFamily="2" charset="2"/>
              </a:rPr>
              <a:t> ingatan akan berbagai konsep tersimpan d</a:t>
            </a:r>
            <a:r>
              <a:rPr lang="en-US" sz="2800" dirty="0">
                <a:sym typeface="Wingdings" pitchFamily="2" charset="2"/>
              </a:rPr>
              <a:t>a</a:t>
            </a:r>
            <a:r>
              <a:rPr lang="id-ID" sz="2800" dirty="0">
                <a:sym typeface="Wingdings" pitchFamily="2" charset="2"/>
              </a:rPr>
              <a:t>l</a:t>
            </a:r>
            <a:r>
              <a:rPr lang="en-US" sz="2800" dirty="0">
                <a:sym typeface="Wingdings" pitchFamily="2" charset="2"/>
              </a:rPr>
              <a:t>a</a:t>
            </a:r>
            <a:r>
              <a:rPr lang="id-ID" sz="2800" dirty="0">
                <a:sym typeface="Wingdings" pitchFamily="2" charset="2"/>
              </a:rPr>
              <a:t>m bentuk file “video” atau gambar.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>
                <a:sym typeface="Wingdings" pitchFamily="2" charset="2"/>
              </a:rPr>
              <a:t>Processing Problem</a:t>
            </a:r>
            <a:r>
              <a:rPr lang="id-ID" sz="2800" dirty="0">
                <a:sym typeface="Wingdings" pitchFamily="2" charset="2"/>
              </a:rPr>
              <a:t>: kesulitan dlm memroses data. Terbatas dlm penalaran.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>
                <a:sym typeface="Wingdings" pitchFamily="2" charset="2"/>
              </a:rPr>
              <a:t>Sensory Sensitivities</a:t>
            </a:r>
            <a:r>
              <a:rPr lang="id-ID" sz="2800" dirty="0">
                <a:sym typeface="Wingdings" pitchFamily="2" charset="2"/>
              </a:rPr>
              <a:t>: sensitivitas yg tdk biasa thd stimulus dr lingkungan (sound sensitivity, touch sensitivity, rythm difficulties).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>
                <a:sym typeface="Wingdings" pitchFamily="2" charset="2"/>
              </a:rPr>
              <a:t>Communication Frustration</a:t>
            </a:r>
            <a:r>
              <a:rPr lang="id-ID" sz="2800" dirty="0">
                <a:sym typeface="Wingdings" pitchFamily="2" charset="2"/>
              </a:rPr>
              <a:t>: frustrasi d</a:t>
            </a:r>
            <a:r>
              <a:rPr lang="en-US" sz="2800" dirty="0" err="1">
                <a:sym typeface="Wingdings" pitchFamily="2" charset="2"/>
              </a:rPr>
              <a:t>en</a:t>
            </a:r>
            <a:r>
              <a:rPr lang="id-ID" sz="2800" dirty="0">
                <a:sym typeface="Wingdings" pitchFamily="2" charset="2"/>
              </a:rPr>
              <a:t>g</a:t>
            </a:r>
            <a:r>
              <a:rPr lang="en-US" sz="2800" dirty="0">
                <a:sym typeface="Wingdings" pitchFamily="2" charset="2"/>
              </a:rPr>
              <a:t>an</a:t>
            </a:r>
            <a:r>
              <a:rPr lang="id-ID" sz="2800" dirty="0">
                <a:sym typeface="Wingdings" pitchFamily="2" charset="2"/>
              </a:rPr>
              <a:t> tuntutan d</a:t>
            </a:r>
            <a:r>
              <a:rPr lang="en-US" sz="2800" dirty="0">
                <a:sym typeface="Wingdings" pitchFamily="2" charset="2"/>
              </a:rPr>
              <a:t>a</a:t>
            </a:r>
            <a:r>
              <a:rPr lang="id-ID" sz="2800" dirty="0">
                <a:sym typeface="Wingdings" pitchFamily="2" charset="2"/>
              </a:rPr>
              <a:t>r</a:t>
            </a:r>
            <a:r>
              <a:rPr lang="en-US" sz="2800" dirty="0" err="1">
                <a:sym typeface="Wingdings" pitchFamily="2" charset="2"/>
              </a:rPr>
              <a:t>i</a:t>
            </a:r>
            <a:r>
              <a:rPr lang="id-ID" sz="2800" dirty="0">
                <a:sym typeface="Wingdings" pitchFamily="2" charset="2"/>
              </a:rPr>
              <a:t> lingk</a:t>
            </a:r>
            <a:r>
              <a:rPr lang="en-US" sz="2800" dirty="0" err="1">
                <a:sym typeface="Wingdings" pitchFamily="2" charset="2"/>
              </a:rPr>
              <a:t>ungan</a:t>
            </a:r>
            <a:r>
              <a:rPr lang="id-ID" sz="2800" dirty="0">
                <a:sym typeface="Wingdings" pitchFamily="2" charset="2"/>
              </a:rPr>
              <a:t>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>
                <a:sym typeface="Wingdings" pitchFamily="2" charset="2"/>
              </a:rPr>
              <a:t>Social &amp; Emotional Issues</a:t>
            </a:r>
            <a:r>
              <a:rPr lang="id-ID" sz="2800" dirty="0">
                <a:sym typeface="Wingdings" pitchFamily="2" charset="2"/>
              </a:rPr>
              <a:t>: fiksasi p</a:t>
            </a:r>
            <a:r>
              <a:rPr lang="en-US" sz="2800" dirty="0">
                <a:sym typeface="Wingdings" pitchFamily="2" charset="2"/>
              </a:rPr>
              <a:t>a</a:t>
            </a:r>
            <a:r>
              <a:rPr lang="id-ID" sz="2800" dirty="0">
                <a:sym typeface="Wingdings" pitchFamily="2" charset="2"/>
              </a:rPr>
              <a:t>d</a:t>
            </a:r>
            <a:r>
              <a:rPr lang="en-US" sz="2800" dirty="0">
                <a:sym typeface="Wingdings" pitchFamily="2" charset="2"/>
              </a:rPr>
              <a:t>a</a:t>
            </a:r>
            <a:r>
              <a:rPr lang="id-ID" sz="2800" dirty="0">
                <a:sym typeface="Wingdings" pitchFamily="2" charset="2"/>
              </a:rPr>
              <a:t> sesuatu  cenderung berpikir kaku  sulit beradaptasi &amp; berempati.</a:t>
            </a:r>
            <a:endParaRPr lang="id-ID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/>
              <a:t>Problems of Control</a:t>
            </a:r>
            <a:r>
              <a:rPr lang="id-ID" sz="2800" dirty="0"/>
              <a:t>: kesulitan mengontrol diri sendiri.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/>
              <a:t>Problems of Tolerance</a:t>
            </a:r>
            <a:r>
              <a:rPr lang="id-ID" sz="2800" dirty="0"/>
              <a:t>: kepekaan y</a:t>
            </a:r>
            <a:r>
              <a:rPr lang="en-US" sz="2800" dirty="0"/>
              <a:t>an</a:t>
            </a:r>
            <a:r>
              <a:rPr lang="id-ID" sz="2800" dirty="0"/>
              <a:t>g berlebihan </a:t>
            </a:r>
            <a:r>
              <a:rPr lang="id-ID" sz="2800" dirty="0">
                <a:sym typeface="Wingdings" pitchFamily="2" charset="2"/>
              </a:rPr>
              <a:t> menarik diri dari lingkungannya.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/>
              <a:t>Problems of Connection</a:t>
            </a:r>
            <a:r>
              <a:rPr lang="id-ID" sz="2800" dirty="0"/>
              <a:t>: berbagai masalah y</a:t>
            </a:r>
            <a:r>
              <a:rPr lang="en-US" sz="2800" dirty="0"/>
              <a:t>an</a:t>
            </a:r>
            <a:r>
              <a:rPr lang="id-ID" sz="2800" dirty="0"/>
              <a:t>g berhubungan d</a:t>
            </a:r>
            <a:r>
              <a:rPr lang="en-US" sz="2800" dirty="0" err="1"/>
              <a:t>en</a:t>
            </a:r>
            <a:r>
              <a:rPr lang="id-ID" sz="2800" dirty="0"/>
              <a:t>g</a:t>
            </a:r>
            <a:r>
              <a:rPr lang="en-US" sz="2800" dirty="0"/>
              <a:t>an</a:t>
            </a:r>
            <a:r>
              <a:rPr lang="id-ID" sz="2800" dirty="0"/>
              <a:t> kemampuan menalar individu s</a:t>
            </a:r>
            <a:r>
              <a:rPr lang="en-US" sz="2800" dirty="0"/>
              <a:t>e</a:t>
            </a:r>
            <a:r>
              <a:rPr lang="id-ID" sz="2800" dirty="0"/>
              <a:t>h</a:t>
            </a:r>
            <a:r>
              <a:rPr lang="en-US" sz="2800" dirty="0"/>
              <a:t>in</a:t>
            </a:r>
            <a:r>
              <a:rPr lang="id-ID" sz="2800" dirty="0"/>
              <a:t>g</a:t>
            </a:r>
            <a:r>
              <a:rPr lang="en-US" sz="2800" dirty="0" err="1"/>
              <a:t>ga</a:t>
            </a:r>
            <a:r>
              <a:rPr lang="id-ID" sz="2800" dirty="0"/>
              <a:t> t</a:t>
            </a:r>
            <a:r>
              <a:rPr lang="en-US" sz="2800" dirty="0" err="1"/>
              <a:t>i</a:t>
            </a:r>
            <a:r>
              <a:rPr lang="id-ID" sz="2800" dirty="0"/>
              <a:t>d</a:t>
            </a:r>
            <a:r>
              <a:rPr lang="en-US" sz="2800" dirty="0"/>
              <a:t>a</a:t>
            </a:r>
            <a:r>
              <a:rPr lang="id-ID" sz="2800" dirty="0"/>
              <a:t>k sepenuhnya sadar p</a:t>
            </a:r>
            <a:r>
              <a:rPr lang="en-US" sz="2800" dirty="0"/>
              <a:t>a</a:t>
            </a:r>
            <a:r>
              <a:rPr lang="id-ID" sz="2800" dirty="0"/>
              <a:t>d</a:t>
            </a:r>
            <a:r>
              <a:rPr lang="en-US" sz="2800" dirty="0"/>
              <a:t>a</a:t>
            </a:r>
            <a:r>
              <a:rPr lang="id-ID" sz="2800" dirty="0"/>
              <a:t> apa y</a:t>
            </a:r>
            <a:r>
              <a:rPr lang="en-US" sz="2800" dirty="0"/>
              <a:t>an</a:t>
            </a:r>
            <a:r>
              <a:rPr lang="id-ID" sz="2800" dirty="0"/>
              <a:t>g sedang terjadi. Masalah pemusatan perhatian s</a:t>
            </a:r>
            <a:r>
              <a:rPr lang="en-US" sz="2800" dirty="0"/>
              <a:t>e</a:t>
            </a:r>
            <a:r>
              <a:rPr lang="id-ID" sz="2800" dirty="0"/>
              <a:t>h</a:t>
            </a:r>
            <a:r>
              <a:rPr lang="en-US" sz="2800" dirty="0"/>
              <a:t>in</a:t>
            </a:r>
            <a:r>
              <a:rPr lang="id-ID" sz="2800" dirty="0"/>
              <a:t>g</a:t>
            </a:r>
            <a:r>
              <a:rPr lang="en-US" sz="2800" dirty="0" err="1"/>
              <a:t>ga</a:t>
            </a:r>
            <a:r>
              <a:rPr lang="id-ID" sz="2800" dirty="0"/>
              <a:t> terus menerus terdistraksi; masalah proses persepsi s</a:t>
            </a:r>
            <a:r>
              <a:rPr lang="en-US" sz="2800" dirty="0"/>
              <a:t>e</a:t>
            </a:r>
            <a:r>
              <a:rPr lang="id-ID" sz="2800" dirty="0"/>
              <a:t>h</a:t>
            </a:r>
            <a:r>
              <a:rPr lang="en-US" sz="2800" dirty="0"/>
              <a:t>in</a:t>
            </a:r>
            <a:r>
              <a:rPr lang="id-ID" sz="2800" dirty="0"/>
              <a:t>g</a:t>
            </a:r>
            <a:r>
              <a:rPr lang="en-US" sz="2800" dirty="0" err="1"/>
              <a:t>ga</a:t>
            </a:r>
            <a:r>
              <a:rPr lang="id-ID" sz="2800" dirty="0"/>
              <a:t> menghindari o</a:t>
            </a:r>
            <a:r>
              <a:rPr lang="en-US" sz="2800" dirty="0"/>
              <a:t>ran</a:t>
            </a:r>
            <a:r>
              <a:rPr lang="id-ID" sz="2800" dirty="0"/>
              <a:t>g lain; masalah integrasi sistem; masalah belahan kanan-kiri otak.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id-ID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d-ID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Dampak Perkembangan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/>
              <a:t>G</a:t>
            </a:r>
            <a:r>
              <a:rPr lang="en-US" sz="2800" b="1" dirty="0"/>
              <a:t>an</a:t>
            </a:r>
            <a:r>
              <a:rPr lang="id-ID" sz="2800" b="1" dirty="0"/>
              <a:t>g</a:t>
            </a:r>
            <a:r>
              <a:rPr lang="en-US" sz="2800" b="1" dirty="0" err="1"/>
              <a:t>uan</a:t>
            </a:r>
            <a:r>
              <a:rPr lang="en-US" sz="2800" b="1" dirty="0"/>
              <a:t> </a:t>
            </a:r>
            <a:r>
              <a:rPr lang="id-ID" sz="2800" b="1" dirty="0"/>
              <a:t>Kognisi</a:t>
            </a:r>
          </a:p>
          <a:p>
            <a:pPr marL="714375" indent="-352425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800" dirty="0"/>
              <a:t>Hampir 75-80% mengalami RM d</a:t>
            </a:r>
            <a:r>
              <a:rPr lang="en-US" sz="2800" dirty="0" err="1"/>
              <a:t>en</a:t>
            </a:r>
            <a:r>
              <a:rPr lang="id-ID" sz="2800" dirty="0"/>
              <a:t>g</a:t>
            </a:r>
            <a:r>
              <a:rPr lang="en-US" sz="2800" dirty="0"/>
              <a:t>an</a:t>
            </a:r>
            <a:r>
              <a:rPr lang="id-ID" sz="2800" dirty="0"/>
              <a:t> derajat sedang</a:t>
            </a:r>
          </a:p>
          <a:p>
            <a:pPr marL="714375" indent="-352425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800" dirty="0"/>
              <a:t>Kesulitan d</a:t>
            </a:r>
            <a:r>
              <a:rPr lang="en-US" sz="2800" dirty="0"/>
              <a:t>a</a:t>
            </a:r>
            <a:r>
              <a:rPr lang="id-ID" sz="2800" dirty="0"/>
              <a:t>l</a:t>
            </a:r>
            <a:r>
              <a:rPr lang="en-US" sz="2800" dirty="0"/>
              <a:t>a</a:t>
            </a:r>
            <a:r>
              <a:rPr lang="id-ID" sz="2800" dirty="0"/>
              <a:t>m koding &amp; kategorisasi informasi</a:t>
            </a:r>
          </a:p>
          <a:p>
            <a:pPr marL="714375" indent="-352425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800" dirty="0"/>
              <a:t>Mengingat2 sesuatu b</a:t>
            </a:r>
            <a:r>
              <a:rPr lang="en-US" sz="2800" dirty="0" err="1"/>
              <a:t>er</a:t>
            </a:r>
            <a:r>
              <a:rPr lang="id-ID" sz="2800" dirty="0"/>
              <a:t>d</a:t>
            </a:r>
            <a:r>
              <a:rPr lang="en-US" sz="2800" dirty="0"/>
              <a:t>a</a:t>
            </a:r>
            <a:r>
              <a:rPr lang="id-ID" sz="2800" dirty="0"/>
              <a:t>s</a:t>
            </a:r>
            <a:r>
              <a:rPr lang="en-US" sz="2800" dirty="0" err="1"/>
              <a:t>ar</a:t>
            </a:r>
            <a:r>
              <a:rPr lang="id-ID" sz="2800" dirty="0"/>
              <a:t> lokasinya di ruangan d</a:t>
            </a:r>
            <a:r>
              <a:rPr lang="en-US" sz="2800" dirty="0"/>
              <a:t>a</a:t>
            </a:r>
            <a:r>
              <a:rPr lang="id-ID" sz="2800" dirty="0"/>
              <a:t>r</a:t>
            </a:r>
            <a:r>
              <a:rPr lang="en-US" sz="2800" dirty="0" err="1"/>
              <a:t>i</a:t>
            </a:r>
            <a:r>
              <a:rPr lang="id-ID" sz="2800" dirty="0"/>
              <a:t>p</a:t>
            </a:r>
            <a:r>
              <a:rPr lang="en-US" sz="2800" dirty="0"/>
              <a:t>a</a:t>
            </a:r>
            <a:r>
              <a:rPr lang="id-ID" sz="2800" dirty="0"/>
              <a:t>d</a:t>
            </a:r>
            <a:r>
              <a:rPr lang="en-US" sz="2800" dirty="0"/>
              <a:t>a</a:t>
            </a:r>
            <a:r>
              <a:rPr lang="id-ID" sz="2800" dirty="0"/>
              <a:t> pemahaman konsepnya</a:t>
            </a:r>
          </a:p>
          <a:p>
            <a:pPr marL="714375" indent="-352425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800" dirty="0">
                <a:sym typeface="Wingdings" pitchFamily="2" charset="2"/>
              </a:rPr>
              <a:t>Ahli d</a:t>
            </a:r>
            <a:r>
              <a:rPr lang="en-US" sz="2800" dirty="0">
                <a:sym typeface="Wingdings" pitchFamily="2" charset="2"/>
              </a:rPr>
              <a:t>a</a:t>
            </a:r>
            <a:r>
              <a:rPr lang="id-ID" sz="2800" dirty="0">
                <a:sym typeface="Wingdings" pitchFamily="2" charset="2"/>
              </a:rPr>
              <a:t>l</a:t>
            </a:r>
            <a:r>
              <a:rPr lang="en-US" sz="2800" dirty="0">
                <a:sym typeface="Wingdings" pitchFamily="2" charset="2"/>
              </a:rPr>
              <a:t>a</a:t>
            </a:r>
            <a:r>
              <a:rPr lang="id-ID" sz="2800" dirty="0">
                <a:sym typeface="Wingdings" pitchFamily="2" charset="2"/>
              </a:rPr>
              <a:t>m menyusun puzzle atau membangun sesuatu d</a:t>
            </a:r>
            <a:r>
              <a:rPr lang="en-US" sz="2800" dirty="0">
                <a:sym typeface="Wingdings" pitchFamily="2" charset="2"/>
              </a:rPr>
              <a:t>a</a:t>
            </a:r>
            <a:r>
              <a:rPr lang="id-ID" sz="2800" dirty="0">
                <a:sym typeface="Wingdings" pitchFamily="2" charset="2"/>
              </a:rPr>
              <a:t>r</a:t>
            </a:r>
            <a:r>
              <a:rPr lang="en-US" sz="2800" dirty="0" err="1">
                <a:sym typeface="Wingdings" pitchFamily="2" charset="2"/>
              </a:rPr>
              <a:t>i</a:t>
            </a:r>
            <a:r>
              <a:rPr lang="id-ID" sz="2800" dirty="0">
                <a:sym typeface="Wingdings" pitchFamily="2" charset="2"/>
              </a:rPr>
              <a:t> balok, menggambar replika</a:t>
            </a:r>
          </a:p>
          <a:p>
            <a:pPr marL="714375" indent="-352425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800" dirty="0">
                <a:sym typeface="Wingdings" pitchFamily="2" charset="2"/>
              </a:rPr>
              <a:t>Lemah d</a:t>
            </a:r>
            <a:r>
              <a:rPr lang="en-US" sz="2800" dirty="0">
                <a:sym typeface="Wingdings" pitchFamily="2" charset="2"/>
              </a:rPr>
              <a:t>a</a:t>
            </a:r>
            <a:r>
              <a:rPr lang="id-ID" sz="2800" dirty="0">
                <a:sym typeface="Wingdings" pitchFamily="2" charset="2"/>
              </a:rPr>
              <a:t>l</a:t>
            </a:r>
            <a:r>
              <a:rPr lang="en-US" sz="2800" dirty="0">
                <a:sym typeface="Wingdings" pitchFamily="2" charset="2"/>
              </a:rPr>
              <a:t>a</a:t>
            </a:r>
            <a:r>
              <a:rPr lang="id-ID" sz="2800" dirty="0">
                <a:sym typeface="Wingdings" pitchFamily="2" charset="2"/>
              </a:rPr>
              <a:t>m tugas2 y</a:t>
            </a:r>
            <a:r>
              <a:rPr lang="en-US" sz="2800" dirty="0">
                <a:sym typeface="Wingdings" pitchFamily="2" charset="2"/>
              </a:rPr>
              <a:t>an</a:t>
            </a:r>
            <a:r>
              <a:rPr lang="id-ID" sz="2800" dirty="0">
                <a:sym typeface="Wingdings" pitchFamily="2" charset="2"/>
              </a:rPr>
              <a:t>g membutuhkan pemahaman verbal &amp; b</a:t>
            </a:r>
            <a:r>
              <a:rPr lang="en-US" sz="2800" dirty="0">
                <a:sym typeface="Wingdings" pitchFamily="2" charset="2"/>
              </a:rPr>
              <a:t>a</a:t>
            </a:r>
            <a:r>
              <a:rPr lang="id-ID" sz="2800" dirty="0">
                <a:sym typeface="Wingdings" pitchFamily="2" charset="2"/>
              </a:rPr>
              <a:t>h</a:t>
            </a:r>
            <a:r>
              <a:rPr lang="en-US" sz="2800" dirty="0">
                <a:sym typeface="Wingdings" pitchFamily="2" charset="2"/>
              </a:rPr>
              <a:t>a</a:t>
            </a:r>
            <a:r>
              <a:rPr lang="id-ID" sz="2800" dirty="0">
                <a:sym typeface="Wingdings" pitchFamily="2" charset="2"/>
              </a:rPr>
              <a:t>s y</a:t>
            </a:r>
            <a:r>
              <a:rPr lang="en-US" sz="2800" dirty="0">
                <a:sym typeface="Wingdings" pitchFamily="2" charset="2"/>
              </a:rPr>
              <a:t>an</a:t>
            </a:r>
            <a:r>
              <a:rPr lang="id-ID" sz="2800" dirty="0">
                <a:sym typeface="Wingdings" pitchFamily="2" charset="2"/>
              </a:rPr>
              <a:t>g ekspresif</a:t>
            </a:r>
            <a:endParaRPr lang="id-ID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/>
              <a:t>G</a:t>
            </a:r>
            <a:r>
              <a:rPr lang="en-US" sz="2800" b="1" dirty="0"/>
              <a:t>an</a:t>
            </a:r>
            <a:r>
              <a:rPr lang="id-ID" sz="2800" b="1" dirty="0"/>
              <a:t>g</a:t>
            </a:r>
            <a:r>
              <a:rPr lang="en-US" sz="2800" b="1" dirty="0"/>
              <a:t>guan</a:t>
            </a:r>
            <a:r>
              <a:rPr lang="id-ID" sz="2800" b="1" dirty="0"/>
              <a:t> Persepsi Sensori </a:t>
            </a:r>
            <a:r>
              <a:rPr lang="id-ID" sz="2800" dirty="0">
                <a:sym typeface="Wingdings" pitchFamily="2" charset="2"/>
              </a:rPr>
              <a:t> hyperresponsiveness atau hyporesponsiveness t</a:t>
            </a:r>
            <a:r>
              <a:rPr lang="en-US" sz="2800" dirty="0" err="1">
                <a:sym typeface="Wingdings" pitchFamily="2" charset="2"/>
              </a:rPr>
              <a:t>er</a:t>
            </a:r>
            <a:r>
              <a:rPr lang="id-ID" sz="2800" dirty="0">
                <a:sym typeface="Wingdings" pitchFamily="2" charset="2"/>
              </a:rPr>
              <a:t>h</a:t>
            </a:r>
            <a:r>
              <a:rPr lang="en-US" sz="2800" dirty="0">
                <a:sym typeface="Wingdings" pitchFamily="2" charset="2"/>
              </a:rPr>
              <a:t>a</a:t>
            </a:r>
            <a:r>
              <a:rPr lang="id-ID" sz="2800" dirty="0">
                <a:sym typeface="Wingdings" pitchFamily="2" charset="2"/>
              </a:rPr>
              <a:t>d</a:t>
            </a:r>
            <a:r>
              <a:rPr lang="en-US" sz="2800" dirty="0" err="1">
                <a:sym typeface="Wingdings" pitchFamily="2" charset="2"/>
              </a:rPr>
              <a:t>ap</a:t>
            </a:r>
            <a:r>
              <a:rPr lang="id-ID" sz="2800" dirty="0">
                <a:sym typeface="Wingdings" pitchFamily="2" charset="2"/>
              </a:rPr>
              <a:t> stimulus tertentu d</a:t>
            </a:r>
            <a:r>
              <a:rPr lang="en-US" sz="2800" dirty="0">
                <a:sym typeface="Wingdings" pitchFamily="2" charset="2"/>
              </a:rPr>
              <a:t>a</a:t>
            </a:r>
            <a:r>
              <a:rPr lang="id-ID" sz="2800" dirty="0">
                <a:sym typeface="Wingdings" pitchFamily="2" charset="2"/>
              </a:rPr>
              <a:t>l</a:t>
            </a:r>
            <a:r>
              <a:rPr lang="en-US" sz="2800" dirty="0">
                <a:sym typeface="Wingdings" pitchFamily="2" charset="2"/>
              </a:rPr>
              <a:t>a</a:t>
            </a:r>
            <a:r>
              <a:rPr lang="id-ID" sz="2800" dirty="0">
                <a:sym typeface="Wingdings" pitchFamily="2" charset="2"/>
              </a:rPr>
              <a:t>m lingkungan.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id-ID" sz="2800" dirty="0">
              <a:sym typeface="Wingdings" pitchFamily="2" charset="2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>
                <a:sym typeface="Wingdings" pitchFamily="2" charset="2"/>
              </a:rPr>
              <a:t>G</a:t>
            </a:r>
            <a:r>
              <a:rPr lang="en-US" sz="2800" b="1" dirty="0" err="1">
                <a:sym typeface="Wingdings" pitchFamily="2" charset="2"/>
              </a:rPr>
              <a:t>angguan</a:t>
            </a:r>
            <a:r>
              <a:rPr lang="id-ID" sz="2800" b="1" dirty="0">
                <a:sym typeface="Wingdings" pitchFamily="2" charset="2"/>
              </a:rPr>
              <a:t> Perilaku Motorik</a:t>
            </a:r>
          </a:p>
          <a:p>
            <a:pPr marL="723900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800" dirty="0">
                <a:sym typeface="Wingdings" pitchFamily="2" charset="2"/>
              </a:rPr>
              <a:t>G</a:t>
            </a:r>
            <a:r>
              <a:rPr lang="en-US" sz="2800" dirty="0">
                <a:sym typeface="Wingdings" pitchFamily="2" charset="2"/>
              </a:rPr>
              <a:t>e</a:t>
            </a:r>
            <a:r>
              <a:rPr lang="id-ID" sz="2800" dirty="0">
                <a:sym typeface="Wingdings" pitchFamily="2" charset="2"/>
              </a:rPr>
              <a:t>r</a:t>
            </a:r>
            <a:r>
              <a:rPr lang="en-US" sz="2800" dirty="0">
                <a:sym typeface="Wingdings" pitchFamily="2" charset="2"/>
              </a:rPr>
              <a:t>a</a:t>
            </a:r>
            <a:r>
              <a:rPr lang="id-ID" sz="2800" dirty="0">
                <a:sym typeface="Wingdings" pitchFamily="2" charset="2"/>
              </a:rPr>
              <a:t>k</a:t>
            </a:r>
            <a:r>
              <a:rPr lang="en-US" sz="2800" dirty="0">
                <a:sym typeface="Wingdings" pitchFamily="2" charset="2"/>
              </a:rPr>
              <a:t>an</a:t>
            </a:r>
            <a:r>
              <a:rPr lang="id-ID" sz="2800" dirty="0">
                <a:sym typeface="Wingdings" pitchFamily="2" charset="2"/>
              </a:rPr>
              <a:t> motorik stereotipi, s</a:t>
            </a:r>
            <a:r>
              <a:rPr lang="en-US" sz="2800" dirty="0">
                <a:sym typeface="Wingdings" pitchFamily="2" charset="2"/>
              </a:rPr>
              <a:t>e</a:t>
            </a:r>
            <a:r>
              <a:rPr lang="id-ID" sz="2800" dirty="0">
                <a:sym typeface="Wingdings" pitchFamily="2" charset="2"/>
              </a:rPr>
              <a:t>p</a:t>
            </a:r>
            <a:r>
              <a:rPr lang="en-US" sz="2800" dirty="0" err="1">
                <a:sym typeface="Wingdings" pitchFamily="2" charset="2"/>
              </a:rPr>
              <a:t>er</a:t>
            </a:r>
            <a:r>
              <a:rPr lang="id-ID" sz="2800" dirty="0">
                <a:sym typeface="Wingdings" pitchFamily="2" charset="2"/>
              </a:rPr>
              <a:t>t</a:t>
            </a:r>
            <a:r>
              <a:rPr lang="en-US" sz="2800" dirty="0">
                <a:sym typeface="Wingdings" pitchFamily="2" charset="2"/>
              </a:rPr>
              <a:t>i:</a:t>
            </a:r>
            <a:r>
              <a:rPr lang="id-ID" sz="2800" dirty="0">
                <a:sym typeface="Wingdings" pitchFamily="2" charset="2"/>
              </a:rPr>
              <a:t> bertepuk tangan &amp; menggoyang2kan tubuh</a:t>
            </a:r>
          </a:p>
          <a:p>
            <a:pPr marL="723900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800" dirty="0">
                <a:sym typeface="Wingdings" pitchFamily="2" charset="2"/>
              </a:rPr>
              <a:t>Hiperaktivitas p</a:t>
            </a:r>
            <a:r>
              <a:rPr lang="en-US" sz="2800" dirty="0">
                <a:sym typeface="Wingdings" pitchFamily="2" charset="2"/>
              </a:rPr>
              <a:t>a</a:t>
            </a:r>
            <a:r>
              <a:rPr lang="id-ID" sz="2800" dirty="0">
                <a:sym typeface="Wingdings" pitchFamily="2" charset="2"/>
              </a:rPr>
              <a:t>d</a:t>
            </a:r>
            <a:r>
              <a:rPr lang="en-US" sz="2800" dirty="0">
                <a:sym typeface="Wingdings" pitchFamily="2" charset="2"/>
              </a:rPr>
              <a:t>a</a:t>
            </a:r>
            <a:r>
              <a:rPr lang="id-ID" sz="2800" dirty="0">
                <a:sym typeface="Wingdings" pitchFamily="2" charset="2"/>
              </a:rPr>
              <a:t> anak pra sekolah (t</a:t>
            </a:r>
            <a:r>
              <a:rPr lang="en-US" sz="2800" dirty="0">
                <a:sym typeface="Wingdings" pitchFamily="2" charset="2"/>
              </a:rPr>
              <a:t>a</a:t>
            </a:r>
            <a:r>
              <a:rPr lang="id-ID" sz="2800" dirty="0">
                <a:sym typeface="Wingdings" pitchFamily="2" charset="2"/>
              </a:rPr>
              <a:t>p</a:t>
            </a:r>
            <a:r>
              <a:rPr lang="en-US" sz="2800" dirty="0" err="1">
                <a:sym typeface="Wingdings" pitchFamily="2" charset="2"/>
              </a:rPr>
              <a:t>i</a:t>
            </a:r>
            <a:r>
              <a:rPr lang="id-ID" sz="2800" dirty="0">
                <a:sym typeface="Wingdings" pitchFamily="2" charset="2"/>
              </a:rPr>
              <a:t> ada pula y</a:t>
            </a:r>
            <a:r>
              <a:rPr lang="en-US" sz="2800" dirty="0">
                <a:sym typeface="Wingdings" pitchFamily="2" charset="2"/>
              </a:rPr>
              <a:t>an</a:t>
            </a:r>
            <a:r>
              <a:rPr lang="id-ID" sz="2800" dirty="0">
                <a:sym typeface="Wingdings" pitchFamily="2" charset="2"/>
              </a:rPr>
              <a:t>g hipoaktivitas)</a:t>
            </a:r>
          </a:p>
          <a:p>
            <a:pPr marL="723900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800" dirty="0">
                <a:sym typeface="Wingdings" pitchFamily="2" charset="2"/>
              </a:rPr>
              <a:t>G</a:t>
            </a:r>
            <a:r>
              <a:rPr lang="en-US" sz="2800" dirty="0">
                <a:sym typeface="Wingdings" pitchFamily="2" charset="2"/>
              </a:rPr>
              <a:t>an</a:t>
            </a:r>
            <a:r>
              <a:rPr lang="id-ID" sz="2800" dirty="0">
                <a:sym typeface="Wingdings" pitchFamily="2" charset="2"/>
              </a:rPr>
              <a:t>g</a:t>
            </a:r>
            <a:r>
              <a:rPr lang="en-US" sz="2800" dirty="0">
                <a:sym typeface="Wingdings" pitchFamily="2" charset="2"/>
              </a:rPr>
              <a:t>guan</a:t>
            </a:r>
            <a:r>
              <a:rPr lang="id-ID" sz="2800" dirty="0">
                <a:sym typeface="Wingdings" pitchFamily="2" charset="2"/>
              </a:rPr>
              <a:t> Pemusatan perhatian &amp; impulsivitas</a:t>
            </a:r>
          </a:p>
          <a:p>
            <a:pPr marL="723900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800" dirty="0">
                <a:sym typeface="Wingdings" pitchFamily="2" charset="2"/>
              </a:rPr>
              <a:t>Terganggunya koordinasi motorik</a:t>
            </a:r>
            <a:endParaRPr lang="id-ID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r>
              <a:rPr lang="id-ID" b="1" dirty="0"/>
              <a:t>G</a:t>
            </a:r>
            <a:r>
              <a:rPr lang="en-US" b="1" dirty="0"/>
              <a:t>an</a:t>
            </a:r>
            <a:r>
              <a:rPr lang="id-ID" b="1" dirty="0"/>
              <a:t>g</a:t>
            </a:r>
            <a:r>
              <a:rPr lang="en-US" b="1" dirty="0"/>
              <a:t>guan</a:t>
            </a:r>
            <a:r>
              <a:rPr lang="id-ID" b="1" dirty="0"/>
              <a:t> Tidur dan Makan</a:t>
            </a:r>
          </a:p>
          <a:p>
            <a:pPr marL="714375" indent="-352425">
              <a:buFont typeface="Wingdings" pitchFamily="2" charset="2"/>
              <a:buChar char="Ø"/>
            </a:pPr>
            <a:r>
              <a:rPr lang="id-ID" dirty="0"/>
              <a:t>Terbaliknya pola tidur, terbangun tengah malam</a:t>
            </a:r>
          </a:p>
          <a:p>
            <a:pPr marL="714375" indent="-352425">
              <a:buFont typeface="Wingdings" pitchFamily="2" charset="2"/>
              <a:buChar char="Ø"/>
            </a:pPr>
            <a:r>
              <a:rPr lang="id-ID" dirty="0"/>
              <a:t>Enggan t</a:t>
            </a:r>
            <a:r>
              <a:rPr lang="en-US" dirty="0" err="1"/>
              <a:t>er</a:t>
            </a:r>
            <a:r>
              <a:rPr lang="id-ID" dirty="0"/>
              <a:t>h</a:t>
            </a:r>
            <a:r>
              <a:rPr lang="en-US" dirty="0"/>
              <a:t>a</a:t>
            </a:r>
            <a:r>
              <a:rPr lang="id-ID" dirty="0"/>
              <a:t>d</a:t>
            </a:r>
            <a:r>
              <a:rPr lang="en-US" dirty="0" err="1"/>
              <a:t>ap</a:t>
            </a:r>
            <a:r>
              <a:rPr lang="id-ID" dirty="0"/>
              <a:t> makanan tertentu k</a:t>
            </a:r>
            <a:r>
              <a:rPr lang="en-US" dirty="0"/>
              <a:t>a</a:t>
            </a:r>
            <a:r>
              <a:rPr lang="id-ID" dirty="0"/>
              <a:t>r</a:t>
            </a:r>
            <a:r>
              <a:rPr lang="en-US" dirty="0"/>
              <a:t>e</a:t>
            </a:r>
            <a:r>
              <a:rPr lang="id-ID" dirty="0"/>
              <a:t>n</a:t>
            </a:r>
            <a:r>
              <a:rPr lang="en-US" dirty="0"/>
              <a:t>a</a:t>
            </a:r>
            <a:r>
              <a:rPr lang="id-ID" dirty="0"/>
              <a:t> t</a:t>
            </a:r>
            <a:r>
              <a:rPr lang="en-US" dirty="0" err="1"/>
              <a:t>i</a:t>
            </a:r>
            <a:r>
              <a:rPr lang="id-ID" dirty="0"/>
              <a:t>d</a:t>
            </a:r>
            <a:r>
              <a:rPr lang="en-US" dirty="0"/>
              <a:t>a</a:t>
            </a:r>
            <a:r>
              <a:rPr lang="id-ID" dirty="0"/>
              <a:t>k menyu</a:t>
            </a:r>
            <a:r>
              <a:rPr lang="en-US" dirty="0"/>
              <a:t>k</a:t>
            </a:r>
            <a:r>
              <a:rPr lang="id-ID" dirty="0"/>
              <a:t>ai tekstur/baunya</a:t>
            </a:r>
          </a:p>
          <a:p>
            <a:pPr marL="714375" indent="-352425">
              <a:buFont typeface="Wingdings" pitchFamily="2" charset="2"/>
              <a:buChar char="Ø"/>
            </a:pPr>
            <a:r>
              <a:rPr lang="id-ID" dirty="0"/>
              <a:t>Menuntut hanya makanan y</a:t>
            </a:r>
            <a:r>
              <a:rPr lang="en-US" dirty="0"/>
              <a:t>an</a:t>
            </a:r>
            <a:r>
              <a:rPr lang="id-ID" dirty="0"/>
              <a:t>g terbatas</a:t>
            </a:r>
          </a:p>
          <a:p>
            <a:pPr marL="714375" indent="-352425">
              <a:buFont typeface="Wingdings" pitchFamily="2" charset="2"/>
              <a:buChar char="Ø"/>
            </a:pPr>
            <a:r>
              <a:rPr lang="id-ID" dirty="0"/>
              <a:t>Menolak mencoba makanan baru</a:t>
            </a:r>
          </a:p>
          <a:p>
            <a:endParaRPr lang="id-ID" dirty="0"/>
          </a:p>
          <a:p>
            <a:r>
              <a:rPr lang="id-ID" b="1" dirty="0"/>
              <a:t>G</a:t>
            </a:r>
            <a:r>
              <a:rPr lang="en-US" b="1" dirty="0" err="1"/>
              <a:t>angguan</a:t>
            </a:r>
            <a:r>
              <a:rPr lang="en-US" b="1" dirty="0"/>
              <a:t> </a:t>
            </a:r>
            <a:r>
              <a:rPr lang="id-ID" b="1" dirty="0"/>
              <a:t>Kejang </a:t>
            </a:r>
            <a:r>
              <a:rPr lang="id-ID" b="1" dirty="0">
                <a:sym typeface="Wingdings" pitchFamily="2" charset="2"/>
              </a:rPr>
              <a:t> </a:t>
            </a:r>
            <a:r>
              <a:rPr lang="id-ID" dirty="0">
                <a:sym typeface="Wingdings" pitchFamily="2" charset="2"/>
              </a:rPr>
              <a:t>10-25% anak autis mengalami kejang epilepsi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600" b="1" dirty="0"/>
              <a:t>G</a:t>
            </a:r>
            <a:r>
              <a:rPr lang="en-US" sz="2600" b="1" dirty="0"/>
              <a:t>an</a:t>
            </a:r>
            <a:r>
              <a:rPr lang="id-ID" sz="2600" b="1" dirty="0"/>
              <a:t>g</a:t>
            </a:r>
            <a:r>
              <a:rPr lang="en-US" sz="2600" b="1" dirty="0"/>
              <a:t>guan</a:t>
            </a:r>
            <a:r>
              <a:rPr lang="id-ID" sz="2600" b="1" dirty="0"/>
              <a:t> Afek &amp; Mood</a:t>
            </a:r>
          </a:p>
          <a:p>
            <a:pPr marL="714375" indent="-352425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600" dirty="0"/>
              <a:t>Perubahan mood y</a:t>
            </a:r>
            <a:r>
              <a:rPr lang="en-US" sz="2600" dirty="0"/>
              <a:t>an</a:t>
            </a:r>
            <a:r>
              <a:rPr lang="id-ID" sz="2600" dirty="0"/>
              <a:t>g tiba2</a:t>
            </a:r>
          </a:p>
          <a:p>
            <a:pPr marL="714375" indent="-352425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600" dirty="0"/>
              <a:t>Tertawa sendiri</a:t>
            </a:r>
          </a:p>
          <a:p>
            <a:pPr marL="714375" indent="-352425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600" dirty="0"/>
              <a:t>Takut p</a:t>
            </a:r>
            <a:r>
              <a:rPr lang="en-US" sz="2600" dirty="0"/>
              <a:t>a</a:t>
            </a:r>
            <a:r>
              <a:rPr lang="id-ID" sz="2600" dirty="0"/>
              <a:t>d</a:t>
            </a:r>
            <a:r>
              <a:rPr lang="en-US" sz="2600" dirty="0"/>
              <a:t>a</a:t>
            </a:r>
            <a:r>
              <a:rPr lang="id-ID" sz="2600" dirty="0"/>
              <a:t> objek y</a:t>
            </a:r>
            <a:r>
              <a:rPr lang="en-US" sz="2600" dirty="0"/>
              <a:t>an</a:t>
            </a:r>
            <a:r>
              <a:rPr lang="id-ID" sz="2600" dirty="0"/>
              <a:t>g sebenarnya t</a:t>
            </a:r>
            <a:r>
              <a:rPr lang="en-US" sz="2600" dirty="0" err="1"/>
              <a:t>i</a:t>
            </a:r>
            <a:r>
              <a:rPr lang="id-ID" sz="2600" dirty="0"/>
              <a:t>d</a:t>
            </a:r>
            <a:r>
              <a:rPr lang="en-US" sz="2600" dirty="0"/>
              <a:t>a</a:t>
            </a:r>
            <a:r>
              <a:rPr lang="id-ID" sz="2600" dirty="0"/>
              <a:t>k menakutkan</a:t>
            </a:r>
          </a:p>
          <a:p>
            <a:pPr marL="714375" indent="-352425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600" dirty="0"/>
              <a:t>Cemas atau depresi berat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id-ID" sz="26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600" b="1" dirty="0"/>
              <a:t>Tingkah laku Agresif &amp; Membahayakan</a:t>
            </a:r>
          </a:p>
          <a:p>
            <a:pPr marL="714375" indent="-352425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600" dirty="0"/>
              <a:t>Menggigit tangan/jari sendiri sampai berdarah, membentur2kan kepala, mencubit, menarik rambut/ memukuli diri sendiri</a:t>
            </a:r>
          </a:p>
          <a:p>
            <a:pPr marL="714375" indent="-352425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600" i="1" dirty="0"/>
              <a:t>Temper tantrums </a:t>
            </a:r>
            <a:r>
              <a:rPr lang="id-ID" sz="2600" dirty="0"/>
              <a:t>(ledakan agresivitas y</a:t>
            </a:r>
            <a:r>
              <a:rPr lang="en-US" sz="2600" dirty="0"/>
              <a:t>an</a:t>
            </a:r>
            <a:r>
              <a:rPr lang="id-ID" sz="2600" dirty="0"/>
              <a:t>g tanpa pemicu)</a:t>
            </a:r>
          </a:p>
          <a:p>
            <a:pPr marL="714375" indent="-352425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600" dirty="0"/>
              <a:t>Kurangnya perasaan t</a:t>
            </a:r>
            <a:r>
              <a:rPr lang="en-US" sz="2600" dirty="0" err="1"/>
              <a:t>er</a:t>
            </a:r>
            <a:r>
              <a:rPr lang="id-ID" sz="2600" dirty="0"/>
              <a:t>h</a:t>
            </a:r>
            <a:r>
              <a:rPr lang="en-US" sz="2600" dirty="0"/>
              <a:t>a</a:t>
            </a:r>
            <a:r>
              <a:rPr lang="id-ID" sz="2600" dirty="0"/>
              <a:t>d</a:t>
            </a:r>
            <a:r>
              <a:rPr lang="en-US" sz="2600" dirty="0" err="1"/>
              <a:t>ap</a:t>
            </a:r>
            <a:r>
              <a:rPr lang="id-ID" sz="2600" dirty="0"/>
              <a:t> bahaya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32614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d-ID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Gaya belajar Individu ASD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53"/>
          </a:xfrm>
        </p:spPr>
        <p:txBody>
          <a:bodyPr/>
          <a:lstStyle/>
          <a:p>
            <a:pPr marL="579437" indent="-514350">
              <a:buFont typeface="+mj-lt"/>
              <a:buAutoNum type="arabicPeriod"/>
            </a:pPr>
            <a:r>
              <a:rPr lang="id-ID" sz="2800" b="1" dirty="0"/>
              <a:t>Rote Learner</a:t>
            </a:r>
            <a:r>
              <a:rPr lang="id-ID" sz="2800" dirty="0"/>
              <a:t>: cenderung menghafalkan informasi apa adanya tanpa memahami arti simbol y</a:t>
            </a:r>
            <a:r>
              <a:rPr lang="en-US" sz="2800" dirty="0"/>
              <a:t>an</a:t>
            </a:r>
            <a:r>
              <a:rPr lang="id-ID" sz="2800" dirty="0"/>
              <a:t>g dihafalkan</a:t>
            </a:r>
          </a:p>
          <a:p>
            <a:pPr marL="579437" indent="-514350">
              <a:buFont typeface="+mj-lt"/>
              <a:buAutoNum type="arabicPeriod"/>
            </a:pPr>
            <a:endParaRPr lang="id-ID" sz="2800" dirty="0"/>
          </a:p>
          <a:p>
            <a:pPr marL="579437" indent="-514350">
              <a:buFont typeface="+mj-lt"/>
              <a:buAutoNum type="arabicPeriod"/>
            </a:pPr>
            <a:r>
              <a:rPr lang="id-ID" sz="2800" b="1" dirty="0"/>
              <a:t>Gestalt Learner</a:t>
            </a:r>
            <a:r>
              <a:rPr lang="id-ID" sz="2800" dirty="0"/>
              <a:t>: melihat sesuatu s</a:t>
            </a:r>
            <a:r>
              <a:rPr lang="en-US" sz="2800" dirty="0"/>
              <a:t>e</a:t>
            </a:r>
            <a:r>
              <a:rPr lang="id-ID" sz="2800" dirty="0"/>
              <a:t>c</a:t>
            </a:r>
            <a:r>
              <a:rPr lang="en-US" sz="2800" dirty="0"/>
              <a:t>a</a:t>
            </a:r>
            <a:r>
              <a:rPr lang="id-ID" sz="2800" dirty="0"/>
              <a:t>r</a:t>
            </a:r>
            <a:r>
              <a:rPr lang="en-US" sz="2800" dirty="0"/>
              <a:t>a</a:t>
            </a:r>
            <a:r>
              <a:rPr lang="id-ID" sz="2800" dirty="0"/>
              <a:t> global </a:t>
            </a:r>
            <a:r>
              <a:rPr lang="id-ID" sz="2800" dirty="0">
                <a:sym typeface="Wingdings" pitchFamily="2" charset="2"/>
              </a:rPr>
              <a:t> anak menghafalkan kalimat2 secara utuh tanpa mengerti arti kata per kata</a:t>
            </a:r>
          </a:p>
          <a:p>
            <a:pPr marL="579437" indent="-514350">
              <a:buFont typeface="+mj-lt"/>
              <a:buAutoNum type="arabicPeriod"/>
            </a:pPr>
            <a:endParaRPr lang="id-ID" sz="2800" dirty="0">
              <a:sym typeface="Wingdings" pitchFamily="2" charset="2"/>
            </a:endParaRPr>
          </a:p>
          <a:p>
            <a:pPr marL="579437" indent="-514350">
              <a:buFont typeface="+mj-lt"/>
              <a:buAutoNum type="arabicPeriod"/>
            </a:pPr>
            <a:r>
              <a:rPr lang="id-ID" sz="2800" b="1" dirty="0">
                <a:sym typeface="Wingdings" pitchFamily="2" charset="2"/>
              </a:rPr>
              <a:t>Visual Learner</a:t>
            </a:r>
            <a:r>
              <a:rPr lang="id-ID" sz="2800" dirty="0">
                <a:sym typeface="Wingdings" pitchFamily="2" charset="2"/>
              </a:rPr>
              <a:t>: lebih mudah mencerna informasi y</a:t>
            </a:r>
            <a:r>
              <a:rPr lang="en-US" sz="2800" dirty="0">
                <a:sym typeface="Wingdings" pitchFamily="2" charset="2"/>
              </a:rPr>
              <a:t>an</a:t>
            </a:r>
            <a:r>
              <a:rPr lang="id-ID" sz="2800" dirty="0">
                <a:sym typeface="Wingdings" pitchFamily="2" charset="2"/>
              </a:rPr>
              <a:t>g d</a:t>
            </a:r>
            <a:r>
              <a:rPr lang="en-US" sz="2800" dirty="0">
                <a:sym typeface="Wingdings" pitchFamily="2" charset="2"/>
              </a:rPr>
              <a:t>a</a:t>
            </a:r>
            <a:r>
              <a:rPr lang="id-ID" sz="2800" dirty="0">
                <a:sym typeface="Wingdings" pitchFamily="2" charset="2"/>
              </a:rPr>
              <a:t>p</a:t>
            </a:r>
            <a:r>
              <a:rPr lang="en-US" sz="2800" dirty="0">
                <a:sym typeface="Wingdings" pitchFamily="2" charset="2"/>
              </a:rPr>
              <a:t>a</a:t>
            </a:r>
            <a:r>
              <a:rPr lang="id-ID" sz="2800" dirty="0">
                <a:sym typeface="Wingdings" pitchFamily="2" charset="2"/>
              </a:rPr>
              <a:t>t dilihat daripada hanya didengar</a:t>
            </a:r>
            <a:r>
              <a:rPr lang="id-ID" sz="280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endParaRPr lang="id-ID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Autism Spectrum  Disorders (ASD)</a:t>
            </a:r>
          </a:p>
          <a:p>
            <a:r>
              <a:rPr lang="id-ID" dirty="0"/>
              <a:t>Pervasive Developmental </a:t>
            </a:r>
            <a:r>
              <a:rPr lang="en-US" dirty="0"/>
              <a:t>D</a:t>
            </a:r>
            <a:r>
              <a:rPr lang="id-ID" dirty="0"/>
              <a:t>isorders</a:t>
            </a:r>
            <a:r>
              <a:rPr lang="en-US" dirty="0"/>
              <a:t> (PDD)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 marL="579437" indent="-514350">
              <a:buFont typeface="+mj-lt"/>
              <a:buAutoNum type="arabicPeriod" startAt="4"/>
            </a:pPr>
            <a:r>
              <a:rPr lang="id-ID" b="1" dirty="0"/>
              <a:t>Hands-On Learner</a:t>
            </a:r>
            <a:r>
              <a:rPr lang="id-ID" dirty="0"/>
              <a:t>: senang mencoba2 &amp; mendapatkan pengetahuan melalui pengalaman</a:t>
            </a:r>
          </a:p>
          <a:p>
            <a:pPr marL="579437" indent="-514350">
              <a:buFont typeface="+mj-lt"/>
              <a:buAutoNum type="arabicPeriod" startAt="4"/>
            </a:pPr>
            <a:endParaRPr lang="id-ID" dirty="0"/>
          </a:p>
          <a:p>
            <a:pPr marL="579437" indent="-514350">
              <a:buFont typeface="+mj-lt"/>
              <a:buAutoNum type="arabicPeriod" startAt="4"/>
            </a:pPr>
            <a:r>
              <a:rPr lang="id-ID" b="1" dirty="0"/>
              <a:t>Auditory Learner</a:t>
            </a:r>
            <a:r>
              <a:rPr lang="id-ID" dirty="0"/>
              <a:t>: senang bicara &amp; mendengarkan orang lain.  Namun gaya ini biasanya digabungkan d</a:t>
            </a:r>
            <a:r>
              <a:rPr lang="en-US" dirty="0" err="1"/>
              <a:t>en</a:t>
            </a:r>
            <a:r>
              <a:rPr lang="id-ID" dirty="0"/>
              <a:t>g</a:t>
            </a:r>
            <a:r>
              <a:rPr lang="en-US" dirty="0"/>
              <a:t>an</a:t>
            </a:r>
            <a:r>
              <a:rPr lang="id-ID" dirty="0"/>
              <a:t> gaya lain oleh anak autis d</a:t>
            </a:r>
            <a:r>
              <a:rPr lang="en-US" dirty="0"/>
              <a:t>a</a:t>
            </a:r>
            <a:r>
              <a:rPr lang="id-ID" dirty="0"/>
              <a:t>l</a:t>
            </a:r>
            <a:r>
              <a:rPr lang="en-US" dirty="0"/>
              <a:t>a</a:t>
            </a:r>
            <a:r>
              <a:rPr lang="id-ID" dirty="0"/>
              <a:t>m belajar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Autistic Savant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Anak autis yg menunjukkan keterlambatan perkembangan fungsi sosial &amp; intelektual yg serius, tapi memiliki kemampuan/ bakat yg luar biasa (mis: bermusik, menggambar, atau berhitung)</a:t>
            </a:r>
          </a:p>
          <a:p>
            <a:endParaRPr lang="id-ID" dirty="0"/>
          </a:p>
          <a:p>
            <a:r>
              <a:rPr lang="id-ID" dirty="0"/>
              <a:t>Merepresentasikan proporsi kecil individu autis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txBody>
          <a:bodyPr/>
          <a:lstStyle/>
          <a:p>
            <a:r>
              <a:rPr lang="id-ID" dirty="0"/>
              <a:t>Intervensi Pendidikan bagi ASD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68948"/>
          </a:xfrm>
        </p:spPr>
        <p:txBody>
          <a:bodyPr/>
          <a:lstStyle/>
          <a:p>
            <a:pPr>
              <a:buNone/>
            </a:pPr>
            <a:r>
              <a:rPr lang="id-ID" dirty="0"/>
              <a:t>1</a:t>
            </a:r>
            <a:r>
              <a:rPr lang="id-ID" sz="2800" dirty="0"/>
              <a:t>. </a:t>
            </a:r>
            <a:r>
              <a:rPr lang="id-ID" dirty="0"/>
              <a:t>Instruksi langsung u</a:t>
            </a:r>
            <a:r>
              <a:rPr lang="en-US" dirty="0"/>
              <a:t>n</a:t>
            </a:r>
            <a:r>
              <a:rPr lang="id-ID" dirty="0"/>
              <a:t>t</a:t>
            </a:r>
            <a:r>
              <a:rPr lang="en-US" dirty="0"/>
              <a:t>u</a:t>
            </a:r>
            <a:r>
              <a:rPr lang="id-ID" dirty="0"/>
              <a:t>k berbagai kemampuan</a:t>
            </a:r>
          </a:p>
          <a:p>
            <a:pPr marL="714375" indent="-352425"/>
            <a:r>
              <a:rPr lang="id-ID" dirty="0">
                <a:sym typeface="Wingdings" pitchFamily="2" charset="2"/>
              </a:rPr>
              <a:t>Instruksi y</a:t>
            </a:r>
            <a:r>
              <a:rPr lang="en-US" dirty="0">
                <a:sym typeface="Wingdings" pitchFamily="2" charset="2"/>
              </a:rPr>
              <a:t>an</a:t>
            </a:r>
            <a:r>
              <a:rPr lang="id-ID" dirty="0">
                <a:sym typeface="Wingdings" pitchFamily="2" charset="2"/>
              </a:rPr>
              <a:t>g efektif u</a:t>
            </a:r>
            <a:r>
              <a:rPr lang="en-US" dirty="0">
                <a:sym typeface="Wingdings" pitchFamily="2" charset="2"/>
              </a:rPr>
              <a:t>n</a:t>
            </a:r>
            <a:r>
              <a:rPr lang="id-ID" dirty="0">
                <a:sym typeface="Wingdings" pitchFamily="2" charset="2"/>
              </a:rPr>
              <a:t>t</a:t>
            </a:r>
            <a:r>
              <a:rPr lang="en-US" dirty="0">
                <a:sym typeface="Wingdings" pitchFamily="2" charset="2"/>
              </a:rPr>
              <a:t>u</a:t>
            </a:r>
            <a:r>
              <a:rPr lang="id-ID" dirty="0">
                <a:sym typeface="Wingdings" pitchFamily="2" charset="2"/>
              </a:rPr>
              <a:t>k ASD ad</a:t>
            </a:r>
            <a:r>
              <a:rPr lang="en-US" dirty="0">
                <a:sym typeface="Wingdings" pitchFamily="2" charset="2"/>
              </a:rPr>
              <a:t>a</a:t>
            </a:r>
            <a:r>
              <a:rPr lang="id-ID" dirty="0">
                <a:sym typeface="Wingdings" pitchFamily="2" charset="2"/>
              </a:rPr>
              <a:t>l</a:t>
            </a:r>
            <a:r>
              <a:rPr lang="en-US" dirty="0">
                <a:sym typeface="Wingdings" pitchFamily="2" charset="2"/>
              </a:rPr>
              <a:t>a</a:t>
            </a:r>
            <a:r>
              <a:rPr lang="id-ID" dirty="0">
                <a:sym typeface="Wingdings" pitchFamily="2" charset="2"/>
              </a:rPr>
              <a:t>h instruksi y</a:t>
            </a:r>
            <a:r>
              <a:rPr lang="en-US" dirty="0">
                <a:sym typeface="Wingdings" pitchFamily="2" charset="2"/>
              </a:rPr>
              <a:t>an</a:t>
            </a:r>
            <a:r>
              <a:rPr lang="id-ID" dirty="0">
                <a:sym typeface="Wingdings" pitchFamily="2" charset="2"/>
              </a:rPr>
              <a:t>g terstruktur, pendekatan langsung &amp; menggunakan prinsip dasar psikologi perilaku </a:t>
            </a:r>
          </a:p>
          <a:p>
            <a:pPr marL="714375" indent="-352425"/>
            <a:r>
              <a:rPr lang="id-ID" dirty="0">
                <a:sym typeface="Wingdings" pitchFamily="2" charset="2"/>
              </a:rPr>
              <a:t>Instruksi d</a:t>
            </a:r>
            <a:r>
              <a:rPr lang="en-US" dirty="0">
                <a:sym typeface="Wingdings" pitchFamily="2" charset="2"/>
              </a:rPr>
              <a:t>a</a:t>
            </a:r>
            <a:r>
              <a:rPr lang="id-ID" dirty="0">
                <a:sym typeface="Wingdings" pitchFamily="2" charset="2"/>
              </a:rPr>
              <a:t>l</a:t>
            </a:r>
            <a:r>
              <a:rPr lang="en-US" dirty="0">
                <a:sym typeface="Wingdings" pitchFamily="2" charset="2"/>
              </a:rPr>
              <a:t>a</a:t>
            </a:r>
            <a:r>
              <a:rPr lang="id-ID" dirty="0">
                <a:sym typeface="Wingdings" pitchFamily="2" charset="2"/>
              </a:rPr>
              <a:t>m kelompok2 kecil atau satu per satu</a:t>
            </a:r>
          </a:p>
          <a:p>
            <a:pPr marL="714375" indent="-352425"/>
            <a:r>
              <a:rPr lang="id-ID" dirty="0">
                <a:sym typeface="Wingdings" pitchFamily="2" charset="2"/>
              </a:rPr>
              <a:t>Pengajaran disampaikan d</a:t>
            </a:r>
            <a:r>
              <a:rPr lang="en-US" dirty="0">
                <a:sym typeface="Wingdings" pitchFamily="2" charset="2"/>
              </a:rPr>
              <a:t>a</a:t>
            </a:r>
            <a:r>
              <a:rPr lang="id-ID" dirty="0">
                <a:sym typeface="Wingdings" pitchFamily="2" charset="2"/>
              </a:rPr>
              <a:t>l</a:t>
            </a:r>
            <a:r>
              <a:rPr lang="en-US" dirty="0">
                <a:sym typeface="Wingdings" pitchFamily="2" charset="2"/>
              </a:rPr>
              <a:t>a</a:t>
            </a:r>
            <a:r>
              <a:rPr lang="id-ID" dirty="0">
                <a:sym typeface="Wingdings" pitchFamily="2" charset="2"/>
              </a:rPr>
              <a:t>m bentuk langkah2 kecil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40452"/>
          </a:xfrm>
        </p:spPr>
        <p:txBody>
          <a:bodyPr/>
          <a:lstStyle/>
          <a:p>
            <a:pPr>
              <a:buNone/>
            </a:pPr>
            <a:r>
              <a:rPr lang="id-ID" sz="2600" b="1" dirty="0">
                <a:sym typeface="Wingdings" pitchFamily="2" charset="2"/>
              </a:rPr>
              <a:t>2.  Manajemen tingkah laku</a:t>
            </a:r>
          </a:p>
          <a:p>
            <a:pPr marL="723900" indent="-361950"/>
            <a:r>
              <a:rPr lang="id-ID" sz="2600" dirty="0">
                <a:sym typeface="Wingdings" pitchFamily="2" charset="2"/>
              </a:rPr>
              <a:t>Tingkah laku bermasalah siswa ASD d</a:t>
            </a:r>
            <a:r>
              <a:rPr lang="en-US" sz="2600" dirty="0">
                <a:sym typeface="Wingdings" pitchFamily="2" charset="2"/>
              </a:rPr>
              <a:t>a</a:t>
            </a:r>
            <a:r>
              <a:rPr lang="id-ID" sz="2600" dirty="0">
                <a:sym typeface="Wingdings" pitchFamily="2" charset="2"/>
              </a:rPr>
              <a:t>p</a:t>
            </a:r>
            <a:r>
              <a:rPr lang="en-US" sz="2600" dirty="0">
                <a:sym typeface="Wingdings" pitchFamily="2" charset="2"/>
              </a:rPr>
              <a:t>a</a:t>
            </a:r>
            <a:r>
              <a:rPr lang="id-ID" sz="2600" dirty="0">
                <a:sym typeface="Wingdings" pitchFamily="2" charset="2"/>
              </a:rPr>
              <a:t>t dihadapi d</a:t>
            </a:r>
            <a:r>
              <a:rPr lang="en-US" sz="2600" dirty="0" err="1">
                <a:sym typeface="Wingdings" pitchFamily="2" charset="2"/>
              </a:rPr>
              <a:t>en</a:t>
            </a:r>
            <a:r>
              <a:rPr lang="id-ID" sz="2600" dirty="0">
                <a:sym typeface="Wingdings" pitchFamily="2" charset="2"/>
              </a:rPr>
              <a:t>g</a:t>
            </a:r>
            <a:r>
              <a:rPr lang="en-US" sz="2600" dirty="0">
                <a:sym typeface="Wingdings" pitchFamily="2" charset="2"/>
              </a:rPr>
              <a:t>an</a:t>
            </a:r>
            <a:r>
              <a:rPr lang="id-ID" sz="2600" dirty="0">
                <a:sym typeface="Wingdings" pitchFamily="2" charset="2"/>
              </a:rPr>
              <a:t> menggunakan kombinasi </a:t>
            </a:r>
            <a:r>
              <a:rPr lang="id-ID" sz="2600" i="1" dirty="0">
                <a:sym typeface="Wingdings" pitchFamily="2" charset="2"/>
              </a:rPr>
              <a:t>Functional Behavioral Assessment </a:t>
            </a:r>
            <a:r>
              <a:rPr lang="id-ID" sz="2600" dirty="0">
                <a:sym typeface="Wingdings" pitchFamily="2" charset="2"/>
              </a:rPr>
              <a:t>(FBA) &amp; </a:t>
            </a:r>
            <a:r>
              <a:rPr lang="id-ID" sz="2600" i="1" dirty="0">
                <a:sym typeface="Wingdings" pitchFamily="2" charset="2"/>
              </a:rPr>
              <a:t>Positive Behavioral Support</a:t>
            </a:r>
            <a:r>
              <a:rPr lang="id-ID" sz="2600" dirty="0">
                <a:sym typeface="Wingdings" pitchFamily="2" charset="2"/>
              </a:rPr>
              <a:t> (PBS)  menurunkan atau mengeliminasi tingkah laku t</a:t>
            </a:r>
            <a:r>
              <a:rPr lang="en-US" sz="2600" dirty="0" err="1">
                <a:sym typeface="Wingdings" pitchFamily="2" charset="2"/>
              </a:rPr>
              <a:t>er</a:t>
            </a:r>
            <a:r>
              <a:rPr lang="id-ID" sz="2600" dirty="0">
                <a:sym typeface="Wingdings" pitchFamily="2" charset="2"/>
              </a:rPr>
              <a:t>s</a:t>
            </a:r>
            <a:r>
              <a:rPr lang="en-US" sz="2600" dirty="0">
                <a:sym typeface="Wingdings" pitchFamily="2" charset="2"/>
              </a:rPr>
              <a:t>e</a:t>
            </a:r>
            <a:r>
              <a:rPr lang="id-ID" sz="2600" dirty="0">
                <a:sym typeface="Wingdings" pitchFamily="2" charset="2"/>
              </a:rPr>
              <a:t>b</a:t>
            </a:r>
            <a:r>
              <a:rPr lang="en-US" sz="2600" dirty="0" err="1">
                <a:sym typeface="Wingdings" pitchFamily="2" charset="2"/>
              </a:rPr>
              <a:t>ut</a:t>
            </a:r>
            <a:endParaRPr lang="id-ID" sz="2600" dirty="0">
              <a:sym typeface="Wingdings" pitchFamily="2" charset="2"/>
            </a:endParaRPr>
          </a:p>
          <a:p>
            <a:pPr marL="723900" indent="-361950"/>
            <a:r>
              <a:rPr lang="id-ID" sz="2600" dirty="0">
                <a:sym typeface="Wingdings" pitchFamily="2" charset="2"/>
              </a:rPr>
              <a:t>FBA: penentuan konsekuensi, anteseden, dan setting events y</a:t>
            </a:r>
            <a:r>
              <a:rPr lang="en-US" sz="2600" dirty="0">
                <a:sym typeface="Wingdings" pitchFamily="2" charset="2"/>
              </a:rPr>
              <a:t>an</a:t>
            </a:r>
            <a:r>
              <a:rPr lang="id-ID" sz="2600" dirty="0">
                <a:sym typeface="Wingdings" pitchFamily="2" charset="2"/>
              </a:rPr>
              <a:t>g mempertahankan tingkah laku</a:t>
            </a:r>
          </a:p>
          <a:p>
            <a:pPr marL="723900" indent="-361950"/>
            <a:r>
              <a:rPr lang="id-ID" sz="2600" dirty="0">
                <a:sym typeface="Wingdings" pitchFamily="2" charset="2"/>
              </a:rPr>
              <a:t>PBS: penemuan cara2 u</a:t>
            </a:r>
            <a:r>
              <a:rPr lang="en-US" sz="2600" dirty="0">
                <a:sym typeface="Wingdings" pitchFamily="2" charset="2"/>
              </a:rPr>
              <a:t>n</a:t>
            </a:r>
            <a:r>
              <a:rPr lang="id-ID" sz="2600" dirty="0">
                <a:sym typeface="Wingdings" pitchFamily="2" charset="2"/>
              </a:rPr>
              <a:t>t</a:t>
            </a:r>
            <a:r>
              <a:rPr lang="en-US" sz="2600" dirty="0">
                <a:sym typeface="Wingdings" pitchFamily="2" charset="2"/>
              </a:rPr>
              <a:t>u</a:t>
            </a:r>
            <a:r>
              <a:rPr lang="id-ID" sz="2600" dirty="0">
                <a:sym typeface="Wingdings" pitchFamily="2" charset="2"/>
              </a:rPr>
              <a:t>k mendukung tingkah laku positif siswa, daripada menghukum tingkah laku negatif</a:t>
            </a:r>
            <a:endParaRPr lang="id-ID" sz="2600" dirty="0"/>
          </a:p>
          <a:p>
            <a:endParaRPr lang="id-ID" sz="2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83328"/>
          </a:xfrm>
        </p:spPr>
        <p:txBody>
          <a:bodyPr/>
          <a:lstStyle/>
          <a:p>
            <a:pPr>
              <a:buNone/>
            </a:pPr>
            <a:r>
              <a:rPr lang="id-ID" dirty="0"/>
              <a:t>3. </a:t>
            </a:r>
            <a:r>
              <a:rPr lang="id-ID" sz="2800" b="1" dirty="0"/>
              <a:t>Instruksi p</a:t>
            </a:r>
            <a:r>
              <a:rPr lang="en-US" sz="2800" b="1" dirty="0"/>
              <a:t>a</a:t>
            </a:r>
            <a:r>
              <a:rPr lang="id-ID" sz="2800" b="1" dirty="0"/>
              <a:t>d</a:t>
            </a:r>
            <a:r>
              <a:rPr lang="en-US" sz="2800" b="1" dirty="0"/>
              <a:t>a</a:t>
            </a:r>
            <a:r>
              <a:rPr lang="id-ID" sz="2800" b="1" dirty="0"/>
              <a:t> </a:t>
            </a:r>
            <a:r>
              <a:rPr lang="id-ID" sz="2800" b="1" i="1" dirty="0"/>
              <a:t>setting</a:t>
            </a:r>
            <a:r>
              <a:rPr lang="id-ID" sz="2800" b="1" dirty="0"/>
              <a:t> alami</a:t>
            </a:r>
          </a:p>
          <a:p>
            <a:pPr marL="714375" indent="-352425"/>
            <a:r>
              <a:rPr lang="id-ID" sz="2800" dirty="0"/>
              <a:t>Memberikan instruksi p</a:t>
            </a:r>
            <a:r>
              <a:rPr lang="en-US" sz="2800" dirty="0"/>
              <a:t>a</a:t>
            </a:r>
            <a:r>
              <a:rPr lang="id-ID" sz="2800" dirty="0"/>
              <a:t>d</a:t>
            </a:r>
            <a:r>
              <a:rPr lang="en-US" sz="2800" dirty="0"/>
              <a:t>a</a:t>
            </a:r>
            <a:r>
              <a:rPr lang="id-ID" sz="2800" dirty="0"/>
              <a:t> </a:t>
            </a:r>
            <a:r>
              <a:rPr lang="id-ID" sz="2800" i="1" dirty="0"/>
              <a:t>setting</a:t>
            </a:r>
            <a:r>
              <a:rPr lang="id-ID" sz="2800" dirty="0"/>
              <a:t> dan interaksi y</a:t>
            </a:r>
            <a:r>
              <a:rPr lang="en-US" sz="2800" dirty="0"/>
              <a:t>an</a:t>
            </a:r>
            <a:r>
              <a:rPr lang="id-ID" sz="2800" dirty="0"/>
              <a:t>g dinikmati oleh siswa ASD</a:t>
            </a:r>
          </a:p>
          <a:p>
            <a:pPr marL="714375" indent="-352425"/>
            <a:r>
              <a:rPr lang="id-ID" sz="2800" dirty="0"/>
              <a:t>D</a:t>
            </a:r>
            <a:r>
              <a:rPr lang="en-US" sz="2800" dirty="0"/>
              <a:t>a</a:t>
            </a:r>
            <a:r>
              <a:rPr lang="id-ID" sz="2800" dirty="0"/>
              <a:t>l</a:t>
            </a:r>
            <a:r>
              <a:rPr lang="en-US" sz="2800" dirty="0"/>
              <a:t>a</a:t>
            </a:r>
            <a:r>
              <a:rPr lang="id-ID" sz="2800" dirty="0"/>
              <a:t>m melakukan asesmen p</a:t>
            </a:r>
            <a:r>
              <a:rPr lang="en-US" sz="2800" dirty="0"/>
              <a:t>a</a:t>
            </a:r>
            <a:r>
              <a:rPr lang="id-ID" sz="2800" dirty="0"/>
              <a:t>d</a:t>
            </a:r>
            <a:r>
              <a:rPr lang="en-US" sz="2800" dirty="0"/>
              <a:t>a</a:t>
            </a:r>
            <a:r>
              <a:rPr lang="id-ID" sz="2800" dirty="0"/>
              <a:t> siswa ASD, d</a:t>
            </a:r>
            <a:r>
              <a:rPr lang="en-US" sz="2800" dirty="0"/>
              <a:t>a</a:t>
            </a:r>
            <a:r>
              <a:rPr lang="id-ID" sz="2800" dirty="0"/>
              <a:t>p</a:t>
            </a:r>
            <a:r>
              <a:rPr lang="en-US" sz="2800" dirty="0"/>
              <a:t>a</a:t>
            </a:r>
            <a:r>
              <a:rPr lang="id-ID" sz="2800" dirty="0"/>
              <a:t>t menggunakan berbagai cara y</a:t>
            </a:r>
            <a:r>
              <a:rPr lang="en-US" sz="2800" dirty="0"/>
              <a:t>an</a:t>
            </a:r>
            <a:r>
              <a:rPr lang="id-ID" sz="2800" dirty="0"/>
              <a:t>g tidak kaku, s</a:t>
            </a:r>
            <a:r>
              <a:rPr lang="en-US" sz="2800" dirty="0"/>
              <a:t>e</a:t>
            </a:r>
            <a:r>
              <a:rPr lang="id-ID" sz="2800" dirty="0"/>
              <a:t>h</a:t>
            </a:r>
            <a:r>
              <a:rPr lang="en-US" sz="2800" dirty="0"/>
              <a:t>in</a:t>
            </a:r>
            <a:r>
              <a:rPr lang="id-ID" sz="2800" dirty="0"/>
              <a:t>g</a:t>
            </a:r>
            <a:r>
              <a:rPr lang="en-US" sz="2800" dirty="0" err="1"/>
              <a:t>ga</a:t>
            </a:r>
            <a:r>
              <a:rPr lang="id-ID" sz="2800" dirty="0"/>
              <a:t> t</a:t>
            </a:r>
            <a:r>
              <a:rPr lang="en-US" sz="2800" dirty="0" err="1"/>
              <a:t>i</a:t>
            </a:r>
            <a:r>
              <a:rPr lang="id-ID" sz="2800" dirty="0"/>
              <a:t>d</a:t>
            </a:r>
            <a:r>
              <a:rPr lang="en-US" sz="2800" dirty="0"/>
              <a:t>a</a:t>
            </a:r>
            <a:r>
              <a:rPr lang="id-ID" sz="2800" dirty="0"/>
              <a:t>k membuat mereka stres</a:t>
            </a:r>
          </a:p>
          <a:p>
            <a:pPr marL="714375" indent="-352425"/>
            <a:r>
              <a:rPr lang="id-ID" sz="2800" dirty="0"/>
              <a:t>Guru d</a:t>
            </a:r>
            <a:r>
              <a:rPr lang="en-US" sz="2800" dirty="0"/>
              <a:t>a</a:t>
            </a:r>
            <a:r>
              <a:rPr lang="id-ID" sz="2800" dirty="0"/>
              <a:t>p</a:t>
            </a:r>
            <a:r>
              <a:rPr lang="en-US" sz="2800" dirty="0"/>
              <a:t>a</a:t>
            </a:r>
            <a:r>
              <a:rPr lang="id-ID" sz="2800" dirty="0"/>
              <a:t>t memberikan tugas sesuai minat siswa (biasanya siswa autis memiliki minat y</a:t>
            </a:r>
            <a:r>
              <a:rPr lang="en-US" sz="2800" dirty="0"/>
              <a:t>an</a:t>
            </a:r>
            <a:r>
              <a:rPr lang="id-ID" sz="2800" dirty="0"/>
              <a:t>g membuatnya terokupasi s</a:t>
            </a:r>
            <a:r>
              <a:rPr lang="en-US" sz="2800" dirty="0"/>
              <a:t>e</a:t>
            </a:r>
            <a:r>
              <a:rPr lang="id-ID" sz="2800" dirty="0"/>
              <a:t>l</a:t>
            </a:r>
            <a:r>
              <a:rPr lang="en-US" sz="2800" dirty="0"/>
              <a:t>a</a:t>
            </a:r>
            <a:r>
              <a:rPr lang="id-ID" sz="2800" dirty="0"/>
              <a:t>m</a:t>
            </a:r>
            <a:r>
              <a:rPr lang="en-US" sz="2800" dirty="0"/>
              <a:t>a</a:t>
            </a:r>
            <a:r>
              <a:rPr lang="id-ID" sz="2800" dirty="0"/>
              <a:t> waktu y</a:t>
            </a:r>
            <a:r>
              <a:rPr lang="en-US" sz="2800" dirty="0"/>
              <a:t>an</a:t>
            </a:r>
            <a:r>
              <a:rPr lang="id-ID" sz="2800" dirty="0"/>
              <a:t>g panjang)</a:t>
            </a:r>
          </a:p>
          <a:p>
            <a:pPr marL="714375" indent="-352425"/>
            <a:r>
              <a:rPr lang="id-ID" sz="2800" dirty="0"/>
              <a:t>Guru d</a:t>
            </a:r>
            <a:r>
              <a:rPr lang="en-US" sz="2800" dirty="0"/>
              <a:t>a</a:t>
            </a:r>
            <a:r>
              <a:rPr lang="id-ID" sz="2800" dirty="0"/>
              <a:t>p</a:t>
            </a:r>
            <a:r>
              <a:rPr lang="en-US" sz="2800" dirty="0"/>
              <a:t>a</a:t>
            </a:r>
            <a:r>
              <a:rPr lang="id-ID" sz="2800" dirty="0"/>
              <a:t>t menggunakan media visual d</a:t>
            </a:r>
            <a:r>
              <a:rPr lang="en-US" sz="2800" dirty="0"/>
              <a:t>a</a:t>
            </a:r>
            <a:r>
              <a:rPr lang="id-ID" sz="2800" dirty="0"/>
              <a:t>l</a:t>
            </a:r>
            <a:r>
              <a:rPr lang="en-US" sz="2800"/>
              <a:t>a</a:t>
            </a:r>
            <a:r>
              <a:rPr lang="id-ID" sz="2800"/>
              <a:t>m </a:t>
            </a:r>
            <a:r>
              <a:rPr lang="id-ID" sz="2800" dirty="0"/>
              <a:t>memberi instruksi atau pengajaran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14750" y="857250"/>
            <a:ext cx="2071688" cy="16430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000" b="1" dirty="0"/>
              <a:t>ASD</a:t>
            </a:r>
          </a:p>
        </p:txBody>
      </p:sp>
      <p:sp>
        <p:nvSpPr>
          <p:cNvPr id="5" name="Oval 4"/>
          <p:cNvSpPr/>
          <p:nvPr/>
        </p:nvSpPr>
        <p:spPr>
          <a:xfrm>
            <a:off x="2214563" y="4714875"/>
            <a:ext cx="4786312" cy="164306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/>
              <a:t>Pola-pola perilaku repetitif &amp; stereotip</a:t>
            </a:r>
          </a:p>
        </p:txBody>
      </p:sp>
      <p:sp>
        <p:nvSpPr>
          <p:cNvPr id="6" name="Oval 5"/>
          <p:cNvSpPr/>
          <p:nvPr/>
        </p:nvSpPr>
        <p:spPr>
          <a:xfrm>
            <a:off x="6072188" y="2714625"/>
            <a:ext cx="2428875" cy="164306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/>
              <a:t>Interaksi Sosial</a:t>
            </a:r>
          </a:p>
        </p:txBody>
      </p:sp>
      <p:sp>
        <p:nvSpPr>
          <p:cNvPr id="7" name="Oval 6"/>
          <p:cNvSpPr/>
          <p:nvPr/>
        </p:nvSpPr>
        <p:spPr>
          <a:xfrm>
            <a:off x="285750" y="2786063"/>
            <a:ext cx="3500438" cy="16430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/>
              <a:t>Kemampuan Komunikasi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3000375" y="2286000"/>
            <a:ext cx="857250" cy="428625"/>
          </a:xfrm>
          <a:prstGeom prst="straightConnector1">
            <a:avLst/>
          </a:prstGeom>
          <a:ln w="952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15000" y="2357438"/>
            <a:ext cx="714375" cy="428625"/>
          </a:xfrm>
          <a:prstGeom prst="straightConnector1">
            <a:avLst/>
          </a:prstGeom>
          <a:ln w="952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929857" y="3642519"/>
            <a:ext cx="1714500" cy="1587"/>
          </a:xfrm>
          <a:prstGeom prst="straightConnector1">
            <a:avLst/>
          </a:prstGeom>
          <a:ln w="952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d-ID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5 kelainan y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an</a:t>
            </a:r>
            <a:r>
              <a:rPr lang="id-ID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g termasuk ASD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id-ID" b="1" dirty="0"/>
              <a:t>Autisme</a:t>
            </a:r>
            <a:r>
              <a:rPr lang="id-ID" dirty="0"/>
              <a:t>: penarikan diri y</a:t>
            </a:r>
            <a:r>
              <a:rPr lang="en-US" dirty="0"/>
              <a:t>an</a:t>
            </a:r>
            <a:r>
              <a:rPr lang="id-ID" dirty="0"/>
              <a:t>g ekstrim dari lingk</a:t>
            </a:r>
            <a:r>
              <a:rPr lang="en-US" dirty="0" err="1"/>
              <a:t>uangan</a:t>
            </a:r>
            <a:r>
              <a:rPr lang="en-US" dirty="0"/>
              <a:t> </a:t>
            </a:r>
            <a:r>
              <a:rPr lang="id-ID" dirty="0"/>
              <a:t>sosialnya, g</a:t>
            </a:r>
            <a:r>
              <a:rPr lang="en-US" dirty="0"/>
              <a:t>an</a:t>
            </a:r>
            <a:r>
              <a:rPr lang="id-ID" dirty="0"/>
              <a:t>g</a:t>
            </a:r>
            <a:r>
              <a:rPr lang="en-US" dirty="0"/>
              <a:t>guan</a:t>
            </a:r>
            <a:r>
              <a:rPr lang="id-ID" dirty="0"/>
              <a:t> d</a:t>
            </a:r>
            <a:r>
              <a:rPr lang="en-US" dirty="0"/>
              <a:t>a</a:t>
            </a:r>
            <a:r>
              <a:rPr lang="id-ID" dirty="0"/>
              <a:t>l</a:t>
            </a:r>
            <a:r>
              <a:rPr lang="en-US" dirty="0"/>
              <a:t>a</a:t>
            </a:r>
            <a:r>
              <a:rPr lang="id-ID" dirty="0"/>
              <a:t>m berkomunikasi, serta tingkah laku y</a:t>
            </a:r>
            <a:r>
              <a:rPr lang="en-US" dirty="0"/>
              <a:t>an</a:t>
            </a:r>
            <a:r>
              <a:rPr lang="id-ID" dirty="0"/>
              <a:t>g terbatas &amp; berulang (stereotipik) yg muncul s</a:t>
            </a:r>
            <a:r>
              <a:rPr lang="en-US" dirty="0"/>
              <a:t>e</a:t>
            </a:r>
            <a:r>
              <a:rPr lang="id-ID" dirty="0"/>
              <a:t>belum usia 3 th.</a:t>
            </a:r>
          </a:p>
          <a:p>
            <a:pPr marL="514350" indent="-514350" fontAlgn="auto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id-ID" b="1" dirty="0"/>
              <a:t>Asperger Syndrome (AS)</a:t>
            </a:r>
            <a:r>
              <a:rPr lang="id-ID" dirty="0"/>
              <a:t>: abnormalitas y</a:t>
            </a:r>
            <a:r>
              <a:rPr lang="en-US" dirty="0"/>
              <a:t>an</a:t>
            </a:r>
            <a:r>
              <a:rPr lang="id-ID" dirty="0"/>
              <a:t>g secara kualitatif sama s</a:t>
            </a:r>
            <a:r>
              <a:rPr lang="en-US" dirty="0"/>
              <a:t>e</a:t>
            </a:r>
            <a:r>
              <a:rPr lang="id-ID" dirty="0"/>
              <a:t>p</a:t>
            </a:r>
            <a:r>
              <a:rPr lang="en-US" dirty="0" err="1"/>
              <a:t>er</a:t>
            </a:r>
            <a:r>
              <a:rPr lang="id-ID" dirty="0"/>
              <a:t>t</a:t>
            </a:r>
            <a:r>
              <a:rPr lang="en-US" dirty="0" err="1"/>
              <a:t>i</a:t>
            </a:r>
            <a:r>
              <a:rPr lang="id-ID" dirty="0"/>
              <a:t> autisme tetapi lebih ringan (</a:t>
            </a:r>
            <a:r>
              <a:rPr lang="id-ID" i="1" dirty="0"/>
              <a:t>mild autism</a:t>
            </a:r>
            <a:r>
              <a:rPr lang="id-ID" dirty="0"/>
              <a:t>). Memiliki tingkat inteligensi &amp; kemampuan komunikasi y</a:t>
            </a:r>
            <a:r>
              <a:rPr lang="en-US" dirty="0"/>
              <a:t>an</a:t>
            </a:r>
            <a:r>
              <a:rPr lang="id-ID" dirty="0"/>
              <a:t>g lebih tinggi d</a:t>
            </a:r>
            <a:r>
              <a:rPr lang="en-US" dirty="0"/>
              <a:t>a</a:t>
            </a:r>
            <a:r>
              <a:rPr lang="id-ID" dirty="0"/>
              <a:t>r</a:t>
            </a:r>
            <a:r>
              <a:rPr lang="en-US" dirty="0" err="1"/>
              <a:t>i</a:t>
            </a:r>
            <a:r>
              <a:rPr lang="id-ID" dirty="0"/>
              <a:t>p</a:t>
            </a:r>
            <a:r>
              <a:rPr lang="en-US" dirty="0"/>
              <a:t>a</a:t>
            </a:r>
            <a:r>
              <a:rPr lang="id-ID" dirty="0"/>
              <a:t>d</a:t>
            </a:r>
            <a:r>
              <a:rPr lang="en-US" dirty="0"/>
              <a:t>a</a:t>
            </a:r>
            <a:r>
              <a:rPr lang="id-ID" dirty="0"/>
              <a:t> autis. Kesulitan utama d</a:t>
            </a:r>
            <a:r>
              <a:rPr lang="en-US" dirty="0"/>
              <a:t>a</a:t>
            </a:r>
            <a:r>
              <a:rPr lang="id-ID" dirty="0"/>
              <a:t>l</a:t>
            </a:r>
            <a:r>
              <a:rPr lang="en-US" dirty="0"/>
              <a:t>a</a:t>
            </a:r>
            <a:r>
              <a:rPr lang="id-ID" dirty="0"/>
              <a:t>m in</a:t>
            </a:r>
            <a:r>
              <a:rPr lang="en-US" dirty="0" err="1"/>
              <a:t>teraksi</a:t>
            </a:r>
            <a:r>
              <a:rPr lang="en-US" dirty="0"/>
              <a:t> </a:t>
            </a:r>
            <a:r>
              <a:rPr lang="id-ID" dirty="0"/>
              <a:t>sos</a:t>
            </a:r>
            <a:r>
              <a:rPr lang="en-US" dirty="0" err="1"/>
              <a:t>ial</a:t>
            </a:r>
            <a:r>
              <a:rPr lang="id-ID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 startAt="3"/>
            </a:pPr>
            <a:r>
              <a:rPr lang="id-ID" b="1" dirty="0"/>
              <a:t>Rett Syndrome</a:t>
            </a:r>
            <a:r>
              <a:rPr lang="id-ID" dirty="0"/>
              <a:t>: kemunduran perkembangan berupa hilangnya kemampuan gerakan tangan y</a:t>
            </a:r>
            <a:r>
              <a:rPr lang="en-US" dirty="0"/>
              <a:t>an</a:t>
            </a:r>
            <a:r>
              <a:rPr lang="id-ID" dirty="0"/>
              <a:t>g bertujuan,ketrampilan motorik y</a:t>
            </a:r>
            <a:r>
              <a:rPr lang="en-US" dirty="0"/>
              <a:t>an</a:t>
            </a:r>
            <a:r>
              <a:rPr lang="id-ID" dirty="0"/>
              <a:t>g telah terlatih, kehilangan/hambatan p</a:t>
            </a:r>
            <a:r>
              <a:rPr lang="en-US" dirty="0"/>
              <a:t>a</a:t>
            </a:r>
            <a:r>
              <a:rPr lang="id-ID" dirty="0"/>
              <a:t>d</a:t>
            </a:r>
            <a:r>
              <a:rPr lang="en-US" dirty="0"/>
              <a:t>a</a:t>
            </a:r>
            <a:r>
              <a:rPr lang="id-ID" dirty="0"/>
              <a:t> kemampuan berbahasa, gerakan s</a:t>
            </a:r>
            <a:r>
              <a:rPr lang="en-US" dirty="0"/>
              <a:t>e</a:t>
            </a:r>
            <a:r>
              <a:rPr lang="id-ID" dirty="0"/>
              <a:t>p</a:t>
            </a:r>
            <a:r>
              <a:rPr lang="en-US" dirty="0" err="1"/>
              <a:t>er</a:t>
            </a:r>
            <a:r>
              <a:rPr lang="id-ID" dirty="0"/>
              <a:t>t</a:t>
            </a:r>
            <a:r>
              <a:rPr lang="en-US" dirty="0" err="1"/>
              <a:t>i</a:t>
            </a:r>
            <a:r>
              <a:rPr lang="id-ID" dirty="0"/>
              <a:t> mencuci tangan y</a:t>
            </a:r>
            <a:r>
              <a:rPr lang="en-US" dirty="0"/>
              <a:t>an</a:t>
            </a:r>
            <a:r>
              <a:rPr lang="id-ID" dirty="0"/>
              <a:t>g stereotipik lalu membasahi tangan s</a:t>
            </a:r>
            <a:r>
              <a:rPr lang="en-US" dirty="0"/>
              <a:t>e</a:t>
            </a:r>
            <a:r>
              <a:rPr lang="id-ID" dirty="0"/>
              <a:t>c</a:t>
            </a:r>
            <a:r>
              <a:rPr lang="en-US" dirty="0"/>
              <a:t>a</a:t>
            </a:r>
            <a:r>
              <a:rPr lang="id-ID" dirty="0"/>
              <a:t>r</a:t>
            </a:r>
            <a:r>
              <a:rPr lang="en-US" dirty="0"/>
              <a:t>a</a:t>
            </a:r>
            <a:r>
              <a:rPr lang="id-ID" dirty="0"/>
              <a:t> stereotipik d</a:t>
            </a:r>
            <a:r>
              <a:rPr lang="en-US" dirty="0" err="1"/>
              <a:t>en</a:t>
            </a:r>
            <a:r>
              <a:rPr lang="id-ID" dirty="0"/>
              <a:t>g</a:t>
            </a:r>
            <a:r>
              <a:rPr lang="en-US" dirty="0"/>
              <a:t>an</a:t>
            </a:r>
            <a:r>
              <a:rPr lang="id-ID" dirty="0"/>
              <a:t> air liur, serta hambatan d</a:t>
            </a:r>
            <a:r>
              <a:rPr lang="en-US" dirty="0"/>
              <a:t>a</a:t>
            </a:r>
            <a:r>
              <a:rPr lang="id-ID" dirty="0"/>
              <a:t>l</a:t>
            </a:r>
            <a:r>
              <a:rPr lang="en-US" dirty="0"/>
              <a:t>a</a:t>
            </a:r>
            <a:r>
              <a:rPr lang="id-ID" dirty="0"/>
              <a:t>m fungsi mengunyah makanan. Muncul p</a:t>
            </a:r>
            <a:r>
              <a:rPr lang="en-US" dirty="0"/>
              <a:t>a</a:t>
            </a:r>
            <a:r>
              <a:rPr lang="id-ID" dirty="0"/>
              <a:t>d</a:t>
            </a:r>
            <a:r>
              <a:rPr lang="en-US" dirty="0"/>
              <a:t>a</a:t>
            </a:r>
            <a:r>
              <a:rPr lang="id-ID" dirty="0"/>
              <a:t> usia 7-24 b</a:t>
            </a:r>
            <a:r>
              <a:rPr lang="en-US" dirty="0"/>
              <a:t>u</a:t>
            </a:r>
            <a:r>
              <a:rPr lang="id-ID" dirty="0"/>
              <a:t>l</a:t>
            </a:r>
            <a:r>
              <a:rPr lang="en-US" dirty="0"/>
              <a:t>an</a:t>
            </a:r>
            <a:r>
              <a:rPr lang="id-ID" dirty="0"/>
              <a:t>, umumnya anak perempuan.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id-ID" b="1" dirty="0"/>
              <a:t>Childhood Disintegrative Disorder</a:t>
            </a:r>
            <a:r>
              <a:rPr lang="id-ID" dirty="0"/>
              <a:t>: perkemb</a:t>
            </a:r>
            <a:r>
              <a:rPr lang="en-US" dirty="0" err="1"/>
              <a:t>angan</a:t>
            </a:r>
            <a:r>
              <a:rPr lang="en-US" dirty="0"/>
              <a:t> </a:t>
            </a:r>
            <a:r>
              <a:rPr lang="id-ID" dirty="0"/>
              <a:t>normal hingga usia 2-10 th (umumnya anak laki-laki), kemudian diikuti kehilangan kemampuan</a:t>
            </a:r>
            <a:r>
              <a:rPr lang="en-US" dirty="0"/>
              <a:t> </a:t>
            </a:r>
            <a:r>
              <a:rPr lang="id-ID" dirty="0"/>
              <a:t>y</a:t>
            </a:r>
            <a:r>
              <a:rPr lang="en-US" dirty="0"/>
              <a:t>an</a:t>
            </a:r>
            <a:r>
              <a:rPr lang="id-ID" dirty="0"/>
              <a:t>g signifikan d</a:t>
            </a:r>
            <a:r>
              <a:rPr lang="en-US" dirty="0"/>
              <a:t>a</a:t>
            </a:r>
            <a:r>
              <a:rPr lang="id-ID" dirty="0"/>
              <a:t>l</a:t>
            </a:r>
            <a:r>
              <a:rPr lang="en-US" dirty="0"/>
              <a:t>a</a:t>
            </a:r>
            <a:r>
              <a:rPr lang="id-ID" dirty="0"/>
              <a:t>m ketrampilan terlatih p</a:t>
            </a:r>
            <a:r>
              <a:rPr lang="en-US" dirty="0"/>
              <a:t>a</a:t>
            </a:r>
            <a:r>
              <a:rPr lang="id-ID" dirty="0"/>
              <a:t>d</a:t>
            </a:r>
            <a:r>
              <a:rPr lang="en-US" dirty="0"/>
              <a:t>a</a:t>
            </a:r>
            <a:r>
              <a:rPr lang="id-ID" dirty="0"/>
              <a:t> b</a:t>
            </a:r>
            <a:r>
              <a:rPr lang="en-US" dirty="0"/>
              <a:t>e</a:t>
            </a:r>
            <a:r>
              <a:rPr lang="id-ID" dirty="0"/>
              <a:t>b</a:t>
            </a:r>
            <a:r>
              <a:rPr lang="en-US" dirty="0"/>
              <a:t>e</a:t>
            </a:r>
            <a:r>
              <a:rPr lang="id-ID" dirty="0"/>
              <a:t>r</a:t>
            </a:r>
            <a:r>
              <a:rPr lang="en-US" dirty="0"/>
              <a:t>a</a:t>
            </a:r>
            <a:r>
              <a:rPr lang="id-ID" dirty="0"/>
              <a:t>p</a:t>
            </a:r>
            <a:r>
              <a:rPr lang="en-US" dirty="0"/>
              <a:t>a</a:t>
            </a:r>
            <a:r>
              <a:rPr lang="id-ID" dirty="0"/>
              <a:t> bid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id-ID" dirty="0"/>
              <a:t>perkemb</a:t>
            </a:r>
            <a:r>
              <a:rPr lang="en-US" dirty="0" err="1"/>
              <a:t>angan</a:t>
            </a:r>
            <a:r>
              <a:rPr lang="id-ID" dirty="0"/>
              <a:t>. Adanya g</a:t>
            </a:r>
            <a:r>
              <a:rPr lang="en-US" dirty="0" err="1"/>
              <a:t>ang</a:t>
            </a:r>
            <a:r>
              <a:rPr lang="id-ID" dirty="0"/>
              <a:t>g</a:t>
            </a:r>
            <a:r>
              <a:rPr lang="en-US" dirty="0" err="1"/>
              <a:t>uan</a:t>
            </a:r>
            <a:r>
              <a:rPr lang="id-ID" dirty="0"/>
              <a:t> y</a:t>
            </a:r>
            <a:r>
              <a:rPr lang="en-US" dirty="0"/>
              <a:t>an</a:t>
            </a:r>
            <a:r>
              <a:rPr lang="id-ID" dirty="0"/>
              <a:t>g khas dari fungsi sosial, komunikasi &amp; perilaku. Bersifat progresif &amp; menetap.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id-ID" b="1" dirty="0"/>
              <a:t>Pervasive Developmental Disorder not Otherwise Specified (PDD-NOS)</a:t>
            </a:r>
            <a:r>
              <a:rPr lang="id-ID" dirty="0"/>
              <a:t>: individu menampilkan perilaku autis t</a:t>
            </a:r>
            <a:r>
              <a:rPr lang="en-US" dirty="0"/>
              <a:t>a</a:t>
            </a:r>
            <a:r>
              <a:rPr lang="id-ID" dirty="0"/>
              <a:t>p</a:t>
            </a:r>
            <a:r>
              <a:rPr lang="en-US" dirty="0" err="1"/>
              <a:t>i</a:t>
            </a:r>
            <a:r>
              <a:rPr lang="id-ID" dirty="0"/>
              <a:t> p</a:t>
            </a:r>
            <a:r>
              <a:rPr lang="en-US" dirty="0"/>
              <a:t>a</a:t>
            </a:r>
            <a:r>
              <a:rPr lang="id-ID" dirty="0"/>
              <a:t>d</a:t>
            </a:r>
            <a:r>
              <a:rPr lang="en-US" dirty="0"/>
              <a:t>a</a:t>
            </a:r>
            <a:r>
              <a:rPr lang="id-ID" dirty="0"/>
              <a:t> tingkat y</a:t>
            </a:r>
            <a:r>
              <a:rPr lang="en-US" dirty="0"/>
              <a:t>an</a:t>
            </a:r>
            <a:r>
              <a:rPr lang="id-ID" dirty="0"/>
              <a:t>g lebih rendah, muncul setelah usia 3 t</a:t>
            </a:r>
            <a:r>
              <a:rPr lang="en-US" dirty="0"/>
              <a:t>a</a:t>
            </a:r>
            <a:r>
              <a:rPr lang="id-ID" dirty="0"/>
              <a:t>h</a:t>
            </a:r>
            <a:r>
              <a:rPr lang="en-US" dirty="0"/>
              <a:t>un</a:t>
            </a:r>
            <a:r>
              <a:rPr lang="id-ID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d-ID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Definisi Autisme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143000"/>
            <a:ext cx="8429625" cy="4983163"/>
          </a:xfrm>
        </p:spPr>
        <p:txBody>
          <a:bodyPr rtlCol="0">
            <a:normAutofit fontScale="92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/>
              <a:t>Ketidakmampuan/cacat perkemb</a:t>
            </a:r>
            <a:r>
              <a:rPr lang="en-US" dirty="0" err="1"/>
              <a:t>angan</a:t>
            </a:r>
            <a:r>
              <a:rPr lang="id-ID" dirty="0"/>
              <a:t> y</a:t>
            </a:r>
            <a:r>
              <a:rPr lang="en-US" dirty="0"/>
              <a:t>an</a:t>
            </a:r>
            <a:r>
              <a:rPr lang="id-ID" dirty="0"/>
              <a:t>g mempengaruhi komunikasi verbal &amp; nonverbal serta in</a:t>
            </a:r>
            <a:r>
              <a:rPr lang="en-US" dirty="0" err="1"/>
              <a:t>teraksi</a:t>
            </a:r>
            <a:r>
              <a:rPr lang="en-US" dirty="0"/>
              <a:t> </a:t>
            </a:r>
            <a:r>
              <a:rPr lang="id-ID" dirty="0"/>
              <a:t>sos</a:t>
            </a:r>
            <a:r>
              <a:rPr lang="en-US" dirty="0" err="1"/>
              <a:t>ial</a:t>
            </a:r>
            <a:r>
              <a:rPr lang="id-ID" dirty="0"/>
              <a:t>.</a:t>
            </a:r>
          </a:p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/>
              <a:t>Terlihat  &lt; usia 3 t</a:t>
            </a:r>
            <a:r>
              <a:rPr lang="en-US" dirty="0"/>
              <a:t>a</a:t>
            </a:r>
            <a:r>
              <a:rPr lang="id-ID" dirty="0"/>
              <a:t>h</a:t>
            </a:r>
            <a:r>
              <a:rPr lang="en-US" dirty="0"/>
              <a:t>un</a:t>
            </a:r>
            <a:r>
              <a:rPr lang="id-ID" dirty="0"/>
              <a:t>, y</a:t>
            </a:r>
            <a:r>
              <a:rPr lang="en-US" dirty="0"/>
              <a:t>an</a:t>
            </a:r>
            <a:r>
              <a:rPr lang="id-ID" dirty="0"/>
              <a:t>g mempengaruhi kinerja anak.</a:t>
            </a:r>
          </a:p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/>
              <a:t>Keterlibatan d</a:t>
            </a:r>
            <a:r>
              <a:rPr lang="en-US" dirty="0"/>
              <a:t>ala</a:t>
            </a:r>
            <a:r>
              <a:rPr lang="id-ID" dirty="0"/>
              <a:t>m kegiatan repetitif &amp; gerakan stereotip.</a:t>
            </a:r>
          </a:p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/>
              <a:t>Resisten t</a:t>
            </a:r>
            <a:r>
              <a:rPr lang="en-US" dirty="0" err="1"/>
              <a:t>er</a:t>
            </a:r>
            <a:r>
              <a:rPr lang="id-ID" dirty="0"/>
              <a:t>h</a:t>
            </a:r>
            <a:r>
              <a:rPr lang="en-US" dirty="0"/>
              <a:t>a</a:t>
            </a:r>
            <a:r>
              <a:rPr lang="id-ID" dirty="0"/>
              <a:t>d</a:t>
            </a:r>
            <a:r>
              <a:rPr lang="en-US" dirty="0" err="1"/>
              <a:t>ap</a:t>
            </a:r>
            <a:r>
              <a:rPr lang="id-ID" dirty="0"/>
              <a:t> perubahan lingkungan atau perubahan rutinitas harian &amp; respon y</a:t>
            </a:r>
            <a:r>
              <a:rPr lang="en-US" dirty="0"/>
              <a:t>an</a:t>
            </a:r>
            <a:r>
              <a:rPr lang="id-ID" dirty="0"/>
              <a:t>g tidak biasa dengan pengalaman sensorik.</a:t>
            </a:r>
          </a:p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/>
              <a:t>Defisit kognitif y</a:t>
            </a:r>
            <a:r>
              <a:rPr lang="en-US" dirty="0"/>
              <a:t>an</a:t>
            </a:r>
            <a:r>
              <a:rPr lang="id-ID" dirty="0"/>
              <a:t>g parah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d-ID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Karakteristik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57188" y="1000125"/>
            <a:ext cx="8501062" cy="5126038"/>
          </a:xfrm>
        </p:spPr>
        <p:txBody>
          <a:bodyPr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600" b="1" u="sng" dirty="0">
                <a:solidFill>
                  <a:schemeClr val="tx1">
                    <a:lumMod val="85000"/>
                  </a:schemeClr>
                </a:solidFill>
              </a:rPr>
              <a:t>Gangguan Interaksi Sosial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/>
              <a:t>Bayi/balita t</a:t>
            </a:r>
            <a:r>
              <a:rPr lang="en-US" sz="2400" dirty="0" err="1"/>
              <a:t>i</a:t>
            </a:r>
            <a:r>
              <a:rPr lang="id-ID" sz="2400" dirty="0"/>
              <a:t>d</a:t>
            </a:r>
            <a:r>
              <a:rPr lang="en-US" sz="2400" dirty="0"/>
              <a:t>a</a:t>
            </a:r>
            <a:r>
              <a:rPr lang="id-ID" sz="2400" dirty="0"/>
              <a:t>k berespon normal ketika diangkat/dipeluk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/>
              <a:t>Anak t</a:t>
            </a:r>
            <a:r>
              <a:rPr lang="en-US" sz="2400" dirty="0" err="1"/>
              <a:t>i</a:t>
            </a:r>
            <a:r>
              <a:rPr lang="id-ID" sz="2400" dirty="0"/>
              <a:t>d</a:t>
            </a:r>
            <a:r>
              <a:rPr lang="en-US" sz="2400" dirty="0"/>
              <a:t>a</a:t>
            </a:r>
            <a:r>
              <a:rPr lang="id-ID" sz="2400" dirty="0"/>
              <a:t>k menunjukkan perbedaan respon ketika berhadapan d</a:t>
            </a:r>
            <a:r>
              <a:rPr lang="en-US" sz="2400" dirty="0" err="1"/>
              <a:t>en</a:t>
            </a:r>
            <a:r>
              <a:rPr lang="id-ID" sz="2400" dirty="0"/>
              <a:t>g</a:t>
            </a:r>
            <a:r>
              <a:rPr lang="en-US" sz="2400" dirty="0"/>
              <a:t>an</a:t>
            </a:r>
            <a:r>
              <a:rPr lang="id-ID" sz="2400" dirty="0"/>
              <a:t> or</a:t>
            </a:r>
            <a:r>
              <a:rPr lang="en-US" sz="2400" dirty="0" err="1"/>
              <a:t>ang</a:t>
            </a:r>
            <a:r>
              <a:rPr lang="en-US" sz="2400" dirty="0"/>
              <a:t> </a:t>
            </a:r>
            <a:r>
              <a:rPr lang="id-ID" sz="2400" dirty="0"/>
              <a:t>tu</a:t>
            </a:r>
            <a:r>
              <a:rPr lang="en-US" sz="2400" dirty="0"/>
              <a:t>a</a:t>
            </a:r>
            <a:r>
              <a:rPr lang="id-ID" sz="2400" dirty="0"/>
              <a:t>, saudara kandung, guru atau orang asing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/>
              <a:t>Enggan berinteraksi s</a:t>
            </a:r>
            <a:r>
              <a:rPr lang="en-US" sz="2400" dirty="0"/>
              <a:t>e</a:t>
            </a:r>
            <a:r>
              <a:rPr lang="id-ID" sz="2400" dirty="0"/>
              <a:t>c</a:t>
            </a:r>
            <a:r>
              <a:rPr lang="en-US" sz="2400" dirty="0"/>
              <a:t>a</a:t>
            </a:r>
            <a:r>
              <a:rPr lang="id-ID" sz="2400" dirty="0"/>
              <a:t>r</a:t>
            </a:r>
            <a:r>
              <a:rPr lang="en-US" sz="2400" dirty="0"/>
              <a:t>a</a:t>
            </a:r>
            <a:r>
              <a:rPr lang="id-ID" sz="2400" dirty="0"/>
              <a:t> aktif d</a:t>
            </a:r>
            <a:r>
              <a:rPr lang="en-US" sz="2400" dirty="0" err="1"/>
              <a:t>en</a:t>
            </a:r>
            <a:r>
              <a:rPr lang="id-ID" sz="2400" dirty="0"/>
              <a:t>g</a:t>
            </a:r>
            <a:r>
              <a:rPr lang="en-US" sz="2400" dirty="0"/>
              <a:t>an</a:t>
            </a:r>
            <a:r>
              <a:rPr lang="id-ID" sz="2400" dirty="0"/>
              <a:t> orang lain </a:t>
            </a:r>
            <a:r>
              <a:rPr lang="id-ID" sz="2400" dirty="0">
                <a:sym typeface="Wingdings" pitchFamily="2" charset="2"/>
              </a:rPr>
              <a:t> asyik sendiri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>
                <a:sym typeface="Wingdings" pitchFamily="2" charset="2"/>
              </a:rPr>
              <a:t>T</a:t>
            </a:r>
            <a:r>
              <a:rPr lang="en-US" sz="2400" dirty="0" err="1">
                <a:sym typeface="Wingdings" pitchFamily="2" charset="2"/>
              </a:rPr>
              <a:t>i</a:t>
            </a:r>
            <a:r>
              <a:rPr lang="id-ID" sz="2400" dirty="0">
                <a:sym typeface="Wingdings" pitchFamily="2" charset="2"/>
              </a:rPr>
              <a:t>d</a:t>
            </a:r>
            <a:r>
              <a:rPr lang="en-US" sz="2400" dirty="0">
                <a:sym typeface="Wingdings" pitchFamily="2" charset="2"/>
              </a:rPr>
              <a:t>a</a:t>
            </a:r>
            <a:r>
              <a:rPr lang="id-ID" sz="2400" dirty="0">
                <a:sym typeface="Wingdings" pitchFamily="2" charset="2"/>
              </a:rPr>
              <a:t>k tersenyum p</a:t>
            </a:r>
            <a:r>
              <a:rPr lang="en-US" sz="2400" dirty="0">
                <a:sym typeface="Wingdings" pitchFamily="2" charset="2"/>
              </a:rPr>
              <a:t>a</a:t>
            </a:r>
            <a:r>
              <a:rPr lang="id-ID" sz="2400" dirty="0">
                <a:sym typeface="Wingdings" pitchFamily="2" charset="2"/>
              </a:rPr>
              <a:t>d</a:t>
            </a:r>
            <a:r>
              <a:rPr lang="en-US" sz="2400" dirty="0">
                <a:sym typeface="Wingdings" pitchFamily="2" charset="2"/>
              </a:rPr>
              <a:t>a</a:t>
            </a:r>
            <a:r>
              <a:rPr lang="id-ID" sz="2400" dirty="0">
                <a:sym typeface="Wingdings" pitchFamily="2" charset="2"/>
              </a:rPr>
              <a:t> situasi sosial, t</a:t>
            </a:r>
            <a:r>
              <a:rPr lang="en-US" sz="2400" dirty="0">
                <a:sym typeface="Wingdings" pitchFamily="2" charset="2"/>
              </a:rPr>
              <a:t>a</a:t>
            </a:r>
            <a:r>
              <a:rPr lang="id-ID" sz="2400" dirty="0">
                <a:sym typeface="Wingdings" pitchFamily="2" charset="2"/>
              </a:rPr>
              <a:t>p</a:t>
            </a:r>
            <a:r>
              <a:rPr lang="en-US" sz="2400" dirty="0" err="1">
                <a:sym typeface="Wingdings" pitchFamily="2" charset="2"/>
              </a:rPr>
              <a:t>i</a:t>
            </a:r>
            <a:r>
              <a:rPr lang="id-ID" sz="2400" dirty="0">
                <a:sym typeface="Wingdings" pitchFamily="2" charset="2"/>
              </a:rPr>
              <a:t> tersenyum ketika t</a:t>
            </a:r>
            <a:r>
              <a:rPr lang="en-US" sz="2400" dirty="0" err="1">
                <a:sym typeface="Wingdings" pitchFamily="2" charset="2"/>
              </a:rPr>
              <a:t>i</a:t>
            </a:r>
            <a:r>
              <a:rPr lang="id-ID" sz="2400" dirty="0">
                <a:sym typeface="Wingdings" pitchFamily="2" charset="2"/>
              </a:rPr>
              <a:t>d</a:t>
            </a:r>
            <a:r>
              <a:rPr lang="en-US" sz="2400" dirty="0">
                <a:sym typeface="Wingdings" pitchFamily="2" charset="2"/>
              </a:rPr>
              <a:t>a</a:t>
            </a:r>
            <a:r>
              <a:rPr lang="id-ID" sz="2400" dirty="0">
                <a:sym typeface="Wingdings" pitchFamily="2" charset="2"/>
              </a:rPr>
              <a:t>k ada sesuatu y</a:t>
            </a:r>
            <a:r>
              <a:rPr lang="en-US" sz="2400" dirty="0">
                <a:sym typeface="Wingdings" pitchFamily="2" charset="2"/>
              </a:rPr>
              <a:t>an</a:t>
            </a:r>
            <a:r>
              <a:rPr lang="id-ID" sz="2400" dirty="0">
                <a:sym typeface="Wingdings" pitchFamily="2" charset="2"/>
              </a:rPr>
              <a:t>g lucu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/>
              <a:t>Tatapan mata berbeda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/>
              <a:t>Tidak bermain s</a:t>
            </a:r>
            <a:r>
              <a:rPr lang="en-US" sz="2400" dirty="0"/>
              <a:t>e</a:t>
            </a:r>
            <a:r>
              <a:rPr lang="id-ID" sz="2400" dirty="0"/>
              <a:t>p</a:t>
            </a:r>
            <a:r>
              <a:rPr lang="en-US" sz="2400" dirty="0" err="1"/>
              <a:t>er</a:t>
            </a:r>
            <a:r>
              <a:rPr lang="id-ID" sz="2400" dirty="0"/>
              <a:t>t</a:t>
            </a:r>
            <a:r>
              <a:rPr lang="en-US" sz="2400" dirty="0" err="1"/>
              <a:t>i</a:t>
            </a:r>
            <a:r>
              <a:rPr lang="id-ID" sz="2400" dirty="0"/>
              <a:t> layaknya anak normal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/>
              <a:t>Tidak d</a:t>
            </a:r>
            <a:r>
              <a:rPr lang="en-US" sz="2400" dirty="0"/>
              <a:t>a</a:t>
            </a:r>
            <a:r>
              <a:rPr lang="id-ID" sz="2400" dirty="0"/>
              <a:t>p</a:t>
            </a:r>
            <a:r>
              <a:rPr lang="en-US" sz="2400" dirty="0"/>
              <a:t>a</a:t>
            </a:r>
            <a:r>
              <a:rPr lang="id-ID" sz="2400" dirty="0"/>
              <a:t>t berempati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/>
              <a:t>Terkesan tidak ingin berteman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id-ID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072187"/>
          </a:xfrm>
        </p:spPr>
        <p:txBody>
          <a:bodyPr>
            <a:normAutofit/>
          </a:bodyPr>
          <a:lstStyle/>
          <a:p>
            <a:pPr marL="361950" indent="-361950" fontAlgn="auto">
              <a:spcAft>
                <a:spcPts val="0"/>
              </a:spcAft>
              <a:buFont typeface="+mj-lt"/>
              <a:buAutoNum type="arabicPeriod" startAt="2"/>
              <a:tabLst>
                <a:tab pos="361950" algn="l"/>
              </a:tabLst>
              <a:defRPr/>
            </a:pPr>
            <a:r>
              <a:rPr lang="id-ID" sz="2600" b="1" u="sng" dirty="0">
                <a:solidFill>
                  <a:schemeClr val="tx1">
                    <a:lumMod val="85000"/>
                  </a:schemeClr>
                </a:solidFill>
              </a:rPr>
              <a:t>Gangguan Komunika</a:t>
            </a:r>
            <a:r>
              <a:rPr lang="id-ID" sz="2600" b="1" u="sng" dirty="0"/>
              <a:t>si</a:t>
            </a:r>
          </a:p>
          <a:p>
            <a:pPr marL="723900" indent="-3810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/>
              <a:t>T</a:t>
            </a:r>
            <a:r>
              <a:rPr lang="en-US" sz="2400" dirty="0" err="1"/>
              <a:t>i</a:t>
            </a:r>
            <a:r>
              <a:rPr lang="id-ID" sz="2400" dirty="0"/>
              <a:t>d</a:t>
            </a:r>
            <a:r>
              <a:rPr lang="en-US" sz="2400" dirty="0"/>
              <a:t>a</a:t>
            </a:r>
            <a:r>
              <a:rPr lang="id-ID" sz="2400" dirty="0"/>
              <a:t>k ingin berkomunikasi u</a:t>
            </a:r>
            <a:r>
              <a:rPr lang="en-US" sz="2400" dirty="0"/>
              <a:t>n</a:t>
            </a:r>
            <a:r>
              <a:rPr lang="id-ID" sz="2400" dirty="0"/>
              <a:t>t</a:t>
            </a:r>
            <a:r>
              <a:rPr lang="en-US" sz="2400" dirty="0"/>
              <a:t>u</a:t>
            </a:r>
            <a:r>
              <a:rPr lang="id-ID" sz="2400" dirty="0"/>
              <a:t>k tujuan sosial.</a:t>
            </a:r>
          </a:p>
          <a:p>
            <a:pPr marL="723900" indent="-3810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/>
              <a:t>Tidak nampak gumaman p</a:t>
            </a:r>
            <a:r>
              <a:rPr lang="en-US" sz="2400" dirty="0"/>
              <a:t>a</a:t>
            </a:r>
            <a:r>
              <a:rPr lang="id-ID" sz="2400" dirty="0"/>
              <a:t>d</a:t>
            </a:r>
            <a:r>
              <a:rPr lang="en-US" sz="2400" dirty="0"/>
              <a:t>a</a:t>
            </a:r>
            <a:r>
              <a:rPr lang="id-ID" sz="2400" dirty="0"/>
              <a:t> anak autis sebelum d</a:t>
            </a:r>
            <a:r>
              <a:rPr lang="en-US" sz="2400" dirty="0"/>
              <a:t>a</a:t>
            </a:r>
            <a:r>
              <a:rPr lang="id-ID" sz="2400" dirty="0"/>
              <a:t>p</a:t>
            </a:r>
            <a:r>
              <a:rPr lang="en-US" sz="2400" dirty="0"/>
              <a:t>a</a:t>
            </a:r>
            <a:r>
              <a:rPr lang="id-ID" sz="2400" dirty="0"/>
              <a:t>t berkata-kata</a:t>
            </a:r>
          </a:p>
          <a:p>
            <a:pPr marL="723900" indent="-3810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/>
              <a:t>Abnormalitas d</a:t>
            </a:r>
            <a:r>
              <a:rPr lang="en-US" sz="2400" dirty="0"/>
              <a:t>a</a:t>
            </a:r>
            <a:r>
              <a:rPr lang="id-ID" sz="2400" dirty="0"/>
              <a:t>l</a:t>
            </a:r>
            <a:r>
              <a:rPr lang="en-US" sz="2400" dirty="0"/>
              <a:t>a</a:t>
            </a:r>
            <a:r>
              <a:rPr lang="id-ID" sz="2400" dirty="0"/>
              <a:t>m intonasi, rate, volume &amp; isi bahasa.</a:t>
            </a:r>
          </a:p>
          <a:p>
            <a:pPr marL="723900" indent="-3810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/>
              <a:t>Sering t</a:t>
            </a:r>
            <a:r>
              <a:rPr lang="en-US" sz="2400" dirty="0" err="1"/>
              <a:t>i</a:t>
            </a:r>
            <a:r>
              <a:rPr lang="id-ID" sz="2400" dirty="0"/>
              <a:t>d</a:t>
            </a:r>
            <a:r>
              <a:rPr lang="en-US" sz="2400" dirty="0"/>
              <a:t>a</a:t>
            </a:r>
            <a:r>
              <a:rPr lang="id-ID" sz="2400" dirty="0"/>
              <a:t>k memahami ucapan y</a:t>
            </a:r>
            <a:r>
              <a:rPr lang="en-US" sz="2400" dirty="0"/>
              <a:t>an</a:t>
            </a:r>
            <a:r>
              <a:rPr lang="id-ID" sz="2400" dirty="0"/>
              <a:t>g ditujukan</a:t>
            </a:r>
          </a:p>
          <a:p>
            <a:pPr marL="723900" indent="-3810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/>
              <a:t>Sulit memahami bahwa 1 kata memiliki banyak arti</a:t>
            </a:r>
          </a:p>
          <a:p>
            <a:pPr marL="723900" indent="-3810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/>
              <a:t>Menggunakan kata2 aneh/kiasan</a:t>
            </a:r>
          </a:p>
          <a:p>
            <a:pPr marL="723900" indent="-3810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/>
              <a:t>Terus mengulangi pertanyaan atau memperpanjang pembicaraan t</a:t>
            </a:r>
            <a:r>
              <a:rPr lang="en-US" sz="2400" dirty="0" err="1"/>
              <a:t>en</a:t>
            </a:r>
            <a:r>
              <a:rPr lang="id-ID" sz="2400" dirty="0"/>
              <a:t>t</a:t>
            </a:r>
            <a:r>
              <a:rPr lang="en-US" sz="2400" dirty="0"/>
              <a:t>an</a:t>
            </a:r>
            <a:r>
              <a:rPr lang="id-ID" sz="2400" dirty="0"/>
              <a:t>g topik y</a:t>
            </a:r>
            <a:r>
              <a:rPr lang="en-US" sz="2400" dirty="0"/>
              <a:t>an</a:t>
            </a:r>
            <a:r>
              <a:rPr lang="id-ID" sz="2400" dirty="0"/>
              <a:t>g disukai</a:t>
            </a:r>
          </a:p>
          <a:p>
            <a:pPr marL="723900" indent="-3810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/>
              <a:t>Mengulang kata2 y</a:t>
            </a:r>
            <a:r>
              <a:rPr lang="en-US" sz="2400" dirty="0"/>
              <a:t>an</a:t>
            </a:r>
            <a:r>
              <a:rPr lang="id-ID" sz="2400" dirty="0"/>
              <a:t>g baru saja didengar tanpa maksud berkomunikasi</a:t>
            </a:r>
          </a:p>
          <a:p>
            <a:pPr marL="723900" indent="-3810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/>
              <a:t>G</a:t>
            </a:r>
            <a:r>
              <a:rPr lang="en-US" sz="2400" dirty="0"/>
              <a:t>an</a:t>
            </a:r>
            <a:r>
              <a:rPr lang="id-ID" sz="2400" dirty="0"/>
              <a:t>g</a:t>
            </a:r>
            <a:r>
              <a:rPr lang="en-US" sz="2400" dirty="0"/>
              <a:t>guan</a:t>
            </a:r>
            <a:r>
              <a:rPr lang="id-ID" sz="2400" dirty="0"/>
              <a:t> d</a:t>
            </a:r>
            <a:r>
              <a:rPr lang="en-US" sz="2400" dirty="0"/>
              <a:t>a</a:t>
            </a:r>
            <a:r>
              <a:rPr lang="id-ID" sz="2400" dirty="0"/>
              <a:t>l</a:t>
            </a:r>
            <a:r>
              <a:rPr lang="en-US" sz="2400" dirty="0"/>
              <a:t>a</a:t>
            </a:r>
            <a:r>
              <a:rPr lang="id-ID" sz="2400" dirty="0"/>
              <a:t>m komunikasi non verbal, t</a:t>
            </a:r>
            <a:r>
              <a:rPr lang="en-US" sz="2400" dirty="0" err="1"/>
              <a:t>i</a:t>
            </a:r>
            <a:r>
              <a:rPr lang="id-ID" sz="2400" dirty="0"/>
              <a:t>d</a:t>
            </a:r>
            <a:r>
              <a:rPr lang="en-US" sz="2400" dirty="0"/>
              <a:t>a</a:t>
            </a:r>
            <a:r>
              <a:rPr lang="id-ID" sz="2400" dirty="0"/>
              <a:t>k menggunakan g</a:t>
            </a:r>
            <a:r>
              <a:rPr lang="en-US" sz="2400" dirty="0"/>
              <a:t>e</a:t>
            </a:r>
            <a:r>
              <a:rPr lang="id-ID" sz="2400" dirty="0"/>
              <a:t>r</a:t>
            </a:r>
            <a:r>
              <a:rPr lang="en-US" sz="2400" dirty="0"/>
              <a:t>a</a:t>
            </a:r>
            <a:r>
              <a:rPr lang="id-ID" sz="2400" dirty="0"/>
              <a:t>k</a:t>
            </a:r>
            <a:r>
              <a:rPr lang="en-US" sz="2400" dirty="0"/>
              <a:t>an</a:t>
            </a:r>
            <a:r>
              <a:rPr lang="id-ID" sz="2400" dirty="0"/>
              <a:t> tubuh d</a:t>
            </a:r>
            <a:r>
              <a:rPr lang="en-US" sz="2400" dirty="0"/>
              <a:t>a</a:t>
            </a:r>
            <a:r>
              <a:rPr lang="id-ID" sz="2400" dirty="0"/>
              <a:t>l</a:t>
            </a:r>
            <a:r>
              <a:rPr lang="en-US" sz="2400" dirty="0"/>
              <a:t>a</a:t>
            </a:r>
            <a:r>
              <a:rPr lang="id-ID" sz="2400" dirty="0"/>
              <a:t>m berkomunikasi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id-ID" sz="24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id-ID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sikodiagnostik 4_Inteligensi_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Psikodiagnostik 4_Inteligensi_New</Template>
  <TotalTime>628</TotalTime>
  <Words>1760</Words>
  <Application>Microsoft Office PowerPoint</Application>
  <PresentationFormat>On-screen Show (4:3)</PresentationFormat>
  <Paragraphs>118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Wingdings</vt:lpstr>
      <vt:lpstr>Wingdings 2</vt:lpstr>
      <vt:lpstr>Psikodiagnostik 4_Inteligensi_New</vt:lpstr>
      <vt:lpstr>AUTISME</vt:lpstr>
      <vt:lpstr>PowerPoint Presentation</vt:lpstr>
      <vt:lpstr>PowerPoint Presentation</vt:lpstr>
      <vt:lpstr>5 kelainan yang termasuk ASD</vt:lpstr>
      <vt:lpstr>PowerPoint Presentation</vt:lpstr>
      <vt:lpstr>PowerPoint Presentation</vt:lpstr>
      <vt:lpstr>Definisi Autisme</vt:lpstr>
      <vt:lpstr>Karakteristik </vt:lpstr>
      <vt:lpstr>PowerPoint Presentation</vt:lpstr>
      <vt:lpstr>PowerPoint Presentation</vt:lpstr>
      <vt:lpstr>Penyebab </vt:lpstr>
      <vt:lpstr>Identifikasi</vt:lpstr>
      <vt:lpstr>Ciri khas dalam mempersepsi dunia</vt:lpstr>
      <vt:lpstr>PowerPoint Presentation</vt:lpstr>
      <vt:lpstr>Dampak Perkembangan</vt:lpstr>
      <vt:lpstr>PowerPoint Presentation</vt:lpstr>
      <vt:lpstr>PowerPoint Presentation</vt:lpstr>
      <vt:lpstr>PowerPoint Presentation</vt:lpstr>
      <vt:lpstr>Gaya belajar Individu ASD</vt:lpstr>
      <vt:lpstr>PowerPoint Presentation</vt:lpstr>
      <vt:lpstr>Autistic Savant</vt:lpstr>
      <vt:lpstr>Intervensi Pendidikan bagi ASD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AUTISME</dc:title>
  <dc:creator>HpMini</dc:creator>
  <cp:lastModifiedBy>nurul khasanah</cp:lastModifiedBy>
  <cp:revision>68</cp:revision>
  <dcterms:created xsi:type="dcterms:W3CDTF">2012-06-21T08:40:48Z</dcterms:created>
  <dcterms:modified xsi:type="dcterms:W3CDTF">2018-09-12T05:29:50Z</dcterms:modified>
</cp:coreProperties>
</file>