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57" r:id="rId3"/>
    <p:sldId id="259" r:id="rId4"/>
    <p:sldId id="262" r:id="rId5"/>
    <p:sldId id="272" r:id="rId6"/>
    <p:sldId id="273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1C41FF3-16EA-4302-9CFB-72053AFD1E1C}" type="datetimeFigureOut">
              <a:rPr lang="id-ID" smtClean="0"/>
              <a:t>07/11/2017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3C09A0-25A2-454C-A4C0-567D14F06A93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41FF3-16EA-4302-9CFB-72053AFD1E1C}" type="datetimeFigureOut">
              <a:rPr lang="id-ID" smtClean="0"/>
              <a:t>07/11/2017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09A0-25A2-454C-A4C0-567D14F06A9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1C41FF3-16EA-4302-9CFB-72053AFD1E1C}" type="datetimeFigureOut">
              <a:rPr lang="id-ID" smtClean="0"/>
              <a:t>07/11/2017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E3C09A0-25A2-454C-A4C0-567D14F06A93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41FF3-16EA-4302-9CFB-72053AFD1E1C}" type="datetimeFigureOut">
              <a:rPr lang="id-ID" smtClean="0"/>
              <a:t>07/11/2017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3C09A0-25A2-454C-A4C0-567D14F06A93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41FF3-16EA-4302-9CFB-72053AFD1E1C}" type="datetimeFigureOut">
              <a:rPr lang="id-ID" smtClean="0"/>
              <a:t>07/11/2017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E3C09A0-25A2-454C-A4C0-567D14F06A93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1C41FF3-16EA-4302-9CFB-72053AFD1E1C}" type="datetimeFigureOut">
              <a:rPr lang="id-ID" smtClean="0"/>
              <a:t>07/11/2017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E3C09A0-25A2-454C-A4C0-567D14F06A93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1C41FF3-16EA-4302-9CFB-72053AFD1E1C}" type="datetimeFigureOut">
              <a:rPr lang="id-ID" smtClean="0"/>
              <a:t>07/11/2017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E3C09A0-25A2-454C-A4C0-567D14F06A93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41FF3-16EA-4302-9CFB-72053AFD1E1C}" type="datetimeFigureOut">
              <a:rPr lang="id-ID" smtClean="0"/>
              <a:t>07/11/2017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3C09A0-25A2-454C-A4C0-567D14F06A9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41FF3-16EA-4302-9CFB-72053AFD1E1C}" type="datetimeFigureOut">
              <a:rPr lang="id-ID" smtClean="0"/>
              <a:t>07/11/2017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3C09A0-25A2-454C-A4C0-567D14F06A9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41FF3-16EA-4302-9CFB-72053AFD1E1C}" type="datetimeFigureOut">
              <a:rPr lang="id-ID" smtClean="0"/>
              <a:t>07/11/2017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3C09A0-25A2-454C-A4C0-567D14F06A93}" type="slidenum">
              <a:rPr lang="id-ID" smtClean="0"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1C41FF3-16EA-4302-9CFB-72053AFD1E1C}" type="datetimeFigureOut">
              <a:rPr lang="id-ID" smtClean="0"/>
              <a:t>07/11/2017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E3C09A0-25A2-454C-A4C0-567D14F06A93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1C41FF3-16EA-4302-9CFB-72053AFD1E1C}" type="datetimeFigureOut">
              <a:rPr lang="id-ID" smtClean="0"/>
              <a:t>07/11/2017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E3C09A0-25A2-454C-A4C0-567D14F06A93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979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3059832" y="3448112"/>
            <a:ext cx="59658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id-ID" sz="3600" b="1" dirty="0"/>
              <a:t>Pembelajaran</a:t>
            </a:r>
            <a:br>
              <a:rPr lang="id-ID" sz="3600" b="1" dirty="0"/>
            </a:br>
            <a:r>
              <a:rPr lang="id-ID" sz="3600" b="1" dirty="0" smtClean="0"/>
              <a:t>Penulisan Naskah Drama</a:t>
            </a:r>
            <a:endParaRPr lang="en-US" sz="4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3184525" y="2462213"/>
            <a:ext cx="59658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d-ID" sz="40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077" name="Rectangle 1"/>
          <p:cNvSpPr>
            <a:spLocks noChangeArrowheads="1"/>
          </p:cNvSpPr>
          <p:nvPr/>
        </p:nvSpPr>
        <p:spPr bwMode="auto">
          <a:xfrm>
            <a:off x="3881437" y="5115940"/>
            <a:ext cx="45720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d-ID" sz="1800" b="1" dirty="0">
                <a:latin typeface="Arial" panose="020B0604020202020204" pitchFamily="34" charset="0"/>
              </a:rPr>
              <a:t>PERTEMUAN KE </a:t>
            </a:r>
            <a:r>
              <a:rPr lang="id-ID" sz="1800" b="1" dirty="0" smtClean="0">
                <a:latin typeface="Arial" panose="020B0604020202020204" pitchFamily="34" charset="0"/>
              </a:rPr>
              <a:t>12</a:t>
            </a:r>
            <a:endParaRPr lang="id-ID" sz="18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d-ID" sz="1800" b="1" dirty="0">
                <a:latin typeface="Arial" panose="020B0604020202020204" pitchFamily="34" charset="0"/>
              </a:rPr>
              <a:t>CIPTA SENI dan GERAK</a:t>
            </a:r>
            <a:endParaRPr lang="en-US" sz="18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d-ID" sz="1800" b="1" dirty="0">
                <a:latin typeface="Arial" panose="020B0604020202020204" pitchFamily="34" charset="0"/>
              </a:rPr>
              <a:t>TUTI TARWIYAH</a:t>
            </a:r>
            <a:endParaRPr lang="en-US" sz="18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d-ID" sz="1800" b="1" dirty="0">
                <a:latin typeface="Arial" panose="020B0604020202020204" pitchFamily="34" charset="0"/>
              </a:rPr>
              <a:t>PGSD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d-ID" sz="1800" b="1" dirty="0">
                <a:latin typeface="Arial" panose="020B0604020202020204" pitchFamily="34" charset="0"/>
              </a:rPr>
              <a:t>FAKULTAS ILMU PENDIDIKAN</a:t>
            </a:r>
            <a:endParaRPr lang="en-US" sz="18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8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8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92926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848096" y="1035827"/>
            <a:ext cx="4357718" cy="50006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tx1"/>
                </a:solidFill>
              </a:rPr>
              <a:t>Pemilihan </a:t>
            </a:r>
            <a:r>
              <a:rPr lang="id-ID" sz="2400" b="1" i="1" dirty="0" smtClean="0">
                <a:solidFill>
                  <a:schemeClr val="tx1"/>
                </a:solidFill>
              </a:rPr>
              <a:t>Setting</a:t>
            </a:r>
            <a:r>
              <a:rPr lang="id-ID" sz="2400" b="1" dirty="0" smtClean="0">
                <a:solidFill>
                  <a:schemeClr val="tx1"/>
                </a:solidFill>
              </a:rPr>
              <a:t> cerita</a:t>
            </a:r>
            <a:endParaRPr lang="id-ID" sz="2400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00034" y="1857364"/>
            <a:ext cx="6000792" cy="292895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Penulis membangun </a:t>
            </a:r>
            <a:r>
              <a:rPr lang="id-ID" b="1" dirty="0" smtClean="0">
                <a:solidFill>
                  <a:schemeClr val="tx1"/>
                </a:solidFill>
              </a:rPr>
              <a:t>wilayah budaya (</a:t>
            </a:r>
            <a:r>
              <a:rPr lang="id-ID" b="1" i="1" dirty="0" smtClean="0">
                <a:solidFill>
                  <a:schemeClr val="tx1"/>
                </a:solidFill>
              </a:rPr>
              <a:t>culture area</a:t>
            </a:r>
            <a:r>
              <a:rPr lang="id-ID" b="1" dirty="0" smtClean="0">
                <a:solidFill>
                  <a:schemeClr val="tx1"/>
                </a:solidFill>
              </a:rPr>
              <a:t>) </a:t>
            </a:r>
            <a:r>
              <a:rPr lang="id-ID" dirty="0" smtClean="0">
                <a:solidFill>
                  <a:schemeClr val="tx1"/>
                </a:solidFill>
              </a:rPr>
              <a:t>berdasarkan </a:t>
            </a:r>
            <a:r>
              <a:rPr lang="id-ID" b="1" dirty="0" smtClean="0">
                <a:solidFill>
                  <a:schemeClr val="tx1"/>
                </a:solidFill>
              </a:rPr>
              <a:t>hasil interpretasi </a:t>
            </a:r>
            <a:r>
              <a:rPr lang="id-ID" dirty="0" smtClean="0">
                <a:solidFill>
                  <a:schemeClr val="tx1"/>
                </a:solidFill>
              </a:rPr>
              <a:t>dari </a:t>
            </a:r>
            <a:r>
              <a:rPr lang="id-ID" b="1" dirty="0" smtClean="0">
                <a:solidFill>
                  <a:schemeClr val="tx1"/>
                </a:solidFill>
              </a:rPr>
              <a:t>dunia di sekitarnya </a:t>
            </a:r>
            <a:r>
              <a:rPr lang="id-ID" dirty="0" smtClean="0">
                <a:solidFill>
                  <a:schemeClr val="tx1"/>
                </a:solidFill>
              </a:rPr>
              <a:t>di dalam dunia tersebut. Berbagai model kehidupan ditampilkan secara imajinatif dan kreatif sehingga </a:t>
            </a:r>
            <a:r>
              <a:rPr lang="id-ID" b="1" dirty="0" smtClean="0">
                <a:solidFill>
                  <a:schemeClr val="tx1"/>
                </a:solidFill>
              </a:rPr>
              <a:t>penikmat drama seolah-olah hidup dalam dunia tersebut.</a:t>
            </a:r>
          </a:p>
          <a:p>
            <a:pPr marL="342900" indent="-342900">
              <a:buAutoNum type="arabicPeriod"/>
            </a:pPr>
            <a:endParaRPr lang="id-ID" b="1" dirty="0" smtClean="0">
              <a:solidFill>
                <a:schemeClr val="tx1"/>
              </a:solidFill>
            </a:endParaRPr>
          </a:p>
          <a:p>
            <a:pPr marL="342900" indent="-342900"/>
            <a:endParaRPr lang="id-ID" b="1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72198" y="3643314"/>
            <a:ext cx="2500330" cy="17145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id-ID" b="1" i="1" dirty="0" smtClean="0">
                <a:solidFill>
                  <a:srgbClr val="C00000"/>
                </a:solidFill>
              </a:rPr>
              <a:t>Setting</a:t>
            </a:r>
            <a:r>
              <a:rPr lang="id-ID" b="1" dirty="0" smtClean="0">
                <a:solidFill>
                  <a:srgbClr val="C00000"/>
                </a:solidFill>
              </a:rPr>
              <a:t> fisik</a:t>
            </a:r>
          </a:p>
          <a:p>
            <a:pPr marL="342900" indent="-342900">
              <a:buAutoNum type="arabicPeriod"/>
            </a:pPr>
            <a:r>
              <a:rPr lang="id-ID" b="1" i="1" dirty="0" smtClean="0">
                <a:solidFill>
                  <a:srgbClr val="C00000"/>
                </a:solidFill>
              </a:rPr>
              <a:t>Setting </a:t>
            </a:r>
            <a:r>
              <a:rPr lang="id-ID" b="1" dirty="0" smtClean="0">
                <a:solidFill>
                  <a:srgbClr val="C00000"/>
                </a:solidFill>
              </a:rPr>
              <a:t>psikis</a:t>
            </a:r>
          </a:p>
          <a:p>
            <a:pPr marL="342900" indent="-342900">
              <a:buAutoNum type="arabicPeriod"/>
            </a:pPr>
            <a:r>
              <a:rPr lang="id-ID" b="1" i="1" dirty="0" smtClean="0">
                <a:solidFill>
                  <a:srgbClr val="C00000"/>
                </a:solidFill>
              </a:rPr>
              <a:t>Setting</a:t>
            </a:r>
            <a:r>
              <a:rPr lang="id-ID" b="1" dirty="0" smtClean="0">
                <a:solidFill>
                  <a:srgbClr val="C00000"/>
                </a:solidFill>
              </a:rPr>
              <a:t> sosial</a:t>
            </a:r>
            <a:endParaRPr lang="id-ID" dirty="0" smtClean="0">
              <a:solidFill>
                <a:schemeClr val="tx1"/>
              </a:solidFill>
            </a:endParaRPr>
          </a:p>
        </p:txBody>
      </p:sp>
      <p:sp>
        <p:nvSpPr>
          <p:cNvPr id="7" name="Striped Right Arrow 6"/>
          <p:cNvSpPr/>
          <p:nvPr/>
        </p:nvSpPr>
        <p:spPr>
          <a:xfrm>
            <a:off x="5214942" y="3786190"/>
            <a:ext cx="857256" cy="714380"/>
          </a:xfrm>
          <a:prstGeom prst="stripedRight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2428860" y="1052736"/>
            <a:ext cx="4357718" cy="50006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tx1"/>
                </a:solidFill>
              </a:rPr>
              <a:t>Kerangka Alur</a:t>
            </a:r>
            <a:endParaRPr lang="id-ID" sz="2400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71538" y="1928802"/>
            <a:ext cx="7072362" cy="364333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Plot</a:t>
            </a:r>
            <a:r>
              <a:rPr lang="id-ID" dirty="0" smtClean="0">
                <a:solidFill>
                  <a:schemeClr val="tx1"/>
                </a:solidFill>
              </a:rPr>
              <a:t> adalah rangkaian keseluruhan peristiwa yang dikembangkan berdasarkan hubungan sebab-akibat yang bertumpu pada konflik tokoh.</a:t>
            </a:r>
          </a:p>
          <a:p>
            <a:pPr marL="342900" indent="-342900"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Konflik merupakan elemen </a:t>
            </a:r>
            <a:r>
              <a:rPr lang="id-ID" dirty="0" smtClean="0">
                <a:solidFill>
                  <a:schemeClr val="tx1"/>
                </a:solidFill>
              </a:rPr>
              <a:t>yang menggerakan plot sehingga peristiwa dalam drama berkembang secara dinamis.</a:t>
            </a:r>
          </a:p>
          <a:p>
            <a:pPr marL="342900" indent="-342900"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Perkembangan emosi tokoh</a:t>
            </a:r>
            <a:r>
              <a:rPr lang="id-ID" dirty="0" smtClean="0">
                <a:solidFill>
                  <a:schemeClr val="tx1"/>
                </a:solidFill>
              </a:rPr>
              <a:t> dan </a:t>
            </a:r>
            <a:r>
              <a:rPr lang="id-ID" b="1" dirty="0" smtClean="0">
                <a:solidFill>
                  <a:schemeClr val="tx1"/>
                </a:solidFill>
              </a:rPr>
              <a:t>berbagai efek artisti</a:t>
            </a:r>
            <a:r>
              <a:rPr lang="id-ID" dirty="0" smtClean="0">
                <a:solidFill>
                  <a:schemeClr val="tx1"/>
                </a:solidFill>
              </a:rPr>
              <a:t>k memberikan sumbangan thdp </a:t>
            </a:r>
            <a:r>
              <a:rPr lang="id-ID" b="1" dirty="0" smtClean="0">
                <a:solidFill>
                  <a:schemeClr val="tx1"/>
                </a:solidFill>
              </a:rPr>
              <a:t>perkembangan peristiwa </a:t>
            </a:r>
            <a:r>
              <a:rPr lang="id-ID" dirty="0" smtClean="0">
                <a:solidFill>
                  <a:schemeClr val="tx1"/>
                </a:solidFill>
              </a:rPr>
              <a:t>dalam plot naskah.</a:t>
            </a:r>
          </a:p>
          <a:p>
            <a:pPr marL="342900" indent="-342900"/>
            <a:endParaRPr lang="id-ID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2339752" y="821537"/>
            <a:ext cx="4357718" cy="50006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tx1"/>
                </a:solidFill>
              </a:rPr>
              <a:t>Kerangka Alur/Plot</a:t>
            </a:r>
            <a:endParaRPr lang="id-ID" sz="2400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253077" y="1839329"/>
            <a:ext cx="6531068" cy="213001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id-ID" sz="2000" b="1" dirty="0" smtClean="0">
                <a:solidFill>
                  <a:schemeClr val="tx1"/>
                </a:solidFill>
              </a:rPr>
              <a:t>Tahap eksposisi</a:t>
            </a:r>
          </a:p>
          <a:p>
            <a:pPr marL="342900" indent="-342900"/>
            <a:endParaRPr lang="id-ID" sz="2000" b="1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Memaparkan setting tempat, waktu, suasana melalui narasi.</a:t>
            </a:r>
          </a:p>
          <a:p>
            <a:pPr marL="342900" indent="-342900"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Mengenalkan tokoh dan perannya dalam ceita melalui dialog</a:t>
            </a:r>
          </a:p>
          <a:p>
            <a:pPr marL="342900" indent="-342900"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Memperkenalkan penyebab permasalahan yg akan dikembangkan dan mengungkapkan tema umum.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46330" y="4147940"/>
            <a:ext cx="8030126" cy="206714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id-ID" sz="2000" b="1" dirty="0" smtClean="0">
                <a:solidFill>
                  <a:schemeClr val="tx1"/>
                </a:solidFill>
              </a:rPr>
              <a:t>Tahap </a:t>
            </a:r>
            <a:r>
              <a:rPr lang="id-ID" sz="2000" b="1" i="1" dirty="0" smtClean="0">
                <a:solidFill>
                  <a:schemeClr val="tx1"/>
                </a:solidFill>
              </a:rPr>
              <a:t>Inciting Force </a:t>
            </a:r>
            <a:r>
              <a:rPr lang="id-ID" b="1" dirty="0" smtClean="0">
                <a:solidFill>
                  <a:schemeClr val="tx1"/>
                </a:solidFill>
              </a:rPr>
              <a:t>(penanjakan laku untuk mendorong munculnya konflik)</a:t>
            </a:r>
          </a:p>
          <a:p>
            <a:pPr marL="342900" indent="-342900"/>
            <a:endParaRPr lang="id-ID" b="1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Melahirkan konflik kecil diantara tokoh-tokohnya.</a:t>
            </a:r>
          </a:p>
          <a:p>
            <a:pPr marL="342900" indent="-342900"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Permasalahan yang timbul belum memiliki derajat ketegangan yang tinggi.</a:t>
            </a:r>
          </a:p>
          <a:p>
            <a:pPr marL="342900" indent="-342900"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Tokoh lawan mulai dihadirkan untuk memancing konflik.</a:t>
            </a:r>
          </a:p>
        </p:txBody>
      </p:sp>
      <p:sp>
        <p:nvSpPr>
          <p:cNvPr id="7" name="Down Arrow 6"/>
          <p:cNvSpPr/>
          <p:nvPr/>
        </p:nvSpPr>
        <p:spPr>
          <a:xfrm>
            <a:off x="4371688" y="3969345"/>
            <a:ext cx="429198" cy="357190"/>
          </a:xfrm>
          <a:prstGeom prst="down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2407428" y="785794"/>
            <a:ext cx="4357718" cy="50006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tx1"/>
                </a:solidFill>
              </a:rPr>
              <a:t>Kerangka Alur</a:t>
            </a:r>
            <a:endParaRPr lang="id-ID" sz="2400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71445" y="1785926"/>
            <a:ext cx="8429684" cy="235745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id-ID" sz="2000" b="1" dirty="0" smtClean="0">
                <a:solidFill>
                  <a:schemeClr val="tx1"/>
                </a:solidFill>
              </a:rPr>
              <a:t>Tahap </a:t>
            </a:r>
            <a:r>
              <a:rPr lang="id-ID" sz="2000" b="1" i="1" dirty="0" smtClean="0">
                <a:solidFill>
                  <a:schemeClr val="tx1"/>
                </a:solidFill>
              </a:rPr>
              <a:t>Ricing Action </a:t>
            </a:r>
            <a:r>
              <a:rPr lang="id-ID" sz="2000" b="1" dirty="0" smtClean="0">
                <a:solidFill>
                  <a:schemeClr val="tx1"/>
                </a:solidFill>
              </a:rPr>
              <a:t>(penanjakan laku)</a:t>
            </a:r>
          </a:p>
          <a:p>
            <a:pPr marL="342900" indent="-342900"/>
            <a:endParaRPr lang="id-ID" b="1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Mulai memainkan konflik ke tahap penggawatan sebelum mencapai krisis.</a:t>
            </a:r>
          </a:p>
          <a:p>
            <a:pPr marL="342900" indent="-342900"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Permasalahan yang dihadapi tokoh makin rumit</a:t>
            </a:r>
          </a:p>
          <a:p>
            <a:pPr marL="342900" indent="-342900"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Menghadirkan tokoh pembantu yg dapat meninggikan derajat ketegangan.</a:t>
            </a:r>
          </a:p>
          <a:p>
            <a:pPr marL="342900" indent="-342900"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Tokoh yg memiliki kepentingan dalam cerita mulai memainkan/ melakukan peran “apa yang diinginkan / harapkan” intuk medapatkan keinginan itu sehingga makin panas dan rumit.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00007" y="4321951"/>
            <a:ext cx="8572560" cy="178595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id-ID" sz="2000" b="1" dirty="0" smtClean="0">
                <a:solidFill>
                  <a:schemeClr val="tx1"/>
                </a:solidFill>
              </a:rPr>
              <a:t>Tahap Krisis</a:t>
            </a:r>
          </a:p>
          <a:p>
            <a:pPr marL="342900" indent="-342900"/>
            <a:endParaRPr lang="id-ID" b="1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Permasalahan sudah semkain rumit. Konflik makin kompleks</a:t>
            </a:r>
          </a:p>
          <a:p>
            <a:pPr marL="342900" indent="-342900"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Suasana makin tegang</a:t>
            </a:r>
          </a:p>
          <a:p>
            <a:pPr marL="342900" indent="-342900"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Jawaban-jawaban kan nasib tokoh mulai terungkap.</a:t>
            </a:r>
          </a:p>
        </p:txBody>
      </p:sp>
      <p:sp>
        <p:nvSpPr>
          <p:cNvPr id="7" name="Down Arrow 6"/>
          <p:cNvSpPr/>
          <p:nvPr/>
        </p:nvSpPr>
        <p:spPr>
          <a:xfrm>
            <a:off x="4320946" y="4027288"/>
            <a:ext cx="451770" cy="410756"/>
          </a:xfrm>
          <a:prstGeom prst="down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2571736" y="892963"/>
            <a:ext cx="4357718" cy="50006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tx1"/>
                </a:solidFill>
              </a:rPr>
              <a:t>Kerangka Alur </a:t>
            </a:r>
            <a:endParaRPr lang="id-ID" sz="2400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123728" y="2491214"/>
            <a:ext cx="5438408" cy="235745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id-ID" sz="2000" b="1" dirty="0" smtClean="0">
                <a:solidFill>
                  <a:schemeClr val="tx1"/>
                </a:solidFill>
              </a:rPr>
              <a:t>Tahap </a:t>
            </a:r>
            <a:r>
              <a:rPr lang="id-ID" sz="2000" b="1" i="1" dirty="0" smtClean="0">
                <a:solidFill>
                  <a:schemeClr val="tx1"/>
                </a:solidFill>
              </a:rPr>
              <a:t>Falling Action </a:t>
            </a:r>
            <a:r>
              <a:rPr lang="id-ID" sz="2000" b="1" dirty="0" smtClean="0">
                <a:solidFill>
                  <a:schemeClr val="tx1"/>
                </a:solidFill>
              </a:rPr>
              <a:t>(penurunan laku)</a:t>
            </a:r>
          </a:p>
          <a:p>
            <a:pPr marL="342900" indent="-342900"/>
            <a:endParaRPr lang="id-ID" sz="2000" b="1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Tegangan mulai diturunkan</a:t>
            </a:r>
          </a:p>
          <a:p>
            <a:pPr marL="342900" indent="-342900"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Konflik tidak muncul lagi</a:t>
            </a:r>
          </a:p>
          <a:p>
            <a:pPr marL="342900" indent="-342900"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Cerita berkhir (akhir cerita).</a:t>
            </a:r>
          </a:p>
        </p:txBody>
      </p:sp>
      <p:sp>
        <p:nvSpPr>
          <p:cNvPr id="7" name="Down Arrow 6"/>
          <p:cNvSpPr/>
          <p:nvPr/>
        </p:nvSpPr>
        <p:spPr>
          <a:xfrm>
            <a:off x="4250529" y="1643050"/>
            <a:ext cx="1000132" cy="642942"/>
          </a:xfrm>
          <a:prstGeom prst="down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2428860" y="2071678"/>
            <a:ext cx="4357718" cy="186137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 smtClean="0">
                <a:solidFill>
                  <a:schemeClr val="tx1"/>
                </a:solidFill>
              </a:rPr>
              <a:t>SEKIAN</a:t>
            </a:r>
          </a:p>
          <a:p>
            <a:pPr algn="ctr"/>
            <a:r>
              <a:rPr lang="id-ID" sz="2800" b="1" dirty="0">
                <a:solidFill>
                  <a:schemeClr val="tx1"/>
                </a:solidFill>
              </a:rPr>
              <a:t>d</a:t>
            </a:r>
            <a:r>
              <a:rPr lang="id-ID" sz="2800" b="1" dirty="0" smtClean="0">
                <a:solidFill>
                  <a:schemeClr val="tx1"/>
                </a:solidFill>
              </a:rPr>
              <a:t>an</a:t>
            </a:r>
          </a:p>
          <a:p>
            <a:pPr algn="ctr"/>
            <a:r>
              <a:rPr lang="id-ID" sz="2800" b="1" dirty="0" smtClean="0">
                <a:solidFill>
                  <a:schemeClr val="tx1"/>
                </a:solidFill>
              </a:rPr>
              <a:t>TERIMAKASIH</a:t>
            </a:r>
            <a:endParaRPr lang="id-ID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1285852" y="892975"/>
            <a:ext cx="6572296" cy="164307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 smtClean="0">
                <a:solidFill>
                  <a:schemeClr val="tx1"/>
                </a:solidFill>
              </a:rPr>
              <a:t>Menulis </a:t>
            </a:r>
          </a:p>
          <a:p>
            <a:pPr algn="ctr"/>
            <a:r>
              <a:rPr lang="id-ID" sz="2800" dirty="0">
                <a:solidFill>
                  <a:schemeClr val="tx1"/>
                </a:solidFill>
              </a:rPr>
              <a:t>M</a:t>
            </a:r>
            <a:r>
              <a:rPr lang="id-ID" sz="2800" dirty="0" smtClean="0">
                <a:solidFill>
                  <a:schemeClr val="tx1"/>
                </a:solidFill>
              </a:rPr>
              <a:t>enuangkan ide, gagasan, pikiran imajinasi positif ke dalam sebuah tulisan 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285852" y="3714752"/>
            <a:ext cx="6572296" cy="228601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 smtClean="0">
                <a:solidFill>
                  <a:schemeClr val="tx1"/>
                </a:solidFill>
              </a:rPr>
              <a:t>Penulis</a:t>
            </a:r>
            <a:r>
              <a:rPr lang="id-ID" sz="2800" dirty="0" smtClean="0">
                <a:solidFill>
                  <a:schemeClr val="tx1"/>
                </a:solidFill>
              </a:rPr>
              <a:t> mengajak pembaca </a:t>
            </a:r>
            <a:r>
              <a:rPr lang="id-ID" sz="2800" b="1" dirty="0" smtClean="0">
                <a:solidFill>
                  <a:schemeClr val="tx1"/>
                </a:solidFill>
              </a:rPr>
              <a:t>memasuki </a:t>
            </a:r>
            <a:r>
              <a:rPr lang="id-ID" sz="2800" dirty="0" smtClean="0">
                <a:solidFill>
                  <a:schemeClr val="tx1"/>
                </a:solidFill>
              </a:rPr>
              <a:t>model dunia kehidupan yang dibangun dalam </a:t>
            </a:r>
            <a:r>
              <a:rPr lang="id-ID" sz="2800" b="1" dirty="0" smtClean="0">
                <a:solidFill>
                  <a:schemeClr val="tx1"/>
                </a:solidFill>
              </a:rPr>
              <a:t>wilayah budaya</a:t>
            </a:r>
            <a:r>
              <a:rPr lang="id-ID" sz="2800" dirty="0" smtClean="0">
                <a:solidFill>
                  <a:schemeClr val="tx1"/>
                </a:solidFill>
              </a:rPr>
              <a:t> hasil </a:t>
            </a:r>
            <a:r>
              <a:rPr lang="id-ID" sz="2800" b="1" dirty="0" smtClean="0">
                <a:solidFill>
                  <a:schemeClr val="tx1"/>
                </a:solidFill>
              </a:rPr>
              <a:t>interpretasi </a:t>
            </a:r>
            <a:r>
              <a:rPr lang="id-ID" sz="2800" dirty="0" smtClean="0">
                <a:solidFill>
                  <a:schemeClr val="tx1"/>
                </a:solidFill>
              </a:rPr>
              <a:t>dari </a:t>
            </a:r>
            <a:r>
              <a:rPr lang="id-ID" sz="2800" b="1" dirty="0" smtClean="0">
                <a:solidFill>
                  <a:schemeClr val="tx1"/>
                </a:solidFill>
              </a:rPr>
              <a:t>dunia disekitarnya</a:t>
            </a:r>
            <a:r>
              <a:rPr lang="id-ID" sz="2800" dirty="0" smtClean="0">
                <a:solidFill>
                  <a:schemeClr val="tx1"/>
                </a:solidFill>
              </a:rPr>
              <a:t>.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3923928" y="2696772"/>
            <a:ext cx="1038131" cy="85725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1979712" y="1052736"/>
            <a:ext cx="5400600" cy="86409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b="1" dirty="0" smtClean="0">
                <a:solidFill>
                  <a:schemeClr val="tx1"/>
                </a:solidFill>
              </a:rPr>
              <a:t>Kaidah Penulisan Drama</a:t>
            </a:r>
            <a:endParaRPr lang="id-ID" sz="3600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11660" y="2708920"/>
            <a:ext cx="6336704" cy="279976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id-ID" sz="2800" b="1" dirty="0" smtClean="0">
                <a:solidFill>
                  <a:schemeClr val="tx1"/>
                </a:solidFill>
              </a:rPr>
              <a:t>Memilih </a:t>
            </a:r>
            <a:r>
              <a:rPr lang="id-ID" sz="2800" b="1" dirty="0" smtClean="0">
                <a:solidFill>
                  <a:schemeClr val="tx1"/>
                </a:solidFill>
              </a:rPr>
              <a:t>objek/menentukan </a:t>
            </a:r>
            <a:r>
              <a:rPr lang="id-ID" sz="2800" b="1" dirty="0" smtClean="0">
                <a:solidFill>
                  <a:schemeClr val="tx1"/>
                </a:solidFill>
              </a:rPr>
              <a:t>sumber ide penulisan.</a:t>
            </a:r>
          </a:p>
          <a:p>
            <a:pPr marL="342900" indent="-342900">
              <a:buAutoNum type="arabicPeriod"/>
            </a:pPr>
            <a:r>
              <a:rPr lang="id-ID" sz="2800" b="1" dirty="0" smtClean="0">
                <a:solidFill>
                  <a:schemeClr val="tx1"/>
                </a:solidFill>
              </a:rPr>
              <a:t>Menetapkan tema.</a:t>
            </a:r>
          </a:p>
          <a:p>
            <a:pPr marL="342900" indent="-342900">
              <a:buAutoNum type="arabicPeriod"/>
            </a:pPr>
            <a:r>
              <a:rPr lang="id-ID" sz="2800" b="1" dirty="0" smtClean="0">
                <a:solidFill>
                  <a:schemeClr val="tx1"/>
                </a:solidFill>
              </a:rPr>
              <a:t>Memilih tokoh.</a:t>
            </a:r>
          </a:p>
          <a:p>
            <a:pPr marL="342900" indent="-342900">
              <a:buAutoNum type="arabicPeriod"/>
            </a:pPr>
            <a:r>
              <a:rPr lang="id-ID" sz="2800" b="1" dirty="0" smtClean="0">
                <a:solidFill>
                  <a:schemeClr val="tx1"/>
                </a:solidFill>
              </a:rPr>
              <a:t>Menyusun kerangka alur dan latar.</a:t>
            </a:r>
            <a:endParaRPr lang="id-ID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2123728" y="980728"/>
            <a:ext cx="5184576" cy="792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b="1" dirty="0" smtClean="0">
                <a:solidFill>
                  <a:schemeClr val="tx1"/>
                </a:solidFill>
              </a:rPr>
              <a:t>Menentukan sumber ide</a:t>
            </a:r>
            <a:endParaRPr lang="id-ID" sz="3600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42949" y="2420888"/>
            <a:ext cx="7286676" cy="29523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endParaRPr lang="id-ID" sz="2400" b="1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id-ID" sz="2400" b="1" dirty="0" smtClean="0">
                <a:solidFill>
                  <a:schemeClr val="tx1"/>
                </a:solidFill>
              </a:rPr>
              <a:t>Objek/ ide penulisan bersumber dari pengalaman pribadi</a:t>
            </a:r>
            <a:r>
              <a:rPr lang="id-ID" sz="2400" b="1" dirty="0" smtClean="0">
                <a:solidFill>
                  <a:schemeClr val="tx1"/>
                </a:solidFill>
              </a:rPr>
              <a:t>.</a:t>
            </a:r>
            <a:endParaRPr lang="id-ID" sz="2400" b="1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id-ID" sz="2400" b="1" dirty="0" smtClean="0">
                <a:solidFill>
                  <a:schemeClr val="tx1"/>
                </a:solidFill>
              </a:rPr>
              <a:t>Objek/ ide penulisan bersumber dari Pengematan terhadap peristiwa yang menarik dalam kehidupan sehari-hari</a:t>
            </a:r>
            <a:r>
              <a:rPr lang="id-ID" sz="2400" b="1" dirty="0" smtClean="0">
                <a:solidFill>
                  <a:schemeClr val="tx1"/>
                </a:solidFill>
              </a:rPr>
              <a:t>.</a:t>
            </a:r>
            <a:endParaRPr lang="id-ID" sz="2400" b="1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id-ID" sz="2400" b="1" dirty="0" smtClean="0">
                <a:solidFill>
                  <a:schemeClr val="tx1"/>
                </a:solidFill>
              </a:rPr>
              <a:t>Objek/ ide penulisan bersumber dari membaca.</a:t>
            </a:r>
          </a:p>
          <a:p>
            <a:pPr marL="342900" indent="-342900">
              <a:buAutoNum type="arabicPeriod"/>
            </a:pPr>
            <a:endParaRPr lang="id-ID" sz="2400" b="1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endParaRPr lang="id-ID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2411760" y="1093609"/>
            <a:ext cx="4357718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tx1"/>
                </a:solidFill>
              </a:rPr>
              <a:t>Menulis naskah drama dari pengalaman pribadi</a:t>
            </a:r>
            <a:endParaRPr lang="id-ID" sz="2400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42949" y="2564904"/>
            <a:ext cx="7286676" cy="328614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Memilih salah satu pengalaman pribadi diri sendiri/orang lain.</a:t>
            </a:r>
          </a:p>
          <a:p>
            <a:pPr marL="342900" indent="-342900"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Mengidentifikasi peristiwa menarik dan berkesan </a:t>
            </a:r>
          </a:p>
          <a:p>
            <a:pPr marL="342900" indent="-342900"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Mengidentifikasi peristiwa penting dalam cerita (awal, inti, akhir)</a:t>
            </a:r>
          </a:p>
          <a:p>
            <a:pPr marL="342900" indent="-342900"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Menentukan pola konflik cerita asli</a:t>
            </a:r>
          </a:p>
          <a:p>
            <a:pPr marL="342900" indent="-342900"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Menentukan tema</a:t>
            </a:r>
          </a:p>
          <a:p>
            <a:pPr marL="342900" indent="-342900"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Memilih tokoh dan perannya</a:t>
            </a:r>
          </a:p>
          <a:p>
            <a:pPr marL="342900" indent="-342900"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Menrancang alur</a:t>
            </a:r>
          </a:p>
          <a:p>
            <a:pPr marL="342900" indent="-342900"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Menulis dialog tematis</a:t>
            </a:r>
          </a:p>
          <a:p>
            <a:pPr marL="342900" indent="-342900"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Menulis dialog sesuai perkembangan konflik</a:t>
            </a:r>
            <a:endParaRPr lang="id-ID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2193114" y="1052736"/>
            <a:ext cx="4786346" cy="121444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tx1"/>
                </a:solidFill>
              </a:rPr>
              <a:t>Menulis naskah drama dari pengamatan </a:t>
            </a:r>
            <a:r>
              <a:rPr lang="id-ID" sz="2400" b="1" dirty="0" smtClean="0">
                <a:solidFill>
                  <a:schemeClr val="tx1"/>
                </a:solidFill>
              </a:rPr>
              <a:t>terhadap </a:t>
            </a:r>
            <a:r>
              <a:rPr lang="id-ID" sz="2400" b="1" dirty="0" smtClean="0">
                <a:solidFill>
                  <a:schemeClr val="tx1"/>
                </a:solidFill>
              </a:rPr>
              <a:t>berbagai peristiwa yang disaksikan</a:t>
            </a:r>
            <a:endParaRPr lang="id-ID" sz="2400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27584" y="2636912"/>
            <a:ext cx="7560840" cy="34301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Memilih salah satu peristiwa </a:t>
            </a:r>
            <a:r>
              <a:rPr lang="id-ID" b="1" dirty="0" smtClean="0">
                <a:solidFill>
                  <a:schemeClr val="tx1"/>
                </a:solidFill>
              </a:rPr>
              <a:t>yang </a:t>
            </a:r>
            <a:r>
              <a:rPr lang="id-ID" b="1" dirty="0" smtClean="0">
                <a:solidFill>
                  <a:schemeClr val="tx1"/>
                </a:solidFill>
              </a:rPr>
              <a:t>dramatik </a:t>
            </a:r>
            <a:r>
              <a:rPr lang="id-ID" b="1" dirty="0" smtClean="0">
                <a:solidFill>
                  <a:schemeClr val="tx1"/>
                </a:solidFill>
              </a:rPr>
              <a:t>yang </a:t>
            </a:r>
            <a:r>
              <a:rPr lang="id-ID" b="1" dirty="0" smtClean="0">
                <a:solidFill>
                  <a:schemeClr val="tx1"/>
                </a:solidFill>
              </a:rPr>
              <a:t>akan diobservasi.</a:t>
            </a:r>
          </a:p>
          <a:p>
            <a:pPr marL="342900" indent="-342900"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Mencari informasi yg berkaitan dengan peristiwa .</a:t>
            </a:r>
          </a:p>
          <a:p>
            <a:pPr marL="342900" indent="-342900"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Mengamati latarbelakang kehidupan para tokoh </a:t>
            </a:r>
            <a:r>
              <a:rPr lang="id-ID" b="1" dirty="0" smtClean="0">
                <a:solidFill>
                  <a:schemeClr val="tx1"/>
                </a:solidFill>
              </a:rPr>
              <a:t>dalam </a:t>
            </a:r>
            <a:r>
              <a:rPr lang="id-ID" b="1" dirty="0" smtClean="0">
                <a:solidFill>
                  <a:schemeClr val="tx1"/>
                </a:solidFill>
              </a:rPr>
              <a:t>peristiwa ,</a:t>
            </a:r>
          </a:p>
          <a:p>
            <a:pPr marL="342900" indent="-342900"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Melakukan wawancara dr berbagai macam sumber terkait dengan peristiwa.</a:t>
            </a:r>
          </a:p>
          <a:p>
            <a:pPr marL="342900" indent="-342900"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Mencari informasi dan menyusun menjadi satu secita yang utuh.</a:t>
            </a:r>
          </a:p>
          <a:p>
            <a:pPr marL="342900" indent="-342900"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Menentukan tema.</a:t>
            </a:r>
          </a:p>
          <a:p>
            <a:pPr marL="342900" indent="-342900"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Memilih tokoh dan perannya.</a:t>
            </a:r>
          </a:p>
          <a:p>
            <a:pPr marL="342900" indent="-342900"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Merancang </a:t>
            </a:r>
            <a:r>
              <a:rPr lang="id-ID" b="1" dirty="0" smtClean="0">
                <a:solidFill>
                  <a:schemeClr val="tx1"/>
                </a:solidFill>
              </a:rPr>
              <a:t>alur dan latar.</a:t>
            </a:r>
          </a:p>
          <a:p>
            <a:pPr marL="342900" indent="-342900"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Menulis dialog tematis.</a:t>
            </a:r>
          </a:p>
          <a:p>
            <a:pPr marL="342900" indent="-342900"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Menulis dialog sesuai perkembangan konflik.</a:t>
            </a:r>
            <a:endParaRPr lang="id-ID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2407428" y="1124744"/>
            <a:ext cx="4357718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tx1"/>
                </a:solidFill>
              </a:rPr>
              <a:t>Menulis naskah drama dari sumber ide membaca</a:t>
            </a:r>
            <a:endParaRPr lang="id-ID" sz="2400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42949" y="2492896"/>
            <a:ext cx="7286676" cy="328614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Memilih salah satu cerita</a:t>
            </a:r>
          </a:p>
          <a:p>
            <a:pPr marL="342900" indent="-342900"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Mementukan peristiwa </a:t>
            </a:r>
            <a:r>
              <a:rPr lang="id-ID" b="1" dirty="0" smtClean="0">
                <a:solidFill>
                  <a:schemeClr val="tx1"/>
                </a:solidFill>
              </a:rPr>
              <a:t>dramatik </a:t>
            </a:r>
            <a:r>
              <a:rPr lang="id-ID" b="1" dirty="0" smtClean="0">
                <a:solidFill>
                  <a:schemeClr val="tx1"/>
                </a:solidFill>
              </a:rPr>
              <a:t>dalam cerita</a:t>
            </a:r>
          </a:p>
          <a:p>
            <a:pPr marL="342900" indent="-342900"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Mengidentifikasi tokoh yang terlibat dalam cerita</a:t>
            </a:r>
          </a:p>
          <a:p>
            <a:pPr marL="342900" indent="-342900"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Mengidentifikasi peristiwa penting dalam cerita (awal, inti, akhir)</a:t>
            </a:r>
          </a:p>
          <a:p>
            <a:pPr marL="342900" indent="-342900"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Memilih peristiwa penting  yang mengandung pesan moral</a:t>
            </a:r>
          </a:p>
          <a:p>
            <a:pPr marL="342900" indent="-342900"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Menentukan pola konflik cerita asli</a:t>
            </a:r>
          </a:p>
          <a:p>
            <a:pPr marL="342900" indent="-342900"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Mengembangkan konflik baru dari awal, permulaan konflik, memanas, krisis, </a:t>
            </a:r>
            <a:r>
              <a:rPr lang="id-ID" b="1" dirty="0" smtClean="0">
                <a:solidFill>
                  <a:schemeClr val="tx1"/>
                </a:solidFill>
              </a:rPr>
              <a:t>klimaks</a:t>
            </a:r>
            <a:endParaRPr lang="id-ID" b="1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Menyusun kerangka naskah drama yang akan ditulis dan </a:t>
            </a:r>
            <a:r>
              <a:rPr lang="id-ID" b="1" dirty="0" smtClean="0">
                <a:solidFill>
                  <a:schemeClr val="tx1"/>
                </a:solidFill>
              </a:rPr>
              <a:t>dikembangkan</a:t>
            </a:r>
            <a:endParaRPr lang="id-ID" b="1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Menulis kembali cerita dengan imajinasi </a:t>
            </a:r>
            <a:r>
              <a:rPr lang="id-ID" b="1" dirty="0" smtClean="0">
                <a:solidFill>
                  <a:schemeClr val="tx1"/>
                </a:solidFill>
              </a:rPr>
              <a:t>baru</a:t>
            </a:r>
            <a:endParaRPr lang="id-ID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2407428" y="1340768"/>
            <a:ext cx="4357718" cy="792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b="1" dirty="0" smtClean="0">
                <a:solidFill>
                  <a:schemeClr val="tx1"/>
                </a:solidFill>
              </a:rPr>
              <a:t>Menentukan tema</a:t>
            </a:r>
            <a:endParaRPr lang="id-ID" sz="4000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42949" y="2630973"/>
            <a:ext cx="7286676" cy="242889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id-ID" sz="2400" b="1" dirty="0" smtClean="0">
                <a:solidFill>
                  <a:schemeClr val="tx1"/>
                </a:solidFill>
              </a:rPr>
              <a:t>Tema </a:t>
            </a:r>
            <a:r>
              <a:rPr lang="id-ID" sz="2400" b="1" dirty="0" smtClean="0">
                <a:solidFill>
                  <a:schemeClr val="tx1"/>
                </a:solidFill>
              </a:rPr>
              <a:t>adalah gagasan </a:t>
            </a:r>
            <a:r>
              <a:rPr lang="id-ID" sz="2400" b="1" dirty="0" smtClean="0">
                <a:solidFill>
                  <a:schemeClr val="tx1"/>
                </a:solidFill>
              </a:rPr>
              <a:t>dasar cerita yang mengandung nilai atau pesan moral dan berfungsi untuk mengontrol ide pengarang.</a:t>
            </a:r>
          </a:p>
          <a:p>
            <a:pPr marL="342900" indent="-342900">
              <a:buAutoNum type="arabicPeriod"/>
            </a:pPr>
            <a:r>
              <a:rPr lang="id-ID" sz="2400" b="1" dirty="0" smtClean="0">
                <a:solidFill>
                  <a:schemeClr val="tx1"/>
                </a:solidFill>
              </a:rPr>
              <a:t>Tema merupakan gagasan pokok, pesan moral kehidupan, nilai yang ingin disampaikan</a:t>
            </a:r>
            <a:r>
              <a:rPr lang="id-ID" sz="2400" b="1" dirty="0" smtClean="0">
                <a:solidFill>
                  <a:schemeClr val="tx1"/>
                </a:solidFill>
              </a:rPr>
              <a:t>.</a:t>
            </a:r>
            <a:endParaRPr lang="id-ID" sz="24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827584" y="971105"/>
            <a:ext cx="4357718" cy="50006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tx1"/>
                </a:solidFill>
              </a:rPr>
              <a:t>Pemilihan tokoh cerita</a:t>
            </a:r>
            <a:endParaRPr lang="id-ID" sz="2400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00034" y="1857364"/>
            <a:ext cx="6448230" cy="292895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id-ID" sz="2000" b="1" dirty="0" smtClean="0">
                <a:solidFill>
                  <a:schemeClr val="tx1"/>
                </a:solidFill>
              </a:rPr>
              <a:t>Pemilihan nama</a:t>
            </a:r>
          </a:p>
          <a:p>
            <a:pPr marL="342900" indent="-342900">
              <a:buAutoNum type="arabicPeriod"/>
            </a:pPr>
            <a:r>
              <a:rPr lang="id-ID" sz="2000" b="1" dirty="0" smtClean="0">
                <a:solidFill>
                  <a:schemeClr val="tx1"/>
                </a:solidFill>
              </a:rPr>
              <a:t>Menentukan karakter (fisik, psikis, sosiologis tokoh)</a:t>
            </a:r>
          </a:p>
          <a:p>
            <a:pPr marL="342900" indent="-342900">
              <a:buAutoNum type="arabicPeriod"/>
            </a:pPr>
            <a:r>
              <a:rPr lang="id-ID" sz="2000" b="1" dirty="0" smtClean="0">
                <a:solidFill>
                  <a:schemeClr val="tx1"/>
                </a:solidFill>
              </a:rPr>
              <a:t>Menentukan posisi tokoh dalam cerita</a:t>
            </a:r>
          </a:p>
          <a:p>
            <a:pPr marL="342900" indent="-342900"/>
            <a:r>
              <a:rPr lang="id-ID" sz="2000" b="1" dirty="0" smtClean="0">
                <a:solidFill>
                  <a:schemeClr val="tx1"/>
                </a:solidFill>
              </a:rPr>
              <a:t>	(membuat peta konflik dalam cerita)</a:t>
            </a:r>
          </a:p>
          <a:p>
            <a:pPr marL="342900" indent="-342900">
              <a:buAutoNum type="arabicPeriod"/>
            </a:pPr>
            <a:endParaRPr lang="id-ID" sz="2000" b="1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endParaRPr lang="id-ID" sz="2000" b="1" dirty="0" smtClean="0">
              <a:solidFill>
                <a:schemeClr val="tx1"/>
              </a:solidFill>
            </a:endParaRPr>
          </a:p>
          <a:p>
            <a:pPr marL="342900" indent="-342900"/>
            <a:endParaRPr lang="id-ID" sz="2000" b="1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endParaRPr lang="id-ID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50529" y="3929066"/>
            <a:ext cx="4500594" cy="17145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70C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b="1" dirty="0" smtClean="0">
                <a:solidFill>
                  <a:srgbClr val="C00000"/>
                </a:solidFill>
              </a:rPr>
              <a:t>Nama : </a:t>
            </a:r>
            <a:r>
              <a:rPr lang="id-ID" dirty="0" smtClean="0">
                <a:solidFill>
                  <a:schemeClr val="tx1"/>
                </a:solidFill>
              </a:rPr>
              <a:t>Tarmizi Taher</a:t>
            </a:r>
          </a:p>
          <a:p>
            <a:r>
              <a:rPr lang="id-ID" b="1" dirty="0" smtClean="0">
                <a:solidFill>
                  <a:srgbClr val="C00000"/>
                </a:solidFill>
              </a:rPr>
              <a:t>Ciri fisik </a:t>
            </a:r>
            <a:r>
              <a:rPr lang="id-ID" dirty="0" smtClean="0">
                <a:solidFill>
                  <a:srgbClr val="C00000"/>
                </a:solidFill>
              </a:rPr>
              <a:t>: </a:t>
            </a:r>
            <a:r>
              <a:rPr lang="id-ID" dirty="0">
                <a:solidFill>
                  <a:schemeClr val="tx1"/>
                </a:solidFill>
              </a:rPr>
              <a:t>T</a:t>
            </a:r>
            <a:r>
              <a:rPr lang="id-ID" dirty="0" smtClean="0">
                <a:solidFill>
                  <a:schemeClr val="tx1"/>
                </a:solidFill>
              </a:rPr>
              <a:t>inggi gagah</a:t>
            </a:r>
          </a:p>
          <a:p>
            <a:r>
              <a:rPr lang="id-ID" b="1" dirty="0" smtClean="0">
                <a:solidFill>
                  <a:srgbClr val="C00000"/>
                </a:solidFill>
              </a:rPr>
              <a:t>Ciri psikis</a:t>
            </a:r>
            <a:r>
              <a:rPr lang="id-ID" dirty="0" smtClean="0">
                <a:solidFill>
                  <a:srgbClr val="C00000"/>
                </a:solidFill>
              </a:rPr>
              <a:t>: </a:t>
            </a:r>
            <a:r>
              <a:rPr lang="id-ID" dirty="0">
                <a:solidFill>
                  <a:schemeClr val="tx1"/>
                </a:solidFill>
              </a:rPr>
              <a:t>O</a:t>
            </a:r>
            <a:r>
              <a:rPr lang="id-ID" dirty="0" smtClean="0">
                <a:solidFill>
                  <a:schemeClr val="tx1"/>
                </a:solidFill>
              </a:rPr>
              <a:t>toriter</a:t>
            </a:r>
          </a:p>
          <a:p>
            <a:r>
              <a:rPr lang="id-ID" b="1" dirty="0" smtClean="0">
                <a:solidFill>
                  <a:srgbClr val="C00000"/>
                </a:solidFill>
              </a:rPr>
              <a:t>Ciri sosiologis </a:t>
            </a:r>
            <a:r>
              <a:rPr lang="id-ID" dirty="0" smtClean="0">
                <a:solidFill>
                  <a:srgbClr val="C00000"/>
                </a:solidFill>
              </a:rPr>
              <a:t>: </a:t>
            </a:r>
            <a:r>
              <a:rPr lang="id-ID" dirty="0">
                <a:solidFill>
                  <a:schemeClr val="tx1"/>
                </a:solidFill>
              </a:rPr>
              <a:t>S</a:t>
            </a:r>
            <a:r>
              <a:rPr lang="id-ID" dirty="0" smtClean="0">
                <a:solidFill>
                  <a:schemeClr val="tx1"/>
                </a:solidFill>
              </a:rPr>
              <a:t>eorang yang memegang teguh prinsip adatnya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246</TotalTime>
  <Words>652</Words>
  <Application>Microsoft Office PowerPoint</Application>
  <PresentationFormat>On-screen Show (4:3)</PresentationFormat>
  <Paragraphs>107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Tw Cen MT</vt:lpstr>
      <vt:lpstr>Wingdings</vt:lpstr>
      <vt:lpstr>Wingdings 2</vt:lpstr>
      <vt:lpstr>Median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Pembelajaran penulisan naskah drama</dc:title>
  <dc:creator>Citizen</dc:creator>
  <cp:lastModifiedBy>user</cp:lastModifiedBy>
  <cp:revision>25</cp:revision>
  <dcterms:created xsi:type="dcterms:W3CDTF">2016-10-11T23:23:43Z</dcterms:created>
  <dcterms:modified xsi:type="dcterms:W3CDTF">2017-11-07T11:54:38Z</dcterms:modified>
</cp:coreProperties>
</file>