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2B73-82A4-46A3-A4B0-08D180F9EA4A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41C0-2AE2-4AC7-8DB8-5D2460810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Pembaharuan</a:t>
            </a:r>
            <a:r>
              <a:rPr lang="en-US" dirty="0" smtClean="0">
                <a:latin typeface="Tw Cen MT" pitchFamily="34" charset="0"/>
              </a:rPr>
              <a:t>/ </a:t>
            </a:r>
            <a:r>
              <a:rPr lang="en-US" dirty="0" err="1" smtClean="0">
                <a:latin typeface="Tw Cen MT" pitchFamily="34" charset="0"/>
              </a:rPr>
              <a:t>Inovasi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Pembelajaran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di</a:t>
            </a:r>
            <a:r>
              <a:rPr lang="en-US" dirty="0" smtClean="0">
                <a:latin typeface="Tw Cen MT" pitchFamily="34" charset="0"/>
              </a:rPr>
              <a:t> SD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Noni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Agustina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4" name="Picture 3" descr="innovative-learning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8734" y="2362199"/>
            <a:ext cx="5174466" cy="325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arning inno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9" y="2250171"/>
            <a:ext cx="9094721" cy="46078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Struktur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pendidikan</a:t>
            </a:r>
            <a:endParaRPr lang="en-US" sz="2800" b="1" dirty="0" smtClean="0">
              <a:latin typeface="Tw Cen MT" pitchFamily="34" charset="0"/>
            </a:endParaRPr>
          </a:p>
          <a:p>
            <a:endParaRPr lang="en-US" sz="2800" b="1" dirty="0"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err="1" smtClean="0">
                <a:latin typeface="Tw Cen MT" pitchFamily="34" charset="0"/>
              </a:rPr>
              <a:t>Menyusun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sekolah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ruangan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kelas</a:t>
            </a:r>
            <a:endParaRPr lang="en-US" sz="2800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arning inno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9" y="2250171"/>
            <a:ext cx="9094721" cy="46078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Kurikulum</a:t>
            </a:r>
            <a:endParaRPr lang="en-US" sz="2800" b="1" dirty="0" smtClean="0">
              <a:latin typeface="Tw Cen MT" pitchFamily="34" charset="0"/>
            </a:endParaRPr>
          </a:p>
          <a:p>
            <a:endParaRPr lang="en-US" sz="2800" b="1" dirty="0"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Font typeface="Wingdings" pitchFamily="2" charset="2"/>
              <a:buChar char="§"/>
            </a:pPr>
            <a:r>
              <a:rPr lang="en-US" sz="2800" dirty="0" err="1" smtClean="0">
                <a:latin typeface="Tw Cen MT" pitchFamily="34" charset="0"/>
              </a:rPr>
              <a:t>Inovasi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kurikulum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seperti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menerapkan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muatan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lokal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dalam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kurikulum</a:t>
            </a:r>
            <a:endParaRPr lang="en-US" sz="2800" dirty="0" smtClean="0">
              <a:latin typeface="Tw Cen MT" pitchFamily="34" charset="0"/>
            </a:endParaRPr>
          </a:p>
          <a:p>
            <a:pPr marL="290513" indent="-290513">
              <a:buFont typeface="Wingdings" pitchFamily="2" charset="2"/>
              <a:buChar char="§"/>
            </a:pPr>
            <a:r>
              <a:rPr lang="en-US" sz="2800" dirty="0" smtClean="0">
                <a:latin typeface="Tw Cen MT" pitchFamily="34" charset="0"/>
              </a:rPr>
              <a:t>Integrated curriculum</a:t>
            </a:r>
            <a:endParaRPr lang="en-US" sz="2800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DAFTAR PUSTAKA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>
                <a:latin typeface="Tw Cen MT" pitchFamily="34" charset="0"/>
              </a:rPr>
              <a:t>Suprayekti</a:t>
            </a:r>
            <a:r>
              <a:rPr lang="en-US" sz="2800" dirty="0" smtClean="0">
                <a:latin typeface="Tw Cen MT" pitchFamily="34" charset="0"/>
              </a:rPr>
              <a:t>, </a:t>
            </a:r>
            <a:r>
              <a:rPr lang="en-US" sz="2800" dirty="0" err="1" smtClean="0">
                <a:latin typeface="Tw Cen MT" pitchFamily="34" charset="0"/>
              </a:rPr>
              <a:t>dkk</a:t>
            </a:r>
            <a:r>
              <a:rPr lang="en-US" sz="2800" dirty="0" smtClean="0">
                <a:latin typeface="Tw Cen MT" pitchFamily="34" charset="0"/>
              </a:rPr>
              <a:t>. 2007.Pembahrauan </a:t>
            </a:r>
            <a:r>
              <a:rPr lang="en-US" sz="2800" dirty="0" err="1" smtClean="0">
                <a:latin typeface="Tw Cen MT" pitchFamily="34" charset="0"/>
              </a:rPr>
              <a:t>pembelajaran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di</a:t>
            </a:r>
            <a:r>
              <a:rPr lang="en-US" sz="2800" dirty="0" smtClean="0">
                <a:latin typeface="Tw Cen MT" pitchFamily="34" charset="0"/>
              </a:rPr>
              <a:t> SD. </a:t>
            </a:r>
            <a:r>
              <a:rPr lang="en-US" sz="2800" dirty="0" err="1" smtClean="0">
                <a:latin typeface="Tw Cen MT" pitchFamily="34" charset="0"/>
              </a:rPr>
              <a:t>Banten</a:t>
            </a:r>
            <a:r>
              <a:rPr lang="en-US" sz="2800" dirty="0" smtClean="0">
                <a:latin typeface="Tw Cen MT" pitchFamily="34" charset="0"/>
              </a:rPr>
              <a:t>: </a:t>
            </a:r>
            <a:r>
              <a:rPr lang="en-US" sz="2800" dirty="0" err="1" smtClean="0">
                <a:latin typeface="Tw Cen MT" pitchFamily="34" charset="0"/>
              </a:rPr>
              <a:t>Universitas</a:t>
            </a:r>
            <a:r>
              <a:rPr lang="en-US" sz="2800" dirty="0" smtClean="0">
                <a:latin typeface="Tw Cen MT" pitchFamily="34" charset="0"/>
              </a:rPr>
              <a:t> Terbuka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>
                <a:latin typeface="Tw Cen MT" pitchFamily="34" charset="0"/>
              </a:rPr>
              <a:t>Winataputra</a:t>
            </a:r>
            <a:r>
              <a:rPr lang="en-US" sz="2800" dirty="0" smtClean="0">
                <a:latin typeface="Tw Cen MT" pitchFamily="34" charset="0"/>
              </a:rPr>
              <a:t>, </a:t>
            </a:r>
            <a:r>
              <a:rPr lang="en-US" sz="2800" dirty="0" err="1" smtClean="0">
                <a:latin typeface="Tw Cen MT" pitchFamily="34" charset="0"/>
              </a:rPr>
              <a:t>Udin</a:t>
            </a:r>
            <a:r>
              <a:rPr lang="en-US" sz="2800" dirty="0" smtClean="0">
                <a:latin typeface="Tw Cen MT" pitchFamily="34" charset="0"/>
              </a:rPr>
              <a:t> S. </a:t>
            </a:r>
            <a:r>
              <a:rPr lang="en-US" sz="2800" dirty="0" err="1" smtClean="0">
                <a:latin typeface="Tw Cen MT" pitchFamily="34" charset="0"/>
              </a:rPr>
              <a:t>Pembaharuan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dalam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pembelajaran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di</a:t>
            </a:r>
            <a:r>
              <a:rPr lang="en-US" sz="2800" dirty="0" smtClean="0">
                <a:latin typeface="Tw Cen MT" pitchFamily="34" charset="0"/>
              </a:rPr>
              <a:t> SD. </a:t>
            </a:r>
            <a:r>
              <a:rPr lang="en-US" sz="2800" dirty="0" err="1" smtClean="0">
                <a:latin typeface="Tw Cen MT" pitchFamily="34" charset="0"/>
              </a:rPr>
              <a:t>Banten</a:t>
            </a:r>
            <a:r>
              <a:rPr lang="en-US" sz="2800" dirty="0" smtClean="0">
                <a:latin typeface="Tw Cen MT" pitchFamily="34" charset="0"/>
              </a:rPr>
              <a:t>: </a:t>
            </a:r>
            <a:r>
              <a:rPr lang="en-US" sz="2800" dirty="0" err="1" smtClean="0">
                <a:latin typeface="Tw Cen MT" pitchFamily="34" charset="0"/>
              </a:rPr>
              <a:t>Universitas</a:t>
            </a:r>
            <a:r>
              <a:rPr lang="en-US" sz="2800" dirty="0" smtClean="0">
                <a:latin typeface="Tw Cen MT" pitchFamily="34" charset="0"/>
              </a:rPr>
              <a:t> Terbuka.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8305800" cy="1470025"/>
          </a:xfrm>
        </p:spPr>
        <p:txBody>
          <a:bodyPr/>
          <a:lstStyle/>
          <a:p>
            <a:r>
              <a:rPr lang="en-US" b="1" dirty="0" err="1" smtClean="0">
                <a:latin typeface="Tw Cen MT" pitchFamily="34" charset="0"/>
              </a:rPr>
              <a:t>Pengertian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inovasi</a:t>
            </a:r>
            <a:r>
              <a:rPr lang="en-US" b="1" dirty="0" smtClean="0">
                <a:latin typeface="Tw Cen MT" pitchFamily="34" charset="0"/>
              </a:rPr>
              <a:t>/</a:t>
            </a:r>
            <a:r>
              <a:rPr lang="en-US" b="1" dirty="0" err="1" smtClean="0">
                <a:latin typeface="Tw Cen MT" pitchFamily="34" charset="0"/>
              </a:rPr>
              <a:t>pembaharuan</a:t>
            </a:r>
            <a:endParaRPr lang="en-US" b="1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0"/>
            <a:ext cx="82296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Ide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cara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metode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barang</a:t>
            </a:r>
            <a:r>
              <a:rPr lang="en-US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yang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ditemukan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err="1" smtClean="0">
                <a:solidFill>
                  <a:schemeClr val="tx1"/>
                </a:solidFill>
                <a:latin typeface="Tw Cen MT" pitchFamily="34" charset="0"/>
              </a:rPr>
              <a:t>atau</a:t>
            </a:r>
            <a:r>
              <a:rPr lang="en-US" smtClean="0">
                <a:solidFill>
                  <a:schemeClr val="tx1"/>
                </a:solidFill>
                <a:latin typeface="Tw Cen MT" pitchFamily="34" charset="0"/>
              </a:rPr>
              <a:t> diciptkan 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yang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dapa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digunakan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memecahkan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masalah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mencapai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sebuah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w Cen MT" pitchFamily="34" charset="0"/>
              </a:rPr>
              <a:t>tujuan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628900" cy="17430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10222" r="14222" b="3111"/>
          <a:stretch>
            <a:fillRect/>
          </a:stretch>
        </p:blipFill>
        <p:spPr bwMode="auto">
          <a:xfrm>
            <a:off x="3810000" y="4191000"/>
            <a:ext cx="1619250" cy="20764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91000"/>
            <a:ext cx="2790825" cy="209311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305800" cy="1470025"/>
          </a:xfrm>
        </p:spPr>
        <p:txBody>
          <a:bodyPr/>
          <a:lstStyle/>
          <a:p>
            <a:r>
              <a:rPr lang="en-US" b="1" dirty="0" err="1" smtClean="0">
                <a:latin typeface="Tw Cen MT" pitchFamily="34" charset="0"/>
              </a:rPr>
              <a:t>Ciri-ciri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inovasi</a:t>
            </a:r>
            <a:endParaRPr lang="en-US" b="1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10591800" cy="49530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Keuntungan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relatif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      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memberikan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keuntungan</a:t>
            </a:r>
            <a:endParaRPr lang="en-US" sz="2800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Kompatibel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sesuai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nilai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kebutuhan</a:t>
            </a:r>
            <a:endParaRPr lang="en-US" sz="2800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Kompleksitas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tingkat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kesukaran</a:t>
            </a:r>
            <a:endParaRPr lang="en-US" sz="2800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    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makin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mudah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mudah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cepat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diterima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   </a:t>
            </a: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4.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Trialibilitas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dapat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dicoba</a:t>
            </a:r>
            <a:endParaRPr lang="en-US" sz="2800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5.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Dapat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diamati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      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mudah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diamati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mudah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cepat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itchFamily="34" charset="0"/>
              </a:rPr>
              <a:t>diterima</a:t>
            </a: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Tw Cen MT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17526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22860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27432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32004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38100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0800" y="434340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72000"/>
            <a:ext cx="2619713" cy="194176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0"/>
            <a:ext cx="2619713" cy="194176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2619713" cy="194176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otched Right Arrow 19"/>
          <p:cNvSpPr/>
          <p:nvPr/>
        </p:nvSpPr>
        <p:spPr>
          <a:xfrm>
            <a:off x="381000" y="2971800"/>
            <a:ext cx="762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8305800" cy="1470025"/>
          </a:xfrm>
        </p:spPr>
        <p:txBody>
          <a:bodyPr/>
          <a:lstStyle/>
          <a:p>
            <a:r>
              <a:rPr lang="en-US" b="1" dirty="0" err="1" smtClean="0">
                <a:latin typeface="Tw Cen MT" pitchFamily="34" charset="0"/>
              </a:rPr>
              <a:t>Hubungan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inovasi</a:t>
            </a:r>
            <a:r>
              <a:rPr lang="en-US" b="1" dirty="0" smtClean="0">
                <a:latin typeface="Tw Cen MT" pitchFamily="34" charset="0"/>
              </a:rPr>
              <a:t>, </a:t>
            </a:r>
            <a:r>
              <a:rPr lang="en-US" b="1" dirty="0" err="1" smtClean="0">
                <a:latin typeface="Tw Cen MT" pitchFamily="34" charset="0"/>
              </a:rPr>
              <a:t>modernisasi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dan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teknologi</a:t>
            </a:r>
            <a:r>
              <a:rPr lang="en-US" b="1" dirty="0" smtClean="0">
                <a:latin typeface="Tw Cen MT" pitchFamily="34" charset="0"/>
              </a:rPr>
              <a:t>?</a:t>
            </a:r>
            <a:endParaRPr lang="en-US" b="1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4768101" cy="17526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 r="369" b="10753"/>
          <a:stretch>
            <a:fillRect/>
          </a:stretch>
        </p:blipFill>
        <p:spPr bwMode="auto">
          <a:xfrm>
            <a:off x="457200" y="304800"/>
            <a:ext cx="3124200" cy="192080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 t="19377" r="67"/>
          <a:stretch>
            <a:fillRect/>
          </a:stretch>
        </p:blipFill>
        <p:spPr bwMode="auto">
          <a:xfrm>
            <a:off x="4724400" y="228600"/>
            <a:ext cx="3548369" cy="1905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0" name="Notched Right Arrow 19"/>
          <p:cNvSpPr/>
          <p:nvPr/>
        </p:nvSpPr>
        <p:spPr>
          <a:xfrm>
            <a:off x="381000" y="2971800"/>
            <a:ext cx="762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3581400" cy="147002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latin typeface="Tw Cen MT" pitchFamily="34" charset="0"/>
              </a:rPr>
              <a:t>Proses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perubahan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sosial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dari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masyarakat</a:t>
            </a:r>
            <a:r>
              <a:rPr lang="en-US" sz="2400" b="1" dirty="0" smtClean="0">
                <a:latin typeface="Tw Cen MT" pitchFamily="34" charset="0"/>
              </a:rPr>
              <a:t/>
            </a:r>
            <a:br>
              <a:rPr lang="en-US" sz="2400" b="1" dirty="0" smtClean="0">
                <a:latin typeface="Tw Cen MT" pitchFamily="34" charset="0"/>
              </a:rPr>
            </a:br>
            <a:r>
              <a:rPr lang="en-US" sz="2400" b="1" dirty="0" smtClean="0">
                <a:latin typeface="Tw Cen MT" pitchFamily="34" charset="0"/>
              </a:rPr>
              <a:t> yang </a:t>
            </a:r>
            <a:r>
              <a:rPr lang="en-US" sz="2400" b="1" dirty="0" err="1" smtClean="0">
                <a:latin typeface="Tw Cen MT" pitchFamily="34" charset="0"/>
              </a:rPr>
              <a:t>bersifat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tradisional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ke</a:t>
            </a:r>
            <a:r>
              <a:rPr lang="en-US" sz="2400" b="1" dirty="0" smtClean="0">
                <a:latin typeface="Tw Cen MT" pitchFamily="34" charset="0"/>
              </a:rPr>
              <a:t> yang </a:t>
            </a:r>
            <a:r>
              <a:rPr lang="en-US" sz="2400" b="1" dirty="0" err="1" smtClean="0">
                <a:latin typeface="Tw Cen MT" pitchFamily="34" charset="0"/>
              </a:rPr>
              <a:t>lebih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maju</a:t>
            </a:r>
            <a:r>
              <a:rPr lang="en-US" sz="2400" b="1" dirty="0" smtClean="0">
                <a:latin typeface="Tw Cen MT" pitchFamily="34" charset="0"/>
              </a:rPr>
              <a:t>.</a:t>
            </a:r>
            <a:endParaRPr lang="en-US" sz="2400" b="1" dirty="0">
              <a:latin typeface="Tw Cen M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4800600"/>
            <a:ext cx="746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Inovasi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 yang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diterima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menunjukkan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bahwa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adanya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proses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modernisasi</a:t>
            </a:r>
            <a:r>
              <a:rPr lang="en-US" sz="2400" b="1" dirty="0" smtClean="0">
                <a:latin typeface="Tw Cen MT" pitchFamily="34" charset="0"/>
                <a:ea typeface="+mj-ea"/>
                <a:cs typeface="+mj-cs"/>
              </a:rPr>
              <a:t>. Te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knologi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memiliki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kontribusi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dalam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menciptkan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inovasi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modernisasi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otched Right Arrow 19"/>
          <p:cNvSpPr/>
          <p:nvPr/>
        </p:nvSpPr>
        <p:spPr>
          <a:xfrm>
            <a:off x="381000" y="2971800"/>
            <a:ext cx="762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305800" cy="1470025"/>
          </a:xfrm>
        </p:spPr>
        <p:txBody>
          <a:bodyPr/>
          <a:lstStyle/>
          <a:p>
            <a:r>
              <a:rPr lang="en-US" b="1" dirty="0" err="1" smtClean="0">
                <a:latin typeface="Tw Cen MT" pitchFamily="34" charset="0"/>
              </a:rPr>
              <a:t>Mengapa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perlu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adanya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inovasi</a:t>
            </a:r>
            <a:r>
              <a:rPr lang="en-US" b="1" dirty="0" smtClean="0">
                <a:latin typeface="Tw Cen MT" pitchFamily="34" charset="0"/>
              </a:rPr>
              <a:t> </a:t>
            </a:r>
            <a:r>
              <a:rPr lang="en-US" b="1" dirty="0" err="1" smtClean="0">
                <a:latin typeface="Tw Cen MT" pitchFamily="34" charset="0"/>
              </a:rPr>
              <a:t>pendidikan</a:t>
            </a:r>
            <a:r>
              <a:rPr lang="en-US" b="1" dirty="0" smtClean="0">
                <a:latin typeface="Tw Cen MT" pitchFamily="34" charset="0"/>
              </a:rPr>
              <a:t>?</a:t>
            </a:r>
            <a:endParaRPr lang="en-US" b="1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_bubble_cloud_right_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1" y="0"/>
            <a:ext cx="3352800" cy="2825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762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w Cen MT" pitchFamily="34" charset="0"/>
              </a:rPr>
              <a:t>Inovasi</a:t>
            </a:r>
            <a:r>
              <a:rPr lang="en-US" sz="3600" dirty="0" smtClean="0">
                <a:latin typeface="Tw Cen MT" pitchFamily="34" charset="0"/>
              </a:rPr>
              <a:t> </a:t>
            </a:r>
            <a:r>
              <a:rPr lang="en-US" sz="3600" dirty="0" err="1" smtClean="0">
                <a:latin typeface="Tw Cen MT" pitchFamily="34" charset="0"/>
              </a:rPr>
              <a:t>Pendidikan</a:t>
            </a:r>
            <a:endParaRPr lang="en-US" sz="3600" dirty="0">
              <a:latin typeface="Tw Cen MT" pitchFamily="34" charset="0"/>
            </a:endParaRPr>
          </a:p>
        </p:txBody>
      </p:sp>
      <p:pic>
        <p:nvPicPr>
          <p:cNvPr id="7" name="Picture 6" descr="text_bubble_cloud_right_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590800"/>
            <a:ext cx="3352800" cy="2825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799" y="3352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w Cen MT" pitchFamily="34" charset="0"/>
              </a:rPr>
              <a:t>Kualitas</a:t>
            </a:r>
            <a:endParaRPr lang="en-US" sz="3600" dirty="0" smtClean="0">
              <a:latin typeface="Tw Cen MT" pitchFamily="34" charset="0"/>
            </a:endParaRPr>
          </a:p>
          <a:p>
            <a:pPr algn="ctr"/>
            <a:r>
              <a:rPr lang="en-US" sz="3600" dirty="0" err="1" smtClean="0">
                <a:latin typeface="Tw Cen MT" pitchFamily="34" charset="0"/>
              </a:rPr>
              <a:t>Pendidikan</a:t>
            </a:r>
            <a:endParaRPr lang="en-US" sz="3600" dirty="0"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2971800" cy="22374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867400" y="1905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itchFamily="34" charset="0"/>
              </a:rPr>
              <a:t>Proses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pembelajaran</a:t>
            </a:r>
            <a:endParaRPr lang="en-US" sz="2800" dirty="0">
              <a:latin typeface="Tw Cen MT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2333625" cy="19621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21336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itchFamily="34" charset="0"/>
              </a:rPr>
              <a:t>Profesional</a:t>
            </a:r>
            <a:r>
              <a:rPr lang="en-US" sz="2800" dirty="0" smtClean="0">
                <a:latin typeface="Tw Cen MT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Tw Cen MT" pitchFamily="34" charset="0"/>
              </a:rPr>
              <a:t>guru</a:t>
            </a:r>
            <a:endParaRPr lang="en-US" sz="2800" dirty="0">
              <a:latin typeface="Tw Cen MT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12276">
            <a:off x="611958" y="4760893"/>
            <a:ext cx="2643267" cy="199010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9600" y="533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itchFamily="34" charset="0"/>
              </a:rPr>
              <a:t>Situasi</a:t>
            </a:r>
            <a:r>
              <a:rPr lang="en-US" sz="2800" dirty="0" smtClean="0">
                <a:latin typeface="Tw Cen MT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w Cen MT" pitchFamily="34" charset="0"/>
              </a:rPr>
              <a:t>belajar</a:t>
            </a:r>
            <a:endParaRPr lang="en-US" sz="2800" dirty="0">
              <a:latin typeface="Tw Cen MT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33068">
            <a:off x="5592451" y="4025344"/>
            <a:ext cx="2703473" cy="227312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791200" y="4953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itchFamily="34" charset="0"/>
              </a:rPr>
              <a:t>manajemen</a:t>
            </a:r>
            <a:endParaRPr lang="en-US" sz="2800" dirty="0">
              <a:latin typeface="Tw Cen MT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962400" y="2514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arning inno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9" y="2250171"/>
            <a:ext cx="9094721" cy="46078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Inovasi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Pendidikan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di</a:t>
            </a:r>
            <a:r>
              <a:rPr lang="en-US" sz="2800" b="1" dirty="0" smtClean="0">
                <a:latin typeface="Tw Cen MT" pitchFamily="34" charset="0"/>
              </a:rPr>
              <a:t> Indonesia</a:t>
            </a:r>
            <a:endParaRPr lang="en-US" sz="2800" b="1" dirty="0"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w Cen MT" pitchFamily="34" charset="0"/>
              </a:rPr>
              <a:t>Tujuan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pendidikan</a:t>
            </a:r>
            <a:endParaRPr lang="en-US" sz="28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w Cen MT" pitchFamily="34" charset="0"/>
              </a:rPr>
              <a:t>Struktur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pendidikan</a:t>
            </a:r>
            <a:endParaRPr lang="en-US" sz="28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w Cen MT" pitchFamily="34" charset="0"/>
              </a:rPr>
              <a:t>Kurikulum</a:t>
            </a:r>
            <a:endParaRPr lang="en-US" sz="2800" dirty="0" smtClean="0">
              <a:latin typeface="Tw Cen MT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w Cen MT" pitchFamily="34" charset="0"/>
              </a:rPr>
              <a:t>Aspek-aspek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pendidikan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proses</a:t>
            </a:r>
            <a:endParaRPr lang="en-US" sz="2800" dirty="0" smtClean="0">
              <a:latin typeface="Tw Cen MT" pitchFamily="34" charset="0"/>
            </a:endParaRPr>
          </a:p>
          <a:p>
            <a:pPr marL="514350" indent="-514350"/>
            <a:r>
              <a:rPr lang="en-US" sz="2800" dirty="0" smtClean="0">
                <a:latin typeface="Tw Cen MT" pitchFamily="34" charset="0"/>
              </a:rPr>
              <a:t>	(</a:t>
            </a:r>
            <a:r>
              <a:rPr lang="en-US" sz="2800" dirty="0" err="1" smtClean="0">
                <a:latin typeface="Tw Cen MT" pitchFamily="34" charset="0"/>
              </a:rPr>
              <a:t>penggunaan</a:t>
            </a:r>
            <a:r>
              <a:rPr lang="en-US" sz="2800" dirty="0" smtClean="0">
                <a:latin typeface="Tw Cen MT" pitchFamily="34" charset="0"/>
              </a:rPr>
              <a:t> multimedia </a:t>
            </a:r>
            <a:r>
              <a:rPr lang="en-US" sz="2800" dirty="0" err="1" smtClean="0">
                <a:latin typeface="Tw Cen MT" pitchFamily="34" charset="0"/>
              </a:rPr>
              <a:t>dan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multimetode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dalam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proses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pembelajaran</a:t>
            </a:r>
            <a:r>
              <a:rPr lang="en-US" sz="2800" dirty="0" smtClean="0">
                <a:latin typeface="Tw Cen MT" pitchFamily="34" charset="0"/>
              </a:rPr>
              <a:t>)</a:t>
            </a:r>
            <a:endParaRPr lang="en-US" sz="2800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arning innov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9" y="2250171"/>
            <a:ext cx="9094721" cy="46078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Tujuan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pendidikan</a:t>
            </a:r>
            <a:endParaRPr lang="en-US" sz="2800" b="1" dirty="0" smtClean="0">
              <a:latin typeface="Tw Cen MT" pitchFamily="34" charset="0"/>
            </a:endParaRPr>
          </a:p>
          <a:p>
            <a:endParaRPr lang="en-US" sz="2800" b="1" dirty="0"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err="1" smtClean="0">
                <a:latin typeface="Tw Cen MT" pitchFamily="34" charset="0"/>
              </a:rPr>
              <a:t>Inovasi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dalam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menjabarkan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tujuan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pendidikan</a:t>
            </a:r>
            <a:endParaRPr lang="en-US" sz="2800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183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Pembaharuan/ Inovasi Pembelajaran di SD</vt:lpstr>
      <vt:lpstr>Pengertian inovasi/pembaharuan</vt:lpstr>
      <vt:lpstr>Ciri-ciri inovasi</vt:lpstr>
      <vt:lpstr>Hubungan inovasi, modernisasi dan teknologi?</vt:lpstr>
      <vt:lpstr>Proses perubahan sosial dari masyarakat  yang bersifat tradisional ke yang lebih maju.</vt:lpstr>
      <vt:lpstr>Mengapa perlu adanya inovasi pendidikan?</vt:lpstr>
      <vt:lpstr>Slide 7</vt:lpstr>
      <vt:lpstr>Slide 8</vt:lpstr>
      <vt:lpstr>Slide 9</vt:lpstr>
      <vt:lpstr>Slide 10</vt:lpstr>
      <vt:lpstr>Slide 11</vt:lpstr>
      <vt:lpstr>DAFTAR PUSTAKA</vt:lpstr>
    </vt:vector>
  </TitlesOfParts>
  <Company>Kementrian Agama RI Ditjen Bimas Hindu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Pembaharuan/ Inovasi Pembelajaran di SD</dc:title>
  <dc:creator>Made Bayu Andika</dc:creator>
  <cp:lastModifiedBy>Made Bayu Andika</cp:lastModifiedBy>
  <cp:revision>52</cp:revision>
  <dcterms:created xsi:type="dcterms:W3CDTF">2016-09-10T22:06:02Z</dcterms:created>
  <dcterms:modified xsi:type="dcterms:W3CDTF">2016-10-19T10:43:01Z</dcterms:modified>
</cp:coreProperties>
</file>