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4" r:id="rId7"/>
    <p:sldId id="266" r:id="rId8"/>
    <p:sldId id="267" r:id="rId9"/>
    <p:sldId id="268" r:id="rId10"/>
    <p:sldId id="269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4873F-C6EA-4A45-934A-5E0C3C26192D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mpasiana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8839200" cy="1470025"/>
          </a:xfrm>
        </p:spPr>
        <p:txBody>
          <a:bodyPr/>
          <a:lstStyle/>
          <a:p>
            <a:r>
              <a:rPr lang="en-US" dirty="0" err="1" smtClean="0">
                <a:latin typeface="Tw Cen MT" pitchFamily="34" charset="0"/>
              </a:rPr>
              <a:t>Perkembangan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Inovasi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3340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Noni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Agustina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386" name="AutoShape 2" descr="Image result for clip art creative hand craf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828800"/>
            <a:ext cx="3352800" cy="3136024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8839200" cy="1470025"/>
          </a:xfrm>
        </p:spPr>
        <p:txBody>
          <a:bodyPr/>
          <a:lstStyle/>
          <a:p>
            <a:r>
              <a:rPr lang="en-US" dirty="0" err="1" smtClean="0">
                <a:latin typeface="Tw Cen MT" pitchFamily="34" charset="0"/>
              </a:rPr>
              <a:t>Perkembangan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inovasi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514600"/>
            <a:ext cx="7010400" cy="17526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dirty="0" err="1" smtClean="0">
                <a:solidFill>
                  <a:schemeClr val="tx1"/>
                </a:solidFill>
              </a:rPr>
              <a:t>Perkembagan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657600" y="1600200"/>
            <a:ext cx="6858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0"/>
            <a:ext cx="6324600" cy="1470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w Cen MT" pitchFamily="34" charset="0"/>
              </a:rPr>
              <a:t>DAFTAR PUSTAKA</a:t>
            </a:r>
            <a:endParaRPr lang="en-US" sz="3600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915400" cy="4572000"/>
          </a:xfrm>
        </p:spPr>
        <p:txBody>
          <a:bodyPr>
            <a:normAutofit/>
          </a:bodyPr>
          <a:lstStyle/>
          <a:p>
            <a:pPr marL="914400" indent="-914400" algn="l"/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Nurrokhman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Habib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Amin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. 2012. </a:t>
            </a:r>
            <a:r>
              <a:rPr lang="en-US" sz="2400" i="1" dirty="0" err="1" smtClean="0">
                <a:solidFill>
                  <a:schemeClr val="tx1"/>
                </a:solidFill>
                <a:latin typeface="Tw Cen MT" pitchFamily="34" charset="0"/>
              </a:rPr>
              <a:t>Latar</a:t>
            </a:r>
            <a:r>
              <a:rPr lang="en-US" sz="2400" i="1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w Cen MT" pitchFamily="34" charset="0"/>
              </a:rPr>
              <a:t>belakang</a:t>
            </a:r>
            <a:r>
              <a:rPr lang="en-US" sz="2400" i="1" dirty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w Cen MT" pitchFamily="34" charset="0"/>
              </a:rPr>
              <a:t>timbulnya</a:t>
            </a:r>
            <a:r>
              <a:rPr lang="en-US" sz="2400" i="1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w Cen MT" pitchFamily="34" charset="0"/>
              </a:rPr>
              <a:t>inovasi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Kompasiana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.  2 </a:t>
            </a:r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Maret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 2012. 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  <a:hlinkClick r:id="rId2"/>
              </a:rPr>
              <a:t>www.kompasiana.com</a:t>
            </a:r>
            <a:endParaRPr lang="en-US" sz="2400" dirty="0" smtClean="0">
              <a:solidFill>
                <a:schemeClr val="tx1"/>
              </a:solidFill>
              <a:latin typeface="Tw Cen MT" pitchFamily="34" charset="0"/>
            </a:endParaRPr>
          </a:p>
          <a:p>
            <a:pPr marL="914400" indent="-914400" algn="l"/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Suprayekti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dkk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. 2007. </a:t>
            </a:r>
            <a:r>
              <a:rPr lang="en-US" sz="2400" i="1" dirty="0" err="1" smtClean="0">
                <a:solidFill>
                  <a:schemeClr val="tx1"/>
                </a:solidFill>
                <a:latin typeface="Tw Cen MT" pitchFamily="34" charset="0"/>
              </a:rPr>
              <a:t>Pembaharuan</a:t>
            </a:r>
            <a:r>
              <a:rPr lang="en-US" sz="2400" i="1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w Cen MT" pitchFamily="34" charset="0"/>
              </a:rPr>
              <a:t>dalam</a:t>
            </a:r>
            <a:r>
              <a:rPr lang="en-US" sz="2400" i="1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w Cen MT" pitchFamily="34" charset="0"/>
              </a:rPr>
              <a:t>pembelajaran</a:t>
            </a:r>
            <a:r>
              <a:rPr lang="en-US" sz="2400" i="1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w Cen MT" pitchFamily="34" charset="0"/>
              </a:rPr>
              <a:t>di</a:t>
            </a:r>
            <a:r>
              <a:rPr lang="en-US" sz="2400" i="1" dirty="0" smtClean="0">
                <a:solidFill>
                  <a:schemeClr val="tx1"/>
                </a:solidFill>
                <a:latin typeface="Tw Cen MT" pitchFamily="34" charset="0"/>
              </a:rPr>
              <a:t> SD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. Jakarta: </a:t>
            </a:r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Universitas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terbuka</a:t>
            </a:r>
            <a:endParaRPr lang="en-US" sz="2400" dirty="0" smtClean="0">
              <a:solidFill>
                <a:schemeClr val="tx1"/>
              </a:solidFill>
              <a:latin typeface="Tw Cen MT" pitchFamily="34" charset="0"/>
            </a:endParaRPr>
          </a:p>
          <a:p>
            <a:pPr marL="914400" indent="-914400" algn="l"/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Winataputra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Udin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dkk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. 2015. </a:t>
            </a:r>
            <a:r>
              <a:rPr lang="en-US" sz="2400" i="1" dirty="0" err="1" smtClean="0">
                <a:solidFill>
                  <a:schemeClr val="tx1"/>
                </a:solidFill>
                <a:latin typeface="Tw Cen MT" pitchFamily="34" charset="0"/>
              </a:rPr>
              <a:t>Pembaharuan</a:t>
            </a:r>
            <a:r>
              <a:rPr lang="en-US" sz="2400" i="1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w Cen MT" pitchFamily="34" charset="0"/>
              </a:rPr>
              <a:t>dalam</a:t>
            </a:r>
            <a:r>
              <a:rPr lang="en-US" sz="2400" i="1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w Cen MT" pitchFamily="34" charset="0"/>
              </a:rPr>
              <a:t>pembelajaran</a:t>
            </a:r>
            <a:r>
              <a:rPr lang="en-US" sz="2400" i="1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w Cen MT" pitchFamily="34" charset="0"/>
              </a:rPr>
              <a:t>di</a:t>
            </a:r>
            <a:r>
              <a:rPr lang="en-US" sz="2400" i="1" dirty="0" smtClean="0">
                <a:solidFill>
                  <a:schemeClr val="tx1"/>
                </a:solidFill>
                <a:latin typeface="Tw Cen MT" pitchFamily="34" charset="0"/>
              </a:rPr>
              <a:t> SD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Banten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Universitas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terbuka</a:t>
            </a:r>
            <a:endParaRPr lang="en-US" sz="2400" dirty="0" smtClean="0">
              <a:solidFill>
                <a:schemeClr val="tx1"/>
              </a:solidFill>
              <a:latin typeface="Tw Cen MT" pitchFamily="34" charset="0"/>
            </a:endParaRPr>
          </a:p>
          <a:p>
            <a:pPr marL="914400" indent="-914400" algn="l"/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Ramayanti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Fitri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. 2014. </a:t>
            </a:r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Proses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pengembangan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w Cen MT" pitchFamily="34" charset="0"/>
              </a:rPr>
              <a:t>inovasi</a:t>
            </a:r>
            <a:r>
              <a:rPr lang="en-US" sz="2400" dirty="0" smtClean="0">
                <a:solidFill>
                  <a:schemeClr val="tx1"/>
                </a:solidFill>
                <a:latin typeface="Tw Cen MT" pitchFamily="34" charset="0"/>
              </a:rPr>
              <a:t>. www.slideshare.net</a:t>
            </a:r>
          </a:p>
          <a:p>
            <a:pPr marL="914400" indent="-914400" algn="l"/>
            <a:endParaRPr lang="en-US" dirty="0" smtClean="0">
              <a:solidFill>
                <a:schemeClr val="tx1"/>
              </a:solidFill>
              <a:latin typeface="Tw Cen MT" pitchFamily="34" charset="0"/>
            </a:endParaRPr>
          </a:p>
          <a:p>
            <a:pPr marL="914400" indent="-914400" algn="l"/>
            <a:endParaRPr lang="en-US" dirty="0" smtClean="0">
              <a:solidFill>
                <a:schemeClr val="tx1"/>
              </a:solidFill>
              <a:latin typeface="Tw Cen MT" pitchFamily="34" charset="0"/>
            </a:endParaRPr>
          </a:p>
          <a:p>
            <a:pPr marL="914400" indent="-914400" algn="l"/>
            <a:endParaRPr lang="en-US" dirty="0">
              <a:solidFill>
                <a:schemeClr val="tx1"/>
              </a:solidFill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763000" cy="2133600"/>
          </a:xfrm>
        </p:spPr>
        <p:txBody>
          <a:bodyPr>
            <a:normAutofit/>
          </a:bodyPr>
          <a:lstStyle/>
          <a:p>
            <a:pPr algn="l"/>
            <a:r>
              <a:rPr lang="en-US" sz="4000" dirty="0" err="1" smtClean="0">
                <a:latin typeface="Tw Cen MT" pitchFamily="34" charset="0"/>
              </a:rPr>
              <a:t>Proses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inovasi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terdapat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dua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tahap</a:t>
            </a:r>
            <a:r>
              <a:rPr lang="en-US" sz="4000" dirty="0" smtClean="0">
                <a:latin typeface="Tw Cen MT" pitchFamily="34" charset="0"/>
              </a:rPr>
              <a:t>:</a:t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a. </a:t>
            </a:r>
            <a:r>
              <a:rPr lang="en-US" sz="4000" dirty="0" err="1" smtClean="0">
                <a:latin typeface="Tw Cen MT" pitchFamily="34" charset="0"/>
              </a:rPr>
              <a:t>Tahap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permulaan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b. </a:t>
            </a:r>
            <a:r>
              <a:rPr lang="en-US" sz="4000" dirty="0" err="1" smtClean="0">
                <a:latin typeface="Tw Cen MT" pitchFamily="34" charset="0"/>
              </a:rPr>
              <a:t>Tahap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implementasi</a:t>
            </a:r>
            <a:endParaRPr lang="en-US" sz="4000" dirty="0">
              <a:latin typeface="Tw Cen MT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124200"/>
            <a:ext cx="2828925" cy="2828925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8839200" cy="1470025"/>
          </a:xfrm>
        </p:spPr>
        <p:txBody>
          <a:bodyPr/>
          <a:lstStyle/>
          <a:p>
            <a:r>
              <a:rPr lang="en-US" dirty="0" err="1" smtClean="0">
                <a:latin typeface="Tw Cen MT" pitchFamily="34" charset="0"/>
              </a:rPr>
              <a:t>Tahap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permulaan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81200"/>
            <a:ext cx="7772400" cy="175260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Pengetahuan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kesadaran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Pembentukan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sikap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terhadap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inovasi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Pengambilan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kesimpulan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r="-5986" b="12921"/>
          <a:stretch>
            <a:fillRect/>
          </a:stretch>
        </p:blipFill>
        <p:spPr bwMode="auto">
          <a:xfrm>
            <a:off x="228600" y="4038600"/>
            <a:ext cx="4790706" cy="2466975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8839200" cy="1470025"/>
          </a:xfrm>
        </p:spPr>
        <p:txBody>
          <a:bodyPr/>
          <a:lstStyle/>
          <a:p>
            <a:r>
              <a:rPr lang="en-US" dirty="0" err="1" smtClean="0">
                <a:latin typeface="Tw Cen MT" pitchFamily="34" charset="0"/>
              </a:rPr>
              <a:t>Tahap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implementasi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28800"/>
            <a:ext cx="80772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en-US" dirty="0" err="1" smtClean="0">
                <a:solidFill>
                  <a:schemeClr val="tx1"/>
                </a:solidFill>
              </a:rPr>
              <a:t>Mencoba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menerapkan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inovasi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en-US" dirty="0" err="1" smtClean="0">
                <a:solidFill>
                  <a:schemeClr val="tx1"/>
                </a:solidFill>
              </a:rPr>
              <a:t>Kelanjutan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pembinaan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penerapan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inovasi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581400"/>
            <a:ext cx="2355435" cy="280035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8839200" cy="1470025"/>
          </a:xfrm>
        </p:spPr>
        <p:txBody>
          <a:bodyPr/>
          <a:lstStyle/>
          <a:p>
            <a:r>
              <a:rPr lang="en-US" dirty="0" err="1" smtClean="0">
                <a:latin typeface="Tw Cen MT" pitchFamily="34" charset="0"/>
              </a:rPr>
              <a:t>Perkembangan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Inovasi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3048000"/>
            <a:ext cx="80772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/>
              <a:t>Motivasi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menjawab</a:t>
            </a:r>
            <a:r>
              <a:rPr lang="en-US" sz="3200" dirty="0" smtClean="0"/>
              <a:t> </a:t>
            </a:r>
            <a:r>
              <a:rPr lang="en-US" sz="3200" dirty="0" err="1" smtClean="0"/>
              <a:t>tantangan</a:t>
            </a:r>
            <a:r>
              <a:rPr lang="en-US" sz="3200" dirty="0" smtClean="0"/>
              <a:t> </a:t>
            </a:r>
            <a:r>
              <a:rPr lang="en-US" sz="3200" dirty="0" err="1" smtClean="0"/>
              <a:t>zaman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memecahkkan</a:t>
            </a:r>
            <a:r>
              <a:rPr lang="en-US" sz="3200" dirty="0" smtClean="0"/>
              <a:t> </a:t>
            </a:r>
            <a:r>
              <a:rPr lang="en-US" sz="3200" dirty="0" err="1" smtClean="0"/>
              <a:t>masalah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733800" y="1752600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 r="-3390" b="6316"/>
          <a:stretch>
            <a:fillRect/>
          </a:stretch>
        </p:blipFill>
        <p:spPr bwMode="auto">
          <a:xfrm>
            <a:off x="6858000" y="3886200"/>
            <a:ext cx="1743075" cy="2543175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8839200" cy="1470025"/>
          </a:xfrm>
        </p:spPr>
        <p:txBody>
          <a:bodyPr/>
          <a:lstStyle/>
          <a:p>
            <a:r>
              <a:rPr lang="en-US" dirty="0" err="1" smtClean="0">
                <a:latin typeface="Tw Cen MT" pitchFamily="34" charset="0"/>
              </a:rPr>
              <a:t>Perkembangan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inovasi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</a:t>
            </a:r>
            <a:r>
              <a:rPr lang="en-US" dirty="0" smtClean="0">
                <a:latin typeface="Tw Cen MT" pitchFamily="34" charset="0"/>
              </a:rPr>
              <a:t> Indonesia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14600"/>
            <a:ext cx="8077200" cy="1752600"/>
          </a:xfrm>
        </p:spPr>
        <p:txBody>
          <a:bodyPr>
            <a:normAutofit fontScale="92500"/>
          </a:bodyPr>
          <a:lstStyle/>
          <a:p>
            <a:pPr marL="514350" indent="-514350" algn="l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Pemerataan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kesempatan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belajar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Meningkatkan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pendidikan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Penggunaan</a:t>
            </a:r>
            <a:r>
              <a:rPr lang="en-US" dirty="0" smtClean="0">
                <a:solidFill>
                  <a:schemeClr val="tx1"/>
                </a:solidFill>
              </a:rPr>
              <a:t> multimedia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pembelajaran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8839200" cy="1470025"/>
          </a:xfrm>
        </p:spPr>
        <p:txBody>
          <a:bodyPr/>
          <a:lstStyle/>
          <a:p>
            <a:r>
              <a:rPr lang="en-US" dirty="0" err="1" smtClean="0">
                <a:latin typeface="Tw Cen MT" pitchFamily="34" charset="0"/>
              </a:rPr>
              <a:t>Contoh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Perkembangan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inovasi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</a:t>
            </a:r>
            <a:r>
              <a:rPr lang="en-US" dirty="0" smtClean="0">
                <a:latin typeface="Tw Cen MT" pitchFamily="34" charset="0"/>
              </a:rPr>
              <a:t> Indonesia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90800"/>
            <a:ext cx="7010400" cy="17526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dirty="0" smtClean="0">
                <a:solidFill>
                  <a:schemeClr val="tx1"/>
                </a:solidFill>
              </a:rPr>
              <a:t>Di </a:t>
            </a:r>
            <a:r>
              <a:rPr lang="en-US" dirty="0" err="1" smtClean="0">
                <a:solidFill>
                  <a:schemeClr val="tx1"/>
                </a:solidFill>
              </a:rPr>
              <a:t>tingkat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pendidikan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(SD)</a:t>
            </a:r>
          </a:p>
        </p:txBody>
      </p:sp>
      <p:sp>
        <p:nvSpPr>
          <p:cNvPr id="4" name="Down Arrow 3"/>
          <p:cNvSpPr/>
          <p:nvPr/>
        </p:nvSpPr>
        <p:spPr>
          <a:xfrm>
            <a:off x="3810000" y="3276600"/>
            <a:ext cx="6858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5800" y="4419600"/>
            <a:ext cx="41148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Pembelajaran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terpadu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200400"/>
            <a:ext cx="3657600" cy="36576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8839200" cy="1470025"/>
          </a:xfrm>
        </p:spPr>
        <p:txBody>
          <a:bodyPr/>
          <a:lstStyle/>
          <a:p>
            <a:r>
              <a:rPr lang="en-US" dirty="0" err="1" smtClean="0">
                <a:latin typeface="Tw Cen MT" pitchFamily="34" charset="0"/>
              </a:rPr>
              <a:t>Contoh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Perkembangan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inovasi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</a:t>
            </a:r>
            <a:r>
              <a:rPr lang="en-US" dirty="0" smtClean="0">
                <a:latin typeface="Tw Cen MT" pitchFamily="34" charset="0"/>
              </a:rPr>
              <a:t> Indonesia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90800"/>
            <a:ext cx="7010400" cy="17526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dirty="0" err="1" smtClean="0">
                <a:solidFill>
                  <a:schemeClr val="tx1"/>
                </a:solidFill>
              </a:rPr>
              <a:t>Pembelajaran</a:t>
            </a:r>
            <a:r>
              <a:rPr lang="en-US" dirty="0" smtClean="0">
                <a:solidFill>
                  <a:schemeClr val="tx1"/>
                </a:solidFill>
              </a:rPr>
              <a:t> Quantum Teaching</a:t>
            </a:r>
          </a:p>
        </p:txBody>
      </p:sp>
      <p:sp>
        <p:nvSpPr>
          <p:cNvPr id="4" name="Down Arrow 3"/>
          <p:cNvSpPr/>
          <p:nvPr/>
        </p:nvSpPr>
        <p:spPr>
          <a:xfrm>
            <a:off x="3810000" y="3276600"/>
            <a:ext cx="6858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4419600"/>
            <a:ext cx="88392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TANDUR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Tumbuhkan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alami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Namai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Demonstrasikan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Ulangi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Rayakan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8839200" cy="1470025"/>
          </a:xfrm>
        </p:spPr>
        <p:txBody>
          <a:bodyPr/>
          <a:lstStyle/>
          <a:p>
            <a:r>
              <a:rPr lang="en-US" dirty="0" err="1" smtClean="0">
                <a:latin typeface="Tw Cen MT" pitchFamily="34" charset="0"/>
              </a:rPr>
              <a:t>Contoh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Perkembangan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inovasi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</a:t>
            </a:r>
            <a:r>
              <a:rPr lang="en-US" dirty="0" smtClean="0">
                <a:latin typeface="Tw Cen MT" pitchFamily="34" charset="0"/>
              </a:rPr>
              <a:t> Indonesia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90800"/>
            <a:ext cx="7010400" cy="17526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dirty="0" err="1" smtClean="0">
                <a:solidFill>
                  <a:schemeClr val="tx1"/>
                </a:solidFill>
              </a:rPr>
              <a:t>Pembelajaran</a:t>
            </a:r>
            <a:r>
              <a:rPr lang="en-US" dirty="0" smtClean="0">
                <a:solidFill>
                  <a:schemeClr val="tx1"/>
                </a:solidFill>
              </a:rPr>
              <a:t> Accelerated Learning</a:t>
            </a:r>
          </a:p>
        </p:txBody>
      </p:sp>
      <p:sp>
        <p:nvSpPr>
          <p:cNvPr id="4" name="Down Arrow 3"/>
          <p:cNvSpPr/>
          <p:nvPr/>
        </p:nvSpPr>
        <p:spPr>
          <a:xfrm>
            <a:off x="3810000" y="3276600"/>
            <a:ext cx="6858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4419600"/>
            <a:ext cx="88392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Pembelajara</a:t>
            </a:r>
            <a:r>
              <a:rPr lang="en-US" sz="3200" dirty="0" smtClean="0"/>
              <a:t>n yang </a:t>
            </a:r>
            <a:r>
              <a:rPr lang="en-US" sz="3200" dirty="0" err="1" smtClean="0"/>
              <a:t>melibatkan</a:t>
            </a:r>
            <a:r>
              <a:rPr lang="en-US" sz="3200" dirty="0" smtClean="0"/>
              <a:t> </a:t>
            </a:r>
            <a:r>
              <a:rPr lang="en-US" sz="3200" dirty="0" err="1" smtClean="0"/>
              <a:t>relaksasi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emosi</a:t>
            </a:r>
            <a:r>
              <a:rPr lang="en-US" sz="3200" dirty="0" smtClean="0"/>
              <a:t> /</a:t>
            </a:r>
            <a:r>
              <a:rPr lang="en-US" sz="3200" dirty="0" err="1" smtClean="0"/>
              <a:t>perasaan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positif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189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Perkembangan Inovasi Pendidikan</vt:lpstr>
      <vt:lpstr>Proses inovasi terdapat dua tahap: a. Tahap permulaan b. Tahap implementasi</vt:lpstr>
      <vt:lpstr>Tahap permulaan</vt:lpstr>
      <vt:lpstr>Tahap implementasi</vt:lpstr>
      <vt:lpstr>Perkembangan Inovasi</vt:lpstr>
      <vt:lpstr>Perkembangan inovasi pendidikan di Indonesia</vt:lpstr>
      <vt:lpstr>Contoh Perkembangan inovasi pendidikan di Indonesia</vt:lpstr>
      <vt:lpstr>Contoh Perkembangan inovasi pendidikan di Indonesia</vt:lpstr>
      <vt:lpstr>Contoh Perkembangan inovasi pendidikan di Indonesia</vt:lpstr>
      <vt:lpstr>Perkembangan inovasi</vt:lpstr>
      <vt:lpstr>DAFTAR PUSTAKA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Perkembangan Inovasi Pendidikan</dc:title>
  <dc:creator>Made Bayu Andika</dc:creator>
  <cp:lastModifiedBy>Made Bayu Andika</cp:lastModifiedBy>
  <cp:revision>47</cp:revision>
  <dcterms:created xsi:type="dcterms:W3CDTF">2016-10-13T07:37:28Z</dcterms:created>
  <dcterms:modified xsi:type="dcterms:W3CDTF">2016-10-17T09:32:21Z</dcterms:modified>
</cp:coreProperties>
</file>