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1" r:id="rId7"/>
    <p:sldId id="264" r:id="rId8"/>
    <p:sldId id="260" r:id="rId9"/>
    <p:sldId id="265" r:id="rId10"/>
    <p:sldId id="266" r:id="rId11"/>
    <p:sldId id="267"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72" autoAdjust="0"/>
  </p:normalViewPr>
  <p:slideViewPr>
    <p:cSldViewPr>
      <p:cViewPr varScale="1">
        <p:scale>
          <a:sx n="48" d="100"/>
          <a:sy n="48" d="100"/>
        </p:scale>
        <p:origin x="-10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C05F1-4880-4891-B70C-82727B602F5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C05F1-4880-4891-B70C-82727B602F5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C05F1-4880-4891-B70C-82727B602F5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C05F1-4880-4891-B70C-82727B602F5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C05F1-4880-4891-B70C-82727B602F5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C05F1-4880-4891-B70C-82727B602F5A}"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C05F1-4880-4891-B70C-82727B602F5A}"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C05F1-4880-4891-B70C-82727B602F5A}"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C05F1-4880-4891-B70C-82727B602F5A}"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C05F1-4880-4891-B70C-82727B602F5A}"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C05F1-4880-4891-B70C-82727B602F5A}"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285D6-4BFF-4229-998A-D3D0C81A4C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C05F1-4880-4891-B70C-82727B602F5A}" type="datetimeFigureOut">
              <a:rPr lang="en-US" smtClean="0"/>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285D6-4BFF-4229-998A-D3D0C81A4C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1470025"/>
          </a:xfrm>
        </p:spPr>
        <p:txBody>
          <a:bodyPr>
            <a:normAutofit/>
          </a:bodyPr>
          <a:lstStyle/>
          <a:p>
            <a:r>
              <a:rPr lang="en-US" dirty="0" err="1" smtClean="0">
                <a:latin typeface="Tw Cen MT" pitchFamily="34" charset="0"/>
              </a:rPr>
              <a:t>Inovasi</a:t>
            </a:r>
            <a:r>
              <a:rPr lang="en-US" dirty="0" smtClean="0">
                <a:latin typeface="Tw Cen MT" pitchFamily="34" charset="0"/>
              </a:rPr>
              <a:t> </a:t>
            </a:r>
            <a:r>
              <a:rPr lang="en-US" dirty="0" err="1" smtClean="0">
                <a:latin typeface="Tw Cen MT" pitchFamily="34" charset="0"/>
              </a:rPr>
              <a:t>dalam</a:t>
            </a:r>
            <a:r>
              <a:rPr lang="en-US" dirty="0" smtClean="0">
                <a:latin typeface="Tw Cen MT" pitchFamily="34" charset="0"/>
              </a:rPr>
              <a:t> </a:t>
            </a:r>
            <a:r>
              <a:rPr lang="en-US" dirty="0" err="1" smtClean="0">
                <a:latin typeface="Tw Cen MT" pitchFamily="34" charset="0"/>
              </a:rPr>
              <a:t>Pembelajaran</a:t>
            </a:r>
            <a:endParaRPr lang="en-US" dirty="0">
              <a:latin typeface="Tw Cen MT" pitchFamily="34" charset="0"/>
            </a:endParaRPr>
          </a:p>
        </p:txBody>
      </p:sp>
      <p:sp>
        <p:nvSpPr>
          <p:cNvPr id="3" name="Subtitle 2"/>
          <p:cNvSpPr>
            <a:spLocks noGrp="1"/>
          </p:cNvSpPr>
          <p:nvPr>
            <p:ph type="subTitle" idx="1"/>
          </p:nvPr>
        </p:nvSpPr>
        <p:spPr>
          <a:xfrm>
            <a:off x="1143000" y="5105400"/>
            <a:ext cx="6400800" cy="1752600"/>
          </a:xfrm>
        </p:spPr>
        <p:txBody>
          <a:bodyPr/>
          <a:lstStyle/>
          <a:p>
            <a:r>
              <a:rPr lang="en-US" dirty="0" err="1" smtClean="0">
                <a:solidFill>
                  <a:schemeClr val="tx1"/>
                </a:solidFill>
                <a:latin typeface="Tw Cen MT" pitchFamily="34" charset="0"/>
              </a:rPr>
              <a:t>Noni</a:t>
            </a:r>
            <a:r>
              <a:rPr lang="en-US" dirty="0" smtClean="0">
                <a:solidFill>
                  <a:schemeClr val="tx1"/>
                </a:solidFill>
                <a:latin typeface="Tw Cen MT" pitchFamily="34" charset="0"/>
              </a:rPr>
              <a:t> </a:t>
            </a:r>
            <a:r>
              <a:rPr lang="en-US" dirty="0" err="1" smtClean="0">
                <a:solidFill>
                  <a:schemeClr val="tx1"/>
                </a:solidFill>
                <a:latin typeface="Tw Cen MT" pitchFamily="34" charset="0"/>
              </a:rPr>
              <a:t>Agustina</a:t>
            </a:r>
            <a:endParaRPr lang="en-US" dirty="0">
              <a:solidFill>
                <a:schemeClr val="tx1"/>
              </a:solidFill>
              <a:latin typeface="Tw Cen MT"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2362200" y="1752600"/>
            <a:ext cx="3669856" cy="2943225"/>
          </a:xfrm>
          <a:prstGeom prst="rect">
            <a:avLst/>
          </a:prstGeom>
          <a:noFill/>
          <a:ln w="1">
            <a:noFill/>
            <a:miter lim="800000"/>
            <a:headEnd/>
            <a:tailEnd type="none" w="med" len="me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3352800"/>
          </a:xfrm>
        </p:spPr>
        <p:txBody>
          <a:bodyPr>
            <a:normAutofit/>
          </a:bodyPr>
          <a:lstStyle/>
          <a:p>
            <a:pPr algn="l"/>
            <a:r>
              <a:rPr lang="en-US" sz="3200" dirty="0" err="1" smtClean="0">
                <a:latin typeface="Tw Cen MT" pitchFamily="34" charset="0"/>
              </a:rPr>
              <a:t>Tahapan</a:t>
            </a:r>
            <a:r>
              <a:rPr lang="en-US" sz="3200" dirty="0" smtClean="0">
                <a:latin typeface="Tw Cen MT" pitchFamily="34" charset="0"/>
              </a:rPr>
              <a:t> </a:t>
            </a:r>
            <a:r>
              <a:rPr lang="en-US" sz="3200" dirty="0" err="1" smtClean="0">
                <a:latin typeface="Tw Cen MT" pitchFamily="34" charset="0"/>
              </a:rPr>
              <a:t>dalam</a:t>
            </a:r>
            <a:r>
              <a:rPr lang="en-US" sz="3200" dirty="0" smtClean="0">
                <a:latin typeface="Tw Cen MT" pitchFamily="34" charset="0"/>
              </a:rPr>
              <a:t> </a:t>
            </a:r>
            <a:r>
              <a:rPr lang="en-US" sz="3200" dirty="0" err="1" smtClean="0">
                <a:latin typeface="Tw Cen MT" pitchFamily="34" charset="0"/>
              </a:rPr>
              <a:t>pembelajaran</a:t>
            </a:r>
            <a:r>
              <a:rPr lang="en-US" sz="3200" dirty="0" smtClean="0">
                <a:latin typeface="Tw Cen MT" pitchFamily="34" charset="0"/>
              </a:rPr>
              <a:t> </a:t>
            </a:r>
            <a:r>
              <a:rPr lang="en-US" sz="3200" dirty="0" err="1" smtClean="0">
                <a:latin typeface="Tw Cen MT" pitchFamily="34" charset="0"/>
              </a:rPr>
              <a:t>kontekstual</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1. </a:t>
            </a:r>
            <a:r>
              <a:rPr lang="en-US" sz="3200" dirty="0" err="1" smtClean="0">
                <a:latin typeface="Tw Cen MT" pitchFamily="34" charset="0"/>
              </a:rPr>
              <a:t>Kegiatan</a:t>
            </a:r>
            <a:r>
              <a:rPr lang="en-US" sz="3200" dirty="0" smtClean="0">
                <a:latin typeface="Tw Cen MT" pitchFamily="34" charset="0"/>
              </a:rPr>
              <a:t> </a:t>
            </a:r>
            <a:r>
              <a:rPr lang="en-US" sz="3200" dirty="0" err="1" smtClean="0">
                <a:latin typeface="Tw Cen MT" pitchFamily="34" charset="0"/>
              </a:rPr>
              <a:t>pendahuluan</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a. </a:t>
            </a:r>
            <a:r>
              <a:rPr lang="en-US" sz="3200" dirty="0" err="1" smtClean="0">
                <a:latin typeface="Tw Cen MT" pitchFamily="34" charset="0"/>
              </a:rPr>
              <a:t>Menjelaskan</a:t>
            </a:r>
            <a:r>
              <a:rPr lang="en-US" sz="3200" dirty="0" smtClean="0">
                <a:latin typeface="Tw Cen MT" pitchFamily="34" charset="0"/>
              </a:rPr>
              <a:t> </a:t>
            </a:r>
            <a:r>
              <a:rPr lang="en-US" sz="3200" dirty="0" err="1" smtClean="0">
                <a:latin typeface="Tw Cen MT" pitchFamily="34" charset="0"/>
              </a:rPr>
              <a:t>kompetensi</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b. </a:t>
            </a:r>
            <a:r>
              <a:rPr lang="en-US" sz="3200" dirty="0" err="1" smtClean="0">
                <a:latin typeface="Tw Cen MT" pitchFamily="34" charset="0"/>
              </a:rPr>
              <a:t>Membagi</a:t>
            </a:r>
            <a:r>
              <a:rPr lang="en-US" sz="3200" dirty="0" smtClean="0">
                <a:latin typeface="Tw Cen MT" pitchFamily="34" charset="0"/>
              </a:rPr>
              <a:t> </a:t>
            </a:r>
            <a:r>
              <a:rPr lang="en-US" sz="3200" dirty="0" err="1" smtClean="0">
                <a:latin typeface="Tw Cen MT" pitchFamily="34" charset="0"/>
              </a:rPr>
              <a:t>dalam</a:t>
            </a:r>
            <a:r>
              <a:rPr lang="en-US" sz="3200" dirty="0" smtClean="0">
                <a:latin typeface="Tw Cen MT" pitchFamily="34" charset="0"/>
              </a:rPr>
              <a:t> </a:t>
            </a:r>
            <a:r>
              <a:rPr lang="en-US" sz="3200" dirty="0" err="1" smtClean="0">
                <a:latin typeface="Tw Cen MT" pitchFamily="34" charset="0"/>
              </a:rPr>
              <a:t>beberapa</a:t>
            </a:r>
            <a:r>
              <a:rPr lang="en-US" sz="3200" dirty="0" smtClean="0">
                <a:latin typeface="Tw Cen MT" pitchFamily="34" charset="0"/>
              </a:rPr>
              <a:t> </a:t>
            </a:r>
            <a:r>
              <a:rPr lang="en-US" sz="3200" dirty="0" err="1" smtClean="0">
                <a:latin typeface="Tw Cen MT" pitchFamily="34" charset="0"/>
              </a:rPr>
              <a:t>kelompok</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Kontekstual</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6" name="Picture 5"/>
          <p:cNvPicPr>
            <a:picLocks noChangeAspect="1" noChangeArrowheads="1"/>
          </p:cNvPicPr>
          <p:nvPr/>
        </p:nvPicPr>
        <p:blipFill>
          <a:blip r:embed="rId2" cstate="print"/>
          <a:srcRect/>
          <a:stretch>
            <a:fillRect/>
          </a:stretch>
        </p:blipFill>
        <p:spPr bwMode="auto">
          <a:xfrm>
            <a:off x="5867400" y="4572000"/>
            <a:ext cx="2466975" cy="1847850"/>
          </a:xfrm>
          <a:prstGeom prst="rect">
            <a:avLst/>
          </a:prstGeom>
          <a:noFill/>
          <a:ln w="1">
            <a:noFill/>
            <a:miter lim="800000"/>
            <a:headEnd/>
            <a:tailEnd type="none" w="med" len="me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3352800"/>
          </a:xfrm>
        </p:spPr>
        <p:txBody>
          <a:bodyPr>
            <a:normAutofit/>
          </a:bodyPr>
          <a:lstStyle/>
          <a:p>
            <a:pPr algn="l"/>
            <a:r>
              <a:rPr lang="en-US" sz="3200" dirty="0" smtClean="0">
                <a:latin typeface="Tw Cen MT" pitchFamily="34" charset="0"/>
              </a:rPr>
              <a:t>2.  </a:t>
            </a:r>
            <a:r>
              <a:rPr lang="en-US" sz="3200" dirty="0" err="1" smtClean="0">
                <a:latin typeface="Tw Cen MT" pitchFamily="34" charset="0"/>
              </a:rPr>
              <a:t>Kegiantan</a:t>
            </a:r>
            <a:r>
              <a:rPr lang="en-US" sz="3200" dirty="0" smtClean="0">
                <a:latin typeface="Tw Cen MT" pitchFamily="34" charset="0"/>
              </a:rPr>
              <a:t> </a:t>
            </a:r>
            <a:r>
              <a:rPr lang="en-US" sz="3200" dirty="0" err="1" smtClean="0">
                <a:latin typeface="Tw Cen MT" pitchFamily="34" charset="0"/>
              </a:rPr>
              <a:t>inti</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a.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melakukan</a:t>
            </a:r>
            <a:r>
              <a:rPr lang="en-US" sz="3200" dirty="0" smtClean="0">
                <a:latin typeface="Tw Cen MT" pitchFamily="34" charset="0"/>
              </a:rPr>
              <a:t> </a:t>
            </a:r>
            <a:r>
              <a:rPr lang="en-US" sz="3200" dirty="0" err="1" smtClean="0">
                <a:latin typeface="Tw Cen MT" pitchFamily="34" charset="0"/>
              </a:rPr>
              <a:t>observasi</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b.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mencatat</a:t>
            </a:r>
            <a:r>
              <a:rPr lang="en-US" sz="3200" dirty="0" smtClean="0">
                <a:latin typeface="Tw Cen MT" pitchFamily="34" charset="0"/>
              </a:rPr>
              <a:t> </a:t>
            </a:r>
            <a:r>
              <a:rPr lang="en-US" sz="3200" dirty="0" err="1" smtClean="0">
                <a:latin typeface="Tw Cen MT" pitchFamily="34" charset="0"/>
              </a:rPr>
              <a:t>hasil</a:t>
            </a:r>
            <a:r>
              <a:rPr lang="en-US" sz="3200" dirty="0" smtClean="0">
                <a:latin typeface="Tw Cen MT" pitchFamily="34" charset="0"/>
              </a:rPr>
              <a:t> </a:t>
            </a:r>
            <a:r>
              <a:rPr lang="en-US" sz="3200" dirty="0" err="1" smtClean="0">
                <a:latin typeface="Tw Cen MT" pitchFamily="34" charset="0"/>
              </a:rPr>
              <a:t>observasi</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c.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melakukan</a:t>
            </a:r>
            <a:r>
              <a:rPr lang="en-US" sz="3200" dirty="0" smtClean="0">
                <a:latin typeface="Tw Cen MT" pitchFamily="34" charset="0"/>
              </a:rPr>
              <a:t> </a:t>
            </a:r>
            <a:r>
              <a:rPr lang="en-US" sz="3200" dirty="0" err="1" smtClean="0">
                <a:latin typeface="Tw Cen MT" pitchFamily="34" charset="0"/>
              </a:rPr>
              <a:t>presentasi</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Kontekstual</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5943600" y="4613694"/>
            <a:ext cx="2619375" cy="1878043"/>
          </a:xfrm>
          <a:prstGeom prst="rect">
            <a:avLst/>
          </a:prstGeom>
          <a:noFill/>
          <a:ln w="1">
            <a:noFill/>
            <a:miter lim="800000"/>
            <a:headEnd/>
            <a:tailEnd type="none" w="med" len="me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3352800"/>
          </a:xfrm>
        </p:spPr>
        <p:txBody>
          <a:bodyPr>
            <a:normAutofit/>
          </a:bodyPr>
          <a:lstStyle/>
          <a:p>
            <a:pPr algn="l"/>
            <a:r>
              <a:rPr lang="en-US" sz="3200" dirty="0" smtClean="0">
                <a:latin typeface="Tw Cen MT" pitchFamily="34" charset="0"/>
              </a:rPr>
              <a:t>3. </a:t>
            </a:r>
            <a:r>
              <a:rPr lang="en-US" sz="3200" dirty="0" err="1" smtClean="0">
                <a:latin typeface="Tw Cen MT" pitchFamily="34" charset="0"/>
              </a:rPr>
              <a:t>Kegiatan</a:t>
            </a:r>
            <a:r>
              <a:rPr lang="en-US" sz="3200" dirty="0" smtClean="0">
                <a:latin typeface="Tw Cen MT" pitchFamily="34" charset="0"/>
              </a:rPr>
              <a:t> </a:t>
            </a:r>
            <a:r>
              <a:rPr lang="en-US" sz="3200" dirty="0" err="1" smtClean="0">
                <a:latin typeface="Tw Cen MT" pitchFamily="34" charset="0"/>
              </a:rPr>
              <a:t>akhir</a:t>
            </a:r>
            <a:r>
              <a:rPr lang="en-US" sz="3200" dirty="0" smtClean="0">
                <a:latin typeface="Tw Cen MT" pitchFamily="34" charset="0"/>
              </a:rPr>
              <a:t>/</a:t>
            </a:r>
            <a:r>
              <a:rPr lang="en-US" sz="3200" dirty="0" err="1" smtClean="0">
                <a:latin typeface="Tw Cen MT" pitchFamily="34" charset="0"/>
              </a:rPr>
              <a:t>penutup</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a.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menyimpulkan</a:t>
            </a:r>
            <a:r>
              <a:rPr lang="en-US" sz="3200" dirty="0" smtClean="0">
                <a:latin typeface="Tw Cen MT" pitchFamily="34" charset="0"/>
              </a:rPr>
              <a:t> </a:t>
            </a:r>
            <a:r>
              <a:rPr lang="en-US" sz="3200" dirty="0" err="1" smtClean="0">
                <a:latin typeface="Tw Cen MT" pitchFamily="34" charset="0"/>
              </a:rPr>
              <a:t>hasil</a:t>
            </a:r>
            <a:r>
              <a:rPr lang="en-US" sz="3200" dirty="0" smtClean="0">
                <a:latin typeface="Tw Cen MT" pitchFamily="34" charset="0"/>
              </a:rPr>
              <a:t> </a:t>
            </a:r>
            <a:r>
              <a:rPr lang="en-US" sz="3200" dirty="0" err="1" smtClean="0">
                <a:latin typeface="Tw Cen MT" pitchFamily="34" charset="0"/>
              </a:rPr>
              <a:t>observasi</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Kontekstual</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6" name="Picture 5"/>
          <p:cNvPicPr>
            <a:picLocks noChangeAspect="1" noChangeArrowheads="1"/>
          </p:cNvPicPr>
          <p:nvPr/>
        </p:nvPicPr>
        <p:blipFill>
          <a:blip r:embed="rId2" cstate="print"/>
          <a:srcRect/>
          <a:stretch>
            <a:fillRect/>
          </a:stretch>
        </p:blipFill>
        <p:spPr bwMode="auto">
          <a:xfrm>
            <a:off x="5638800" y="4495800"/>
            <a:ext cx="2247900" cy="2028825"/>
          </a:xfrm>
          <a:prstGeom prst="rect">
            <a:avLst/>
          </a:prstGeom>
          <a:noFill/>
          <a:ln w="1">
            <a:noFill/>
            <a:miter lim="800000"/>
            <a:headEnd/>
            <a:tailEnd type="none" w="med" len="me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r="168" b="8649"/>
          <a:stretch/>
        </p:blipFill>
        <p:spPr>
          <a:xfrm>
            <a:off x="381000" y="304800"/>
            <a:ext cx="2307525" cy="1652588"/>
          </a:xfrm>
          <a:prstGeom prst="rect">
            <a:avLst/>
          </a:prstGeom>
        </p:spPr>
      </p:pic>
      <p:sp>
        <p:nvSpPr>
          <p:cNvPr id="6" name="TextBox 5"/>
          <p:cNvSpPr txBox="1"/>
          <p:nvPr/>
        </p:nvSpPr>
        <p:spPr>
          <a:xfrm>
            <a:off x="2971800" y="609600"/>
            <a:ext cx="4648200" cy="584775"/>
          </a:xfrm>
          <a:prstGeom prst="rect">
            <a:avLst/>
          </a:prstGeom>
          <a:noFill/>
        </p:spPr>
        <p:txBody>
          <a:bodyPr wrap="square" rtlCol="0">
            <a:spAutoFit/>
          </a:bodyPr>
          <a:lstStyle/>
          <a:p>
            <a:r>
              <a:rPr lang="en-US" sz="3200" b="1" dirty="0" smtClean="0">
                <a:latin typeface="Tw Cen MT" pitchFamily="34" charset="0"/>
              </a:rPr>
              <a:t>DAFTAR PUSTAKA</a:t>
            </a:r>
            <a:endParaRPr lang="en-US" sz="3200" b="1" dirty="0">
              <a:latin typeface="Tw Cen MT" pitchFamily="34" charset="0"/>
            </a:endParaRPr>
          </a:p>
        </p:txBody>
      </p:sp>
      <p:sp>
        <p:nvSpPr>
          <p:cNvPr id="7" name="TextBox 6"/>
          <p:cNvSpPr txBox="1"/>
          <p:nvPr/>
        </p:nvSpPr>
        <p:spPr>
          <a:xfrm>
            <a:off x="533400" y="2209801"/>
            <a:ext cx="7924800" cy="4524315"/>
          </a:xfrm>
          <a:prstGeom prst="rect">
            <a:avLst/>
          </a:prstGeom>
          <a:noFill/>
        </p:spPr>
        <p:txBody>
          <a:bodyPr wrap="square" rtlCol="0">
            <a:spAutoFit/>
          </a:bodyPr>
          <a:lstStyle/>
          <a:p>
            <a:endParaRPr lang="en-US" dirty="0" smtClean="0">
              <a:latin typeface="Tw Cen MT" pitchFamily="34" charset="0"/>
            </a:endParaRPr>
          </a:p>
          <a:p>
            <a:r>
              <a:rPr lang="en-US" dirty="0" err="1" smtClean="0">
                <a:latin typeface="Tw Cen MT" pitchFamily="34" charset="0"/>
              </a:rPr>
              <a:t>Sanjaya</a:t>
            </a:r>
            <a:r>
              <a:rPr lang="en-US" dirty="0" smtClean="0">
                <a:latin typeface="Tw Cen MT" pitchFamily="34" charset="0"/>
              </a:rPr>
              <a:t>, </a:t>
            </a:r>
            <a:r>
              <a:rPr lang="en-US" dirty="0" err="1" smtClean="0">
                <a:latin typeface="Tw Cen MT" pitchFamily="34" charset="0"/>
              </a:rPr>
              <a:t>Wina</a:t>
            </a:r>
            <a:r>
              <a:rPr lang="en-US" dirty="0" smtClean="0">
                <a:latin typeface="Tw Cen MT" pitchFamily="34" charset="0"/>
              </a:rPr>
              <a:t>. 2008. </a:t>
            </a:r>
            <a:r>
              <a:rPr lang="en-US" i="1" dirty="0" err="1" smtClean="0">
                <a:latin typeface="Tw Cen MT" pitchFamily="34" charset="0"/>
              </a:rPr>
              <a:t>Standar</a:t>
            </a:r>
            <a:r>
              <a:rPr lang="en-US" i="1" dirty="0" smtClean="0">
                <a:latin typeface="Tw Cen MT" pitchFamily="34" charset="0"/>
              </a:rPr>
              <a:t> </a:t>
            </a:r>
            <a:r>
              <a:rPr lang="en-US" i="1" dirty="0" err="1" smtClean="0">
                <a:latin typeface="Tw Cen MT" pitchFamily="34" charset="0"/>
              </a:rPr>
              <a:t>Proses</a:t>
            </a:r>
            <a:r>
              <a:rPr lang="en-US" dirty="0" smtClean="0">
                <a:latin typeface="Tw Cen MT" pitchFamily="34" charset="0"/>
              </a:rPr>
              <a:t>.  </a:t>
            </a:r>
            <a:r>
              <a:rPr lang="en-US" dirty="0" smtClean="0">
                <a:latin typeface="Tw Cen MT" pitchFamily="34" charset="0"/>
              </a:rPr>
              <a:t>Jakarta: </a:t>
            </a:r>
            <a:r>
              <a:rPr lang="en-US" dirty="0" err="1" smtClean="0">
                <a:latin typeface="Tw Cen MT" pitchFamily="34" charset="0"/>
              </a:rPr>
              <a:t>Kencana</a:t>
            </a:r>
            <a:r>
              <a:rPr lang="en-US" dirty="0" smtClean="0">
                <a:latin typeface="Tw Cen MT" pitchFamily="34" charset="0"/>
              </a:rPr>
              <a:t> </a:t>
            </a:r>
            <a:r>
              <a:rPr lang="en-US" dirty="0" err="1" smtClean="0">
                <a:latin typeface="Tw Cen MT" pitchFamily="34" charset="0"/>
              </a:rPr>
              <a:t>Prenada</a:t>
            </a:r>
            <a:r>
              <a:rPr lang="en-US" dirty="0" smtClean="0">
                <a:latin typeface="Tw Cen MT" pitchFamily="34" charset="0"/>
              </a:rPr>
              <a:t> Media </a:t>
            </a:r>
            <a:r>
              <a:rPr lang="en-US" dirty="0" smtClean="0">
                <a:latin typeface="Tw Cen MT" pitchFamily="34" charset="0"/>
              </a:rPr>
              <a:t>Group</a:t>
            </a:r>
          </a:p>
          <a:p>
            <a:endParaRPr lang="en-US" dirty="0">
              <a:latin typeface="Tw Cen MT" pitchFamily="34" charset="0"/>
            </a:endParaRPr>
          </a:p>
          <a:p>
            <a:r>
              <a:rPr lang="en-US" dirty="0" err="1" smtClean="0">
                <a:latin typeface="Tw Cen MT" pitchFamily="34" charset="0"/>
              </a:rPr>
              <a:t>Sani</a:t>
            </a:r>
            <a:r>
              <a:rPr lang="en-US" dirty="0" smtClean="0">
                <a:latin typeface="Tw Cen MT" pitchFamily="34" charset="0"/>
              </a:rPr>
              <a:t>, </a:t>
            </a:r>
            <a:r>
              <a:rPr lang="en-US" dirty="0" err="1" smtClean="0">
                <a:latin typeface="Tw Cen MT" pitchFamily="34" charset="0"/>
              </a:rPr>
              <a:t>Ridwan</a:t>
            </a:r>
            <a:r>
              <a:rPr lang="en-US" dirty="0" smtClean="0">
                <a:latin typeface="Tw Cen MT" pitchFamily="34" charset="0"/>
              </a:rPr>
              <a:t> Abdullah.  2015.Inovasi </a:t>
            </a:r>
            <a:r>
              <a:rPr lang="en-US" dirty="0" err="1" smtClean="0">
                <a:latin typeface="Tw Cen MT" pitchFamily="34" charset="0"/>
              </a:rPr>
              <a:t>pembelajaran</a:t>
            </a:r>
            <a:r>
              <a:rPr lang="en-US" dirty="0" smtClean="0">
                <a:latin typeface="Tw Cen MT" pitchFamily="34" charset="0"/>
              </a:rPr>
              <a:t>. </a:t>
            </a:r>
            <a:r>
              <a:rPr lang="en-US" dirty="0" err="1" smtClean="0">
                <a:latin typeface="Tw Cen MT" pitchFamily="34" charset="0"/>
              </a:rPr>
              <a:t>Jakart</a:t>
            </a:r>
            <a:r>
              <a:rPr lang="en-US" dirty="0" smtClean="0">
                <a:latin typeface="Tw Cen MT" pitchFamily="34" charset="0"/>
              </a:rPr>
              <a:t>: PT </a:t>
            </a:r>
            <a:r>
              <a:rPr lang="en-US" dirty="0" err="1" smtClean="0">
                <a:latin typeface="Tw Cen MT" pitchFamily="34" charset="0"/>
              </a:rPr>
              <a:t>Bumi</a:t>
            </a:r>
            <a:r>
              <a:rPr lang="en-US" dirty="0" smtClean="0">
                <a:latin typeface="Tw Cen MT" pitchFamily="34" charset="0"/>
              </a:rPr>
              <a:t> </a:t>
            </a:r>
            <a:r>
              <a:rPr lang="en-US" dirty="0" err="1" smtClean="0">
                <a:latin typeface="Tw Cen MT" pitchFamily="34" charset="0"/>
              </a:rPr>
              <a:t>Aksara</a:t>
            </a:r>
            <a:endParaRPr lang="en-US" dirty="0" smtClean="0">
              <a:latin typeface="Tw Cen MT" pitchFamily="34" charset="0"/>
            </a:endParaRPr>
          </a:p>
          <a:p>
            <a:endParaRPr lang="en-US" dirty="0">
              <a:latin typeface="Tw Cen MT" pitchFamily="34" charset="0"/>
            </a:endParaRPr>
          </a:p>
          <a:p>
            <a:pPr marL="576263" indent="-576263"/>
            <a:r>
              <a:rPr lang="en-US" dirty="0" err="1" smtClean="0">
                <a:latin typeface="Tw Cen MT" pitchFamily="34" charset="0"/>
              </a:rPr>
              <a:t>Wena</a:t>
            </a:r>
            <a:r>
              <a:rPr lang="en-US" dirty="0" smtClean="0">
                <a:latin typeface="Tw Cen MT" pitchFamily="34" charset="0"/>
              </a:rPr>
              <a:t>, Made. 2014. </a:t>
            </a:r>
            <a:r>
              <a:rPr lang="en-US" dirty="0" err="1" smtClean="0">
                <a:latin typeface="Tw Cen MT" pitchFamily="34" charset="0"/>
              </a:rPr>
              <a:t>Strategi</a:t>
            </a:r>
            <a:r>
              <a:rPr lang="en-US" dirty="0" smtClean="0">
                <a:latin typeface="Tw Cen MT" pitchFamily="34" charset="0"/>
              </a:rPr>
              <a:t> </a:t>
            </a:r>
            <a:r>
              <a:rPr lang="en-US" dirty="0" err="1" smtClean="0">
                <a:latin typeface="Tw Cen MT" pitchFamily="34" charset="0"/>
              </a:rPr>
              <a:t>pembelajaran</a:t>
            </a:r>
            <a:r>
              <a:rPr lang="en-US" dirty="0" smtClean="0">
                <a:latin typeface="Tw Cen MT" pitchFamily="34" charset="0"/>
              </a:rPr>
              <a:t> </a:t>
            </a:r>
            <a:r>
              <a:rPr lang="en-US" dirty="0" err="1" smtClean="0">
                <a:latin typeface="Tw Cen MT" pitchFamily="34" charset="0"/>
              </a:rPr>
              <a:t>inovatif</a:t>
            </a:r>
            <a:r>
              <a:rPr lang="en-US" dirty="0" smtClean="0">
                <a:latin typeface="Tw Cen MT" pitchFamily="34" charset="0"/>
              </a:rPr>
              <a:t> </a:t>
            </a:r>
            <a:r>
              <a:rPr lang="en-US" dirty="0" err="1" smtClean="0">
                <a:latin typeface="Tw Cen MT" pitchFamily="34" charset="0"/>
              </a:rPr>
              <a:t>kontemporer</a:t>
            </a:r>
            <a:r>
              <a:rPr lang="en-US" dirty="0" smtClean="0">
                <a:latin typeface="Tw Cen MT" pitchFamily="34" charset="0"/>
              </a:rPr>
              <a:t>. </a:t>
            </a:r>
            <a:r>
              <a:rPr lang="en-US" dirty="0" err="1" smtClean="0">
                <a:latin typeface="Tw Cen MT" pitchFamily="34" charset="0"/>
              </a:rPr>
              <a:t>Jakart</a:t>
            </a:r>
            <a:r>
              <a:rPr lang="en-US" dirty="0" smtClean="0">
                <a:latin typeface="Tw Cen MT" pitchFamily="34" charset="0"/>
              </a:rPr>
              <a:t>: PT </a:t>
            </a:r>
            <a:r>
              <a:rPr lang="en-US" dirty="0" err="1" smtClean="0">
                <a:latin typeface="Tw Cen MT" pitchFamily="34" charset="0"/>
              </a:rPr>
              <a:t>Bumi</a:t>
            </a:r>
            <a:r>
              <a:rPr lang="en-US" dirty="0" smtClean="0">
                <a:latin typeface="Tw Cen MT" pitchFamily="34" charset="0"/>
              </a:rPr>
              <a:t> </a:t>
            </a:r>
            <a:r>
              <a:rPr lang="en-US" dirty="0" err="1" smtClean="0">
                <a:latin typeface="Tw Cen MT" pitchFamily="34" charset="0"/>
              </a:rPr>
              <a:t>Aksara</a:t>
            </a:r>
            <a:endParaRPr lang="en-US" dirty="0" smtClean="0">
              <a:latin typeface="Tw Cen MT" pitchFamily="34" charset="0"/>
            </a:endParaRPr>
          </a:p>
          <a:p>
            <a:endParaRPr lang="en-US" dirty="0" smtClean="0">
              <a:latin typeface="Tw Cen MT" pitchFamily="34" charset="0"/>
            </a:endParaRPr>
          </a:p>
          <a:p>
            <a:r>
              <a:rPr lang="en-US" dirty="0" err="1" smtClean="0">
                <a:latin typeface="Tw Cen MT" pitchFamily="34" charset="0"/>
              </a:rPr>
              <a:t>Inovasi</a:t>
            </a:r>
            <a:r>
              <a:rPr lang="en-US" dirty="0" smtClean="0">
                <a:latin typeface="Tw Cen MT" pitchFamily="34" charset="0"/>
              </a:rPr>
              <a:t> </a:t>
            </a:r>
            <a:r>
              <a:rPr lang="en-US" dirty="0" err="1" smtClean="0">
                <a:latin typeface="Tw Cen MT" pitchFamily="34" charset="0"/>
              </a:rPr>
              <a:t>dalam</a:t>
            </a:r>
            <a:r>
              <a:rPr lang="en-US" dirty="0" smtClean="0">
                <a:latin typeface="Tw Cen MT" pitchFamily="34" charset="0"/>
              </a:rPr>
              <a:t> </a:t>
            </a:r>
            <a:r>
              <a:rPr lang="en-US" dirty="0" err="1" smtClean="0">
                <a:latin typeface="Tw Cen MT" pitchFamily="34" charset="0"/>
              </a:rPr>
              <a:t>pembelajaran</a:t>
            </a:r>
            <a:r>
              <a:rPr lang="en-US" dirty="0" smtClean="0">
                <a:latin typeface="Tw Cen MT" pitchFamily="34" charset="0"/>
              </a:rPr>
              <a:t>. http://file.upi.edu/Direktori/DUAL-MODES/INOVASI_PENDIDIKAN/Modul_5-Inovasi_dalam_Pembelajaran.pdf</a:t>
            </a:r>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endParaRPr lang="en-US" dirty="0">
              <a:latin typeface="Tw Cen MT" pitchFamily="34" charset="0"/>
            </a:endParaRPr>
          </a:p>
        </p:txBody>
      </p:sp>
    </p:spTree>
    <p:extLst>
      <p:ext uri="{BB962C8B-B14F-4D97-AF65-F5344CB8AC3E}">
        <p14:creationId xmlns="" xmlns:p14="http://schemas.microsoft.com/office/powerpoint/2010/main" val="664090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352800"/>
            <a:ext cx="3200400" cy="1470025"/>
          </a:xfrm>
        </p:spPr>
        <p:txBody>
          <a:bodyPr>
            <a:normAutofit fontScale="90000"/>
          </a:bodyPr>
          <a:lstStyle/>
          <a:p>
            <a:r>
              <a:rPr lang="en-US" sz="3200" dirty="0" err="1" smtClean="0">
                <a:latin typeface="Tw Cen MT" pitchFamily="34" charset="0"/>
              </a:rPr>
              <a:t>Kemajuan</a:t>
            </a:r>
            <a:r>
              <a:rPr lang="en-US" sz="3200" dirty="0" smtClean="0">
                <a:latin typeface="Tw Cen MT" pitchFamily="34" charset="0"/>
              </a:rPr>
              <a:t> </a:t>
            </a:r>
            <a:r>
              <a:rPr lang="en-US" sz="3200" dirty="0" err="1" smtClean="0">
                <a:latin typeface="Tw Cen MT" pitchFamily="34" charset="0"/>
              </a:rPr>
              <a:t>teknologi</a:t>
            </a:r>
            <a:r>
              <a:rPr lang="en-US" sz="3200" dirty="0" smtClean="0">
                <a:latin typeface="Tw Cen MT" pitchFamily="34" charset="0"/>
              </a:rPr>
              <a:t> </a:t>
            </a:r>
            <a:r>
              <a:rPr lang="en-US" sz="3200" dirty="0" err="1" smtClean="0">
                <a:latin typeface="Tw Cen MT" pitchFamily="34" charset="0"/>
              </a:rPr>
              <a:t>dan</a:t>
            </a:r>
            <a:r>
              <a:rPr lang="en-US" sz="3200" dirty="0" smtClean="0">
                <a:latin typeface="Tw Cen MT" pitchFamily="34" charset="0"/>
              </a:rPr>
              <a:t> </a:t>
            </a:r>
            <a:r>
              <a:rPr lang="en-US" sz="3200" dirty="0" err="1" smtClean="0">
                <a:latin typeface="Tw Cen MT" pitchFamily="34" charset="0"/>
              </a:rPr>
              <a:t>informasi</a:t>
            </a:r>
            <a:endParaRPr lang="en-US" sz="3200" dirty="0">
              <a:latin typeface="Tw Cen MT"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0" y="609600"/>
            <a:ext cx="3657600" cy="2814638"/>
          </a:xfrm>
          <a:prstGeom prst="rect">
            <a:avLst/>
          </a:prstGeom>
          <a:noFill/>
          <a:ln w="1">
            <a:noFill/>
            <a:miter lim="800000"/>
            <a:headEnd/>
            <a:tailEnd type="none" w="med" len="med"/>
          </a:ln>
          <a:effectLst/>
        </p:spPr>
      </p:pic>
      <p:pic>
        <p:nvPicPr>
          <p:cNvPr id="6" name="Picture 5"/>
          <p:cNvPicPr>
            <a:picLocks noChangeAspect="1" noChangeArrowheads="1"/>
          </p:cNvPicPr>
          <p:nvPr/>
        </p:nvPicPr>
        <p:blipFill>
          <a:blip r:embed="rId3" cstate="print"/>
          <a:srcRect/>
          <a:stretch>
            <a:fillRect/>
          </a:stretch>
        </p:blipFill>
        <p:spPr bwMode="auto">
          <a:xfrm>
            <a:off x="5486400" y="838200"/>
            <a:ext cx="3166090" cy="2438400"/>
          </a:xfrm>
          <a:prstGeom prst="rect">
            <a:avLst/>
          </a:prstGeom>
          <a:noFill/>
          <a:ln w="1">
            <a:noFill/>
            <a:miter lim="800000"/>
            <a:headEnd/>
            <a:tailEnd type="none" w="med" len="med"/>
          </a:ln>
          <a:effectLst/>
        </p:spPr>
      </p:pic>
      <p:sp>
        <p:nvSpPr>
          <p:cNvPr id="8" name="Title 1"/>
          <p:cNvSpPr txBox="1">
            <a:spLocks/>
          </p:cNvSpPr>
          <p:nvPr/>
        </p:nvSpPr>
        <p:spPr>
          <a:xfrm>
            <a:off x="5638800" y="3505200"/>
            <a:ext cx="3200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Tw Cen MT" pitchFamily="34" charset="0"/>
                <a:ea typeface="+mj-ea"/>
                <a:cs typeface="+mj-cs"/>
              </a:rPr>
              <a:t>dalam</a:t>
            </a:r>
            <a:r>
              <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endPar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sp>
        <p:nvSpPr>
          <p:cNvPr id="9" name="Right Arrow 8"/>
          <p:cNvSpPr/>
          <p:nvPr/>
        </p:nvSpPr>
        <p:spPr>
          <a:xfrm>
            <a:off x="3810000" y="3962400"/>
            <a:ext cx="1524000" cy="762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62400"/>
            <a:ext cx="3200400" cy="1470025"/>
          </a:xfrm>
        </p:spPr>
        <p:txBody>
          <a:bodyPr>
            <a:normAutofit/>
          </a:bodyPr>
          <a:lstStyle/>
          <a:p>
            <a:r>
              <a:rPr lang="en-US" sz="3200" dirty="0" err="1" smtClean="0">
                <a:latin typeface="Tw Cen MT" pitchFamily="34" charset="0"/>
              </a:rPr>
              <a:t>Mengajar</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(Teaching)</a:t>
            </a:r>
            <a:endParaRPr lang="en-US" sz="3200" dirty="0">
              <a:latin typeface="Tw Cen MT" pitchFamily="34" charset="0"/>
            </a:endParaRPr>
          </a:p>
        </p:txBody>
      </p:sp>
      <p:sp>
        <p:nvSpPr>
          <p:cNvPr id="8" name="Title 1"/>
          <p:cNvSpPr txBox="1">
            <a:spLocks/>
          </p:cNvSpPr>
          <p:nvPr/>
        </p:nvSpPr>
        <p:spPr>
          <a:xfrm>
            <a:off x="5562600" y="4038600"/>
            <a:ext cx="3200400" cy="147002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endPar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Tw Cen MT" pitchFamily="34" charset="0"/>
                <a:ea typeface="+mj-ea"/>
                <a:cs typeface="+mj-cs"/>
              </a:rPr>
              <a:t>(Learning)</a:t>
            </a:r>
            <a:endParaRPr kumimoji="0" lang="en-US" sz="32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sp>
        <p:nvSpPr>
          <p:cNvPr id="9" name="Right Arrow 8"/>
          <p:cNvSpPr/>
          <p:nvPr/>
        </p:nvSpPr>
        <p:spPr>
          <a:xfrm>
            <a:off x="3886200" y="2590800"/>
            <a:ext cx="1524000" cy="762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Perubahan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Paradigma</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10" name="Picture 9"/>
          <p:cNvPicPr>
            <a:picLocks noChangeAspect="1" noChangeArrowheads="1"/>
          </p:cNvPicPr>
          <p:nvPr/>
        </p:nvPicPr>
        <p:blipFill>
          <a:blip r:embed="rId2" cstate="print"/>
          <a:srcRect/>
          <a:stretch>
            <a:fillRect/>
          </a:stretch>
        </p:blipFill>
        <p:spPr bwMode="auto">
          <a:xfrm>
            <a:off x="0" y="1752600"/>
            <a:ext cx="3887602" cy="2057400"/>
          </a:xfrm>
          <a:prstGeom prst="rect">
            <a:avLst/>
          </a:prstGeom>
          <a:noFill/>
          <a:ln w="1">
            <a:noFill/>
            <a:miter lim="800000"/>
            <a:headEnd/>
            <a:tailEnd type="none" w="med" len="med"/>
          </a:ln>
          <a:effectLst/>
        </p:spPr>
      </p:pic>
      <p:pic>
        <p:nvPicPr>
          <p:cNvPr id="11" name="Picture 10"/>
          <p:cNvPicPr>
            <a:picLocks noChangeAspect="1" noChangeArrowheads="1"/>
          </p:cNvPicPr>
          <p:nvPr/>
        </p:nvPicPr>
        <p:blipFill>
          <a:blip r:embed="rId3" cstate="print"/>
          <a:srcRect l="4444" t="8000" r="3111" b="4889"/>
          <a:stretch>
            <a:fillRect/>
          </a:stretch>
        </p:blipFill>
        <p:spPr bwMode="auto">
          <a:xfrm>
            <a:off x="5486400" y="1600199"/>
            <a:ext cx="2895600" cy="2728547"/>
          </a:xfrm>
          <a:prstGeom prst="rect">
            <a:avLst/>
          </a:prstGeom>
          <a:noFill/>
          <a:ln w="1">
            <a:noFill/>
            <a:miter lim="800000"/>
            <a:headEnd/>
            <a:tailEnd type="none" w="med" len="me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05000"/>
            <a:ext cx="7924800" cy="1470025"/>
          </a:xfrm>
        </p:spPr>
        <p:txBody>
          <a:bodyPr>
            <a:normAutofit fontScale="90000"/>
          </a:bodyPr>
          <a:lstStyle/>
          <a:p>
            <a:pPr algn="l"/>
            <a:r>
              <a:rPr lang="en-US" sz="3200" dirty="0" smtClean="0">
                <a:latin typeface="Tw Cen MT" pitchFamily="34" charset="0"/>
              </a:rPr>
              <a:t>a. </a:t>
            </a:r>
            <a:r>
              <a:rPr lang="en-US" sz="3200" dirty="0" err="1" smtClean="0">
                <a:latin typeface="Tw Cen MT" pitchFamily="34" charset="0"/>
              </a:rPr>
              <a:t>Menerapkan</a:t>
            </a:r>
            <a:r>
              <a:rPr lang="en-US" sz="3200" dirty="0" smtClean="0">
                <a:latin typeface="Tw Cen MT" pitchFamily="34" charset="0"/>
              </a:rPr>
              <a:t> </a:t>
            </a:r>
            <a:r>
              <a:rPr lang="en-US" sz="3200" dirty="0" err="1" smtClean="0">
                <a:latin typeface="Tw Cen MT" pitchFamily="34" charset="0"/>
              </a:rPr>
              <a:t>variasi</a:t>
            </a:r>
            <a:r>
              <a:rPr lang="en-US" sz="3200" dirty="0" smtClean="0">
                <a:latin typeface="Tw Cen MT" pitchFamily="34" charset="0"/>
              </a:rPr>
              <a:t> </a:t>
            </a:r>
            <a:r>
              <a:rPr lang="en-US" sz="3200" dirty="0" err="1" smtClean="0">
                <a:latin typeface="Tw Cen MT" pitchFamily="34" charset="0"/>
              </a:rPr>
              <a:t>interaksi</a:t>
            </a:r>
            <a:r>
              <a:rPr lang="en-US" sz="3200" dirty="0" smtClean="0">
                <a:latin typeface="Tw Cen MT" pitchFamily="34" charset="0"/>
              </a:rPr>
              <a:t> </a:t>
            </a:r>
            <a:r>
              <a:rPr lang="en-US" sz="3200" dirty="0" err="1" smtClean="0">
                <a:latin typeface="Tw Cen MT" pitchFamily="34" charset="0"/>
              </a:rPr>
              <a:t>dalam</a:t>
            </a:r>
            <a:r>
              <a:rPr lang="en-US" sz="3200" dirty="0" smtClean="0">
                <a:latin typeface="Tw Cen MT" pitchFamily="34" charset="0"/>
              </a:rPr>
              <a:t> KBM</a:t>
            </a:r>
            <a:r>
              <a:rPr lang="en-US" sz="3200" dirty="0">
                <a:latin typeface="Tw Cen MT" pitchFamily="34" charset="0"/>
              </a:rPr>
              <a:t/>
            </a:r>
            <a:br>
              <a:rPr lang="en-US" sz="3200" dirty="0">
                <a:latin typeface="Tw Cen MT" pitchFamily="34" charset="0"/>
              </a:rPr>
            </a:br>
            <a:r>
              <a:rPr lang="en-US" sz="3200" dirty="0" smtClean="0">
                <a:latin typeface="Tw Cen MT" pitchFamily="34" charset="0"/>
              </a:rPr>
              <a:t>b. </a:t>
            </a:r>
            <a:r>
              <a:rPr lang="en-US" sz="3200" dirty="0" err="1" smtClean="0">
                <a:latin typeface="Tw Cen MT" pitchFamily="34" charset="0"/>
              </a:rPr>
              <a:t>Percepatan</a:t>
            </a:r>
            <a:r>
              <a:rPr lang="en-US" sz="3200" dirty="0" smtClean="0">
                <a:latin typeface="Tw Cen MT" pitchFamily="34" charset="0"/>
              </a:rPr>
              <a:t> </a:t>
            </a:r>
            <a:r>
              <a:rPr lang="en-US" sz="3200" dirty="0" err="1" smtClean="0">
                <a:latin typeface="Tw Cen MT" pitchFamily="34" charset="0"/>
              </a:rPr>
              <a:t>belajaran</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c. </a:t>
            </a:r>
            <a:r>
              <a:rPr lang="en-US" sz="3200" dirty="0" err="1" smtClean="0">
                <a:latin typeface="Tw Cen MT" pitchFamily="34" charset="0"/>
              </a:rPr>
              <a:t>Fasilitas</a:t>
            </a:r>
            <a:r>
              <a:rPr lang="en-US" sz="3200" dirty="0" smtClean="0">
                <a:latin typeface="Tw Cen MT" pitchFamily="34" charset="0"/>
              </a:rPr>
              <a:t> </a:t>
            </a:r>
            <a:r>
              <a:rPr lang="en-US" sz="3200" dirty="0" err="1" smtClean="0">
                <a:latin typeface="Tw Cen MT" pitchFamily="34" charset="0"/>
              </a:rPr>
              <a:t>belajar</a:t>
            </a:r>
            <a:endParaRPr lang="en-US" sz="3200" dirty="0" smtClean="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Kuantum</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6" name="Picture 5"/>
          <p:cNvPicPr>
            <a:picLocks noChangeAspect="1" noChangeArrowheads="1"/>
          </p:cNvPicPr>
          <p:nvPr/>
        </p:nvPicPr>
        <p:blipFill>
          <a:blip r:embed="rId2" cstate="print"/>
          <a:srcRect/>
          <a:stretch>
            <a:fillRect/>
          </a:stretch>
        </p:blipFill>
        <p:spPr bwMode="auto">
          <a:xfrm>
            <a:off x="5562600" y="2743200"/>
            <a:ext cx="2761073" cy="3686175"/>
          </a:xfrm>
          <a:prstGeom prst="rect">
            <a:avLst/>
          </a:prstGeom>
          <a:noFill/>
          <a:ln w="1">
            <a:noFill/>
            <a:miter lim="800000"/>
            <a:headEnd/>
            <a:tailEnd type="none" w="med" len="me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839200" cy="4419600"/>
          </a:xfrm>
        </p:spPr>
        <p:txBody>
          <a:bodyPr>
            <a:normAutofit/>
          </a:bodyPr>
          <a:lstStyle/>
          <a:p>
            <a:pPr algn="l"/>
            <a:r>
              <a:rPr lang="en-US" sz="3200" b="1" dirty="0" err="1" smtClean="0">
                <a:latin typeface="Tw Cen MT" pitchFamily="34" charset="0"/>
              </a:rPr>
              <a:t>Strategi</a:t>
            </a:r>
            <a:r>
              <a:rPr lang="en-US" sz="3200" b="1" dirty="0" smtClean="0">
                <a:latin typeface="Tw Cen MT" pitchFamily="34" charset="0"/>
              </a:rPr>
              <a:t> </a:t>
            </a:r>
            <a:r>
              <a:rPr lang="en-US" sz="3200" b="1" dirty="0" err="1" smtClean="0">
                <a:latin typeface="Tw Cen MT" pitchFamily="34" charset="0"/>
              </a:rPr>
              <a:t>pembelajaran</a:t>
            </a:r>
            <a:r>
              <a:rPr lang="en-US" sz="3200" b="1" dirty="0" smtClean="0">
                <a:latin typeface="Tw Cen MT" pitchFamily="34" charset="0"/>
              </a:rPr>
              <a:t> </a:t>
            </a:r>
            <a:r>
              <a:rPr lang="en-US" sz="3200" b="1" dirty="0" err="1" smtClean="0">
                <a:latin typeface="Tw Cen MT" pitchFamily="34" charset="0"/>
              </a:rPr>
              <a:t>kuantum</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a. </a:t>
            </a:r>
            <a:r>
              <a:rPr lang="en-US" sz="2400" dirty="0" err="1" smtClean="0">
                <a:latin typeface="Tw Cen MT" pitchFamily="34" charset="0"/>
              </a:rPr>
              <a:t>Memberikan</a:t>
            </a:r>
            <a:r>
              <a:rPr lang="en-US" sz="2400" dirty="0" smtClean="0">
                <a:latin typeface="Tw Cen MT" pitchFamily="34" charset="0"/>
              </a:rPr>
              <a:t> </a:t>
            </a:r>
            <a:r>
              <a:rPr lang="en-US" sz="2400" dirty="0" err="1" smtClean="0">
                <a:latin typeface="Tw Cen MT" pitchFamily="34" charset="0"/>
              </a:rPr>
              <a:t>apersepsi</a:t>
            </a:r>
            <a:r>
              <a:rPr lang="en-US" sz="2400" dirty="0" smtClean="0">
                <a:latin typeface="Tw Cen MT" pitchFamily="34" charset="0"/>
              </a:rPr>
              <a:t> </a:t>
            </a:r>
            <a:r>
              <a:rPr lang="en-US" sz="2400" dirty="0" err="1" smtClean="0">
                <a:latin typeface="Tw Cen MT" pitchFamily="34" charset="0"/>
              </a:rPr>
              <a:t>pada</a:t>
            </a:r>
            <a:r>
              <a:rPr lang="en-US" sz="2400" dirty="0" smtClean="0">
                <a:latin typeface="Tw Cen MT" pitchFamily="34" charset="0"/>
              </a:rPr>
              <a:t> </a:t>
            </a:r>
            <a:r>
              <a:rPr lang="en-US" sz="2400" dirty="0" err="1" smtClean="0">
                <a:latin typeface="Tw Cen MT" pitchFamily="34" charset="0"/>
              </a:rPr>
              <a:t>awal</a:t>
            </a:r>
            <a:r>
              <a:rPr lang="en-US" sz="2400" dirty="0" smtClean="0">
                <a:latin typeface="Tw Cen MT" pitchFamily="34" charset="0"/>
              </a:rPr>
              <a:t> </a:t>
            </a:r>
            <a:r>
              <a:rPr lang="en-US" sz="2400" dirty="0" err="1" smtClean="0">
                <a:latin typeface="Tw Cen MT" pitchFamily="34" charset="0"/>
              </a:rPr>
              <a:t>kegiatan</a:t>
            </a:r>
            <a:r>
              <a:rPr lang="en-US" sz="2400" dirty="0" smtClean="0">
                <a:latin typeface="Tw Cen MT" pitchFamily="34" charset="0"/>
              </a:rPr>
              <a:t/>
            </a:r>
            <a:br>
              <a:rPr lang="en-US" sz="2400" dirty="0" smtClean="0">
                <a:latin typeface="Tw Cen MT" pitchFamily="34" charset="0"/>
              </a:rPr>
            </a:br>
            <a:r>
              <a:rPr lang="en-US" sz="2400" dirty="0" smtClean="0">
                <a:latin typeface="Tw Cen MT" pitchFamily="34" charset="0"/>
              </a:rPr>
              <a:t>b.  </a:t>
            </a:r>
            <a:r>
              <a:rPr lang="en-US" sz="2400" dirty="0" err="1" smtClean="0">
                <a:latin typeface="Tw Cen MT" pitchFamily="34" charset="0"/>
              </a:rPr>
              <a:t>Memberikan</a:t>
            </a:r>
            <a:r>
              <a:rPr lang="en-US" sz="2400" dirty="0" smtClean="0">
                <a:latin typeface="Tw Cen MT" pitchFamily="34" charset="0"/>
              </a:rPr>
              <a:t> </a:t>
            </a:r>
            <a:r>
              <a:rPr lang="en-US" sz="2400" dirty="0" err="1" smtClean="0">
                <a:latin typeface="Tw Cen MT" pitchFamily="34" charset="0"/>
              </a:rPr>
              <a:t>pengalaman</a:t>
            </a:r>
            <a:r>
              <a:rPr lang="en-US" sz="2400" dirty="0" smtClean="0">
                <a:latin typeface="Tw Cen MT" pitchFamily="34" charset="0"/>
              </a:rPr>
              <a:t> </a:t>
            </a:r>
            <a:r>
              <a:rPr lang="en-US" sz="2400" dirty="0" err="1" smtClean="0">
                <a:latin typeface="Tw Cen MT" pitchFamily="34" charset="0"/>
              </a:rPr>
              <a:t>nyata</a:t>
            </a:r>
            <a:r>
              <a:rPr lang="en-US" sz="2400" dirty="0" smtClean="0">
                <a:latin typeface="Tw Cen MT" pitchFamily="34" charset="0"/>
              </a:rPr>
              <a:t> </a:t>
            </a:r>
            <a:r>
              <a:rPr lang="en-US" sz="2400" dirty="0" err="1" smtClean="0">
                <a:latin typeface="Tw Cen MT" pitchFamily="34" charset="0"/>
              </a:rPr>
              <a:t>kepada</a:t>
            </a:r>
            <a:r>
              <a:rPr lang="en-US" sz="2400" dirty="0" smtClean="0">
                <a:latin typeface="Tw Cen MT" pitchFamily="34" charset="0"/>
              </a:rPr>
              <a:t> </a:t>
            </a:r>
            <a:r>
              <a:rPr lang="en-US" sz="2400" dirty="0" err="1" smtClean="0">
                <a:latin typeface="Tw Cen MT" pitchFamily="34" charset="0"/>
              </a:rPr>
              <a:t>siswa</a:t>
            </a:r>
            <a:r>
              <a:rPr lang="en-US" sz="2400" dirty="0" smtClean="0">
                <a:latin typeface="Tw Cen MT" pitchFamily="34" charset="0"/>
              </a:rPr>
              <a:t/>
            </a:r>
            <a:br>
              <a:rPr lang="en-US" sz="2400" dirty="0" smtClean="0">
                <a:latin typeface="Tw Cen MT" pitchFamily="34" charset="0"/>
              </a:rPr>
            </a:br>
            <a:r>
              <a:rPr lang="en-US" sz="2400" dirty="0" smtClean="0">
                <a:latin typeface="Tw Cen MT" pitchFamily="34" charset="0"/>
              </a:rPr>
              <a:t>c.  </a:t>
            </a:r>
            <a:r>
              <a:rPr lang="en-US" sz="2400" dirty="0" err="1" smtClean="0">
                <a:latin typeface="Tw Cen MT" pitchFamily="34" charset="0"/>
              </a:rPr>
              <a:t>Memberikan</a:t>
            </a:r>
            <a:r>
              <a:rPr lang="en-US" sz="2400" dirty="0" smtClean="0">
                <a:latin typeface="Tw Cen MT" pitchFamily="34" charset="0"/>
              </a:rPr>
              <a:t> </a:t>
            </a:r>
            <a:r>
              <a:rPr lang="en-US" sz="2400" dirty="0" err="1" smtClean="0">
                <a:latin typeface="Tw Cen MT" pitchFamily="34" charset="0"/>
              </a:rPr>
              <a:t>kesempatan</a:t>
            </a:r>
            <a:r>
              <a:rPr lang="en-US" sz="2400" dirty="0" smtClean="0">
                <a:latin typeface="Tw Cen MT" pitchFamily="34" charset="0"/>
              </a:rPr>
              <a:t> </a:t>
            </a:r>
            <a:r>
              <a:rPr lang="en-US" sz="2400" dirty="0" err="1" smtClean="0">
                <a:latin typeface="Tw Cen MT" pitchFamily="34" charset="0"/>
              </a:rPr>
              <a:t>kepada</a:t>
            </a:r>
            <a:r>
              <a:rPr lang="en-US" sz="2400" dirty="0" smtClean="0">
                <a:latin typeface="Tw Cen MT" pitchFamily="34" charset="0"/>
              </a:rPr>
              <a:t> </a:t>
            </a:r>
            <a:r>
              <a:rPr lang="en-US" sz="2400" dirty="0" err="1" smtClean="0">
                <a:latin typeface="Tw Cen MT" pitchFamily="34" charset="0"/>
              </a:rPr>
              <a:t>siswa</a:t>
            </a:r>
            <a:r>
              <a:rPr lang="en-US" sz="2400" dirty="0" smtClean="0">
                <a:latin typeface="Tw Cen MT" pitchFamily="34" charset="0"/>
              </a:rPr>
              <a:t> </a:t>
            </a:r>
            <a:r>
              <a:rPr lang="en-US" sz="2400" dirty="0" err="1" smtClean="0">
                <a:latin typeface="Tw Cen MT" pitchFamily="34" charset="0"/>
              </a:rPr>
              <a:t>untuk</a:t>
            </a:r>
            <a:r>
              <a:rPr lang="en-US" sz="2400" dirty="0" smtClean="0">
                <a:latin typeface="Tw Cen MT" pitchFamily="34" charset="0"/>
              </a:rPr>
              <a:t> </a:t>
            </a:r>
            <a:r>
              <a:rPr lang="en-US" sz="2400" dirty="0" err="1" smtClean="0">
                <a:latin typeface="Tw Cen MT" pitchFamily="34" charset="0"/>
              </a:rPr>
              <a:t>mendemostrasikan</a:t>
            </a:r>
            <a:r>
              <a:rPr lang="en-US" sz="2400" dirty="0" smtClean="0">
                <a:latin typeface="Tw Cen MT" pitchFamily="34" charset="0"/>
              </a:rPr>
              <a:t/>
            </a:r>
            <a:br>
              <a:rPr lang="en-US" sz="2400" dirty="0" smtClean="0">
                <a:latin typeface="Tw Cen MT" pitchFamily="34" charset="0"/>
              </a:rPr>
            </a:br>
            <a:r>
              <a:rPr lang="en-US" sz="2400" dirty="0">
                <a:latin typeface="Tw Cen MT" pitchFamily="34" charset="0"/>
              </a:rPr>
              <a:t> </a:t>
            </a:r>
            <a:r>
              <a:rPr lang="en-US" sz="2400" dirty="0" smtClean="0">
                <a:latin typeface="Tw Cen MT" pitchFamily="34" charset="0"/>
              </a:rPr>
              <a:t>   </a:t>
            </a:r>
            <a:r>
              <a:rPr lang="en-US" sz="2400" dirty="0" err="1" smtClean="0">
                <a:latin typeface="Tw Cen MT" pitchFamily="34" charset="0"/>
              </a:rPr>
              <a:t>kemampuannya</a:t>
            </a:r>
            <a:r>
              <a:rPr lang="en-US" sz="2400" dirty="0" smtClean="0">
                <a:latin typeface="Tw Cen MT" pitchFamily="34" charset="0"/>
              </a:rPr>
              <a:t>.</a:t>
            </a:r>
            <a:br>
              <a:rPr lang="en-US" sz="2400" dirty="0" smtClean="0">
                <a:latin typeface="Tw Cen MT" pitchFamily="34" charset="0"/>
              </a:rPr>
            </a:br>
            <a:r>
              <a:rPr lang="en-US" sz="2400" dirty="0" smtClean="0">
                <a:latin typeface="Tw Cen MT" pitchFamily="34" charset="0"/>
              </a:rPr>
              <a:t>d. </a:t>
            </a:r>
            <a:r>
              <a:rPr lang="en-US" sz="2400" dirty="0" err="1" smtClean="0">
                <a:latin typeface="Tw Cen MT" pitchFamily="34" charset="0"/>
              </a:rPr>
              <a:t>Memberikan</a:t>
            </a:r>
            <a:r>
              <a:rPr lang="en-US" sz="2400" dirty="0" smtClean="0">
                <a:latin typeface="Tw Cen MT" pitchFamily="34" charset="0"/>
              </a:rPr>
              <a:t> </a:t>
            </a:r>
            <a:r>
              <a:rPr lang="en-US" sz="2400" dirty="0" err="1" smtClean="0">
                <a:latin typeface="Tw Cen MT" pitchFamily="34" charset="0"/>
              </a:rPr>
              <a:t>kesempatan</a:t>
            </a:r>
            <a:r>
              <a:rPr lang="en-US" sz="2400" dirty="0" smtClean="0">
                <a:latin typeface="Tw Cen MT" pitchFamily="34" charset="0"/>
              </a:rPr>
              <a:t> </a:t>
            </a:r>
            <a:r>
              <a:rPr lang="en-US" sz="2400" dirty="0" err="1" smtClean="0">
                <a:latin typeface="Tw Cen MT" pitchFamily="34" charset="0"/>
              </a:rPr>
              <a:t>kepada</a:t>
            </a:r>
            <a:r>
              <a:rPr lang="en-US" sz="2400" dirty="0" smtClean="0">
                <a:latin typeface="Tw Cen MT" pitchFamily="34" charset="0"/>
              </a:rPr>
              <a:t> </a:t>
            </a:r>
            <a:r>
              <a:rPr lang="en-US" sz="2400" dirty="0" err="1" smtClean="0">
                <a:latin typeface="Tw Cen MT" pitchFamily="34" charset="0"/>
              </a:rPr>
              <a:t>siswa</a:t>
            </a:r>
            <a:r>
              <a:rPr lang="en-US" sz="2400" dirty="0" smtClean="0">
                <a:latin typeface="Tw Cen MT" pitchFamily="34" charset="0"/>
              </a:rPr>
              <a:t> </a:t>
            </a:r>
            <a:r>
              <a:rPr lang="en-US" sz="2400" dirty="0" err="1" smtClean="0">
                <a:latin typeface="Tw Cen MT" pitchFamily="34" charset="0"/>
              </a:rPr>
              <a:t>untuk</a:t>
            </a:r>
            <a:r>
              <a:rPr lang="en-US" sz="2400" dirty="0" smtClean="0">
                <a:latin typeface="Tw Cen MT" pitchFamily="34" charset="0"/>
              </a:rPr>
              <a:t> </a:t>
            </a:r>
            <a:r>
              <a:rPr lang="en-US" sz="2400" dirty="0" err="1" smtClean="0">
                <a:latin typeface="Tw Cen MT" pitchFamily="34" charset="0"/>
              </a:rPr>
              <a:t>mengulangi</a:t>
            </a:r>
            <a:r>
              <a:rPr lang="en-US" sz="2400" dirty="0" smtClean="0">
                <a:latin typeface="Tw Cen MT" pitchFamily="34" charset="0"/>
              </a:rPr>
              <a:t> </a:t>
            </a:r>
            <a:r>
              <a:rPr lang="en-US" sz="2400" dirty="0" err="1" smtClean="0">
                <a:latin typeface="Tw Cen MT" pitchFamily="34" charset="0"/>
              </a:rPr>
              <a:t>apa</a:t>
            </a:r>
            <a:r>
              <a:rPr lang="en-US" sz="2400" dirty="0" smtClean="0">
                <a:latin typeface="Tw Cen MT" pitchFamily="34" charset="0"/>
              </a:rPr>
              <a:t> yang</a:t>
            </a:r>
            <a:br>
              <a:rPr lang="en-US" sz="2400" dirty="0" smtClean="0">
                <a:latin typeface="Tw Cen MT" pitchFamily="34" charset="0"/>
              </a:rPr>
            </a:br>
            <a:r>
              <a:rPr lang="en-US" sz="2400" dirty="0">
                <a:latin typeface="Tw Cen MT" pitchFamily="34" charset="0"/>
              </a:rPr>
              <a:t> </a:t>
            </a:r>
            <a:r>
              <a:rPr lang="en-US" sz="2400" dirty="0" smtClean="0">
                <a:latin typeface="Tw Cen MT" pitchFamily="34" charset="0"/>
              </a:rPr>
              <a:t>  </a:t>
            </a:r>
            <a:r>
              <a:rPr lang="en-US" sz="2400" dirty="0" err="1" smtClean="0">
                <a:latin typeface="Tw Cen MT" pitchFamily="34" charset="0"/>
              </a:rPr>
              <a:t>sudah</a:t>
            </a:r>
            <a:r>
              <a:rPr lang="en-US" sz="2400" dirty="0" smtClean="0">
                <a:latin typeface="Tw Cen MT" pitchFamily="34" charset="0"/>
              </a:rPr>
              <a:t> </a:t>
            </a:r>
            <a:r>
              <a:rPr lang="en-US" sz="2400" dirty="0" err="1" smtClean="0">
                <a:latin typeface="Tw Cen MT" pitchFamily="34" charset="0"/>
              </a:rPr>
              <a:t>dipelajari</a:t>
            </a:r>
            <a:r>
              <a:rPr lang="en-US" sz="2400" dirty="0" smtClean="0">
                <a:latin typeface="Tw Cen MT" pitchFamily="34" charset="0"/>
              </a:rPr>
              <a:t/>
            </a:r>
            <a:br>
              <a:rPr lang="en-US" sz="2400" dirty="0" smtClean="0">
                <a:latin typeface="Tw Cen MT" pitchFamily="34" charset="0"/>
              </a:rPr>
            </a:br>
            <a:r>
              <a:rPr lang="en-US" sz="2400" dirty="0" smtClean="0">
                <a:latin typeface="Tw Cen MT" pitchFamily="34" charset="0"/>
              </a:rPr>
              <a:t>e. </a:t>
            </a:r>
            <a:r>
              <a:rPr lang="en-US" sz="2400" dirty="0" err="1" smtClean="0">
                <a:latin typeface="Tw Cen MT" pitchFamily="34" charset="0"/>
              </a:rPr>
              <a:t>Memberikan</a:t>
            </a:r>
            <a:r>
              <a:rPr lang="en-US" sz="2400" dirty="0" smtClean="0">
                <a:latin typeface="Tw Cen MT" pitchFamily="34" charset="0"/>
              </a:rPr>
              <a:t> </a:t>
            </a:r>
            <a:r>
              <a:rPr lang="en-US" sz="2400" dirty="0" err="1" smtClean="0">
                <a:latin typeface="Tw Cen MT" pitchFamily="34" charset="0"/>
              </a:rPr>
              <a:t>pengakuan</a:t>
            </a:r>
            <a:r>
              <a:rPr lang="en-US" sz="2400" dirty="0" smtClean="0">
                <a:latin typeface="Tw Cen MT" pitchFamily="34" charset="0"/>
              </a:rPr>
              <a:t> </a:t>
            </a:r>
            <a:r>
              <a:rPr lang="en-US" sz="2400" dirty="0" err="1" smtClean="0">
                <a:latin typeface="Tw Cen MT" pitchFamily="34" charset="0"/>
              </a:rPr>
              <a:t>kepada</a:t>
            </a:r>
            <a:r>
              <a:rPr lang="en-US" sz="2400" dirty="0" smtClean="0">
                <a:latin typeface="Tw Cen MT" pitchFamily="34" charset="0"/>
              </a:rPr>
              <a:t> </a:t>
            </a:r>
            <a:r>
              <a:rPr lang="en-US" sz="2400" dirty="0" err="1" smtClean="0">
                <a:latin typeface="Tw Cen MT" pitchFamily="34" charset="0"/>
              </a:rPr>
              <a:t>siswa</a:t>
            </a:r>
            <a:endParaRPr lang="en-US" sz="2400" dirty="0" smtClean="0">
              <a:latin typeface="Tw Cen MT" pitchFamily="34" charset="0"/>
            </a:endParaRPr>
          </a:p>
        </p:txBody>
      </p:sp>
      <p:sp>
        <p:nvSpPr>
          <p:cNvPr id="5" name="Title 1"/>
          <p:cNvSpPr txBox="1">
            <a:spLocks/>
          </p:cNvSpPr>
          <p:nvPr/>
        </p:nvSpPr>
        <p:spPr>
          <a:xfrm>
            <a:off x="304800" y="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Kuantum</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4" name="Picture 3"/>
          <p:cNvPicPr>
            <a:picLocks noChangeAspect="1" noChangeArrowheads="1"/>
          </p:cNvPicPr>
          <p:nvPr/>
        </p:nvPicPr>
        <p:blipFill>
          <a:blip r:embed="rId2" cstate="print"/>
          <a:srcRect r="-459" b="8658"/>
          <a:stretch>
            <a:fillRect/>
          </a:stretch>
        </p:blipFill>
        <p:spPr bwMode="auto">
          <a:xfrm>
            <a:off x="6553200" y="1219200"/>
            <a:ext cx="2085975" cy="2009775"/>
          </a:xfrm>
          <a:prstGeom prst="rect">
            <a:avLst/>
          </a:prstGeom>
          <a:noFill/>
          <a:ln w="1">
            <a:noFill/>
            <a:miter lim="800000"/>
            <a:headEnd/>
            <a:tailEnd type="none" w="med" len="me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7543800" cy="1470025"/>
          </a:xfrm>
        </p:spPr>
        <p:txBody>
          <a:bodyPr>
            <a:normAutofit fontScale="90000"/>
          </a:bodyPr>
          <a:lstStyle/>
          <a:p>
            <a:pPr algn="l"/>
            <a:r>
              <a:rPr lang="en-US" sz="3200" dirty="0" err="1" smtClean="0">
                <a:latin typeface="Tw Cen MT" pitchFamily="34" charset="0"/>
              </a:rPr>
              <a:t>Menekankan</a:t>
            </a:r>
            <a:r>
              <a:rPr lang="en-US" sz="3200" dirty="0" smtClean="0">
                <a:latin typeface="Tw Cen MT" pitchFamily="34" charset="0"/>
              </a:rPr>
              <a:t> </a:t>
            </a:r>
            <a:r>
              <a:rPr lang="en-US" sz="3200" dirty="0" err="1" smtClean="0">
                <a:latin typeface="Tw Cen MT" pitchFamily="34" charset="0"/>
              </a:rPr>
              <a:t>pada</a:t>
            </a:r>
            <a:r>
              <a:rPr lang="en-US" sz="3200" dirty="0" smtClean="0">
                <a:latin typeface="Tw Cen MT" pitchFamily="34" charset="0"/>
              </a:rPr>
              <a:t> </a:t>
            </a:r>
            <a:r>
              <a:rPr lang="en-US" sz="3200" dirty="0" err="1" smtClean="0">
                <a:latin typeface="Tw Cen MT" pitchFamily="34" charset="0"/>
              </a:rPr>
              <a:t>kemampuan</a:t>
            </a:r>
            <a:r>
              <a:rPr lang="en-US" sz="3200" dirty="0" smtClean="0">
                <a:latin typeface="Tw Cen MT" pitchFamily="34" charset="0"/>
              </a:rPr>
              <a:t> </a:t>
            </a:r>
            <a:r>
              <a:rPr lang="en-US" sz="3200" dirty="0" err="1" smtClean="0">
                <a:latin typeface="Tw Cen MT" pitchFamily="34" charset="0"/>
              </a:rPr>
              <a:t>dasar</a:t>
            </a:r>
            <a:r>
              <a:rPr lang="en-US" sz="3200" dirty="0" smtClean="0">
                <a:latin typeface="Tw Cen MT" pitchFamily="34" charset="0"/>
              </a:rPr>
              <a:t> yang </a:t>
            </a:r>
            <a:r>
              <a:rPr lang="en-US" sz="3200" dirty="0" err="1" smtClean="0">
                <a:latin typeface="Tw Cen MT" pitchFamily="34" charset="0"/>
              </a:rPr>
              <a:t>harus</a:t>
            </a:r>
            <a:r>
              <a:rPr lang="en-US" sz="3200" dirty="0" smtClean="0">
                <a:latin typeface="Tw Cen MT" pitchFamily="34" charset="0"/>
              </a:rPr>
              <a:t> </a:t>
            </a:r>
            <a:r>
              <a:rPr lang="en-US" sz="3200" dirty="0" err="1" smtClean="0">
                <a:latin typeface="Tw Cen MT" pitchFamily="34" charset="0"/>
              </a:rPr>
              <a:t>dimiliki</a:t>
            </a:r>
            <a:r>
              <a:rPr lang="en-US" sz="3200" dirty="0" smtClean="0">
                <a:latin typeface="Tw Cen MT" pitchFamily="34" charset="0"/>
              </a:rPr>
              <a:t> </a:t>
            </a:r>
            <a:r>
              <a:rPr lang="en-US" sz="3200" dirty="0" err="1" smtClean="0">
                <a:latin typeface="Tw Cen MT" pitchFamily="34" charset="0"/>
              </a:rPr>
              <a:t>oleh</a:t>
            </a:r>
            <a:r>
              <a:rPr lang="en-US" sz="3200" dirty="0" smtClean="0">
                <a:latin typeface="Tw Cen MT" pitchFamily="34" charset="0"/>
              </a:rPr>
              <a:t>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pengetahuan</a:t>
            </a:r>
            <a:r>
              <a:rPr lang="en-US" sz="3200" dirty="0" smtClean="0">
                <a:latin typeface="Tw Cen MT" pitchFamily="34" charset="0"/>
              </a:rPr>
              <a:t>, </a:t>
            </a:r>
            <a:r>
              <a:rPr lang="en-US" sz="3200" dirty="0" err="1" smtClean="0">
                <a:latin typeface="Tw Cen MT" pitchFamily="34" charset="0"/>
              </a:rPr>
              <a:t>keterampilan</a:t>
            </a:r>
            <a:r>
              <a:rPr lang="en-US" sz="3200" dirty="0" smtClean="0">
                <a:latin typeface="Tw Cen MT" pitchFamily="34" charset="0"/>
              </a:rPr>
              <a:t> </a:t>
            </a:r>
            <a:r>
              <a:rPr lang="en-US" sz="3200" dirty="0" err="1" smtClean="0">
                <a:latin typeface="Tw Cen MT" pitchFamily="34" charset="0"/>
              </a:rPr>
              <a:t>dan</a:t>
            </a:r>
            <a:r>
              <a:rPr lang="en-US" sz="3200" dirty="0" smtClean="0">
                <a:latin typeface="Tw Cen MT" pitchFamily="34" charset="0"/>
              </a:rPr>
              <a:t> </a:t>
            </a:r>
            <a:r>
              <a:rPr lang="en-US" sz="3200" dirty="0" err="1" smtClean="0">
                <a:latin typeface="Tw Cen MT" pitchFamily="34" charset="0"/>
              </a:rPr>
              <a:t>sikap</a:t>
            </a:r>
            <a:r>
              <a:rPr lang="en-US" sz="3200" dirty="0" smtClean="0">
                <a:latin typeface="Tw Cen MT" pitchFamily="34" charset="0"/>
              </a:rPr>
              <a:t>)</a:t>
            </a: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Kompetensi</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6" name="Picture 5"/>
          <p:cNvPicPr>
            <a:picLocks noChangeAspect="1" noChangeArrowheads="1"/>
          </p:cNvPicPr>
          <p:nvPr/>
        </p:nvPicPr>
        <p:blipFill>
          <a:blip r:embed="rId2" cstate="print"/>
          <a:srcRect r="532" b="6374"/>
          <a:stretch>
            <a:fillRect/>
          </a:stretch>
        </p:blipFill>
        <p:spPr bwMode="auto">
          <a:xfrm>
            <a:off x="6019800" y="3429000"/>
            <a:ext cx="2387532" cy="3000375"/>
          </a:xfrm>
          <a:prstGeom prst="rect">
            <a:avLst/>
          </a:prstGeom>
          <a:noFill/>
          <a:ln w="1">
            <a:noFill/>
            <a:miter lim="800000"/>
            <a:headEnd/>
            <a:tailEnd type="none" w="med" len="me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05000"/>
            <a:ext cx="8458200" cy="3124200"/>
          </a:xfrm>
        </p:spPr>
        <p:txBody>
          <a:bodyPr>
            <a:normAutofit/>
          </a:bodyPr>
          <a:lstStyle/>
          <a:p>
            <a:pPr algn="l"/>
            <a:r>
              <a:rPr lang="en-US" sz="3200" dirty="0" smtClean="0">
                <a:latin typeface="Tw Cen MT" pitchFamily="34" charset="0"/>
              </a:rPr>
              <a:t>1. Yang </a:t>
            </a:r>
            <a:r>
              <a:rPr lang="en-US" sz="3200" dirty="0" err="1" smtClean="0">
                <a:latin typeface="Tw Cen MT" pitchFamily="34" charset="0"/>
              </a:rPr>
              <a:t>dipelari</a:t>
            </a:r>
            <a:r>
              <a:rPr lang="en-US" sz="3200" dirty="0" smtClean="0">
                <a:latin typeface="Tw Cen MT" pitchFamily="34" charset="0"/>
              </a:rPr>
              <a:t> </a:t>
            </a:r>
            <a:r>
              <a:rPr lang="en-US" sz="3200" dirty="0" err="1" smtClean="0">
                <a:latin typeface="Tw Cen MT" pitchFamily="34" charset="0"/>
              </a:rPr>
              <a:t>oleh</a:t>
            </a:r>
            <a:r>
              <a:rPr lang="en-US" sz="3200" dirty="0" smtClean="0">
                <a:latin typeface="Tw Cen MT" pitchFamily="34" charset="0"/>
              </a:rPr>
              <a:t>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adalah</a:t>
            </a:r>
            <a:r>
              <a:rPr lang="en-US" sz="3200" dirty="0" smtClean="0">
                <a:latin typeface="Tw Cen MT" pitchFamily="34" charset="0"/>
              </a:rPr>
              <a:t> </a:t>
            </a:r>
            <a:r>
              <a:rPr lang="en-US" sz="3200" dirty="0" err="1" smtClean="0">
                <a:latin typeface="Tw Cen MT" pitchFamily="34" charset="0"/>
              </a:rPr>
              <a:t>kompetensi</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yang </a:t>
            </a:r>
            <a:r>
              <a:rPr lang="en-US" sz="3200" dirty="0" err="1" smtClean="0">
                <a:latin typeface="Tw Cen MT" pitchFamily="34" charset="0"/>
              </a:rPr>
              <a:t>sudah</a:t>
            </a:r>
            <a:r>
              <a:rPr lang="en-US" sz="3200" dirty="0" smtClean="0">
                <a:latin typeface="Tw Cen MT" pitchFamily="34" charset="0"/>
              </a:rPr>
              <a:t> </a:t>
            </a:r>
            <a:r>
              <a:rPr lang="en-US" sz="3200" dirty="0" err="1" smtClean="0">
                <a:latin typeface="Tw Cen MT" pitchFamily="34" charset="0"/>
              </a:rPr>
              <a:t>dirumuskan</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2.  </a:t>
            </a:r>
            <a:r>
              <a:rPr lang="en-US" sz="3200" dirty="0" err="1" smtClean="0">
                <a:latin typeface="Tw Cen MT" pitchFamily="34" charset="0"/>
              </a:rPr>
              <a:t>Menekankan</a:t>
            </a:r>
            <a:r>
              <a:rPr lang="en-US" sz="3200" dirty="0" smtClean="0">
                <a:latin typeface="Tw Cen MT" pitchFamily="34" charset="0"/>
              </a:rPr>
              <a:t>  </a:t>
            </a:r>
            <a:r>
              <a:rPr lang="en-US" sz="3200" dirty="0" err="1" smtClean="0">
                <a:latin typeface="Tw Cen MT" pitchFamily="34" charset="0"/>
              </a:rPr>
              <a:t>pada</a:t>
            </a:r>
            <a:r>
              <a:rPr lang="en-US" sz="3200" dirty="0" smtClean="0">
                <a:latin typeface="Tw Cen MT" pitchFamily="34" charset="0"/>
              </a:rPr>
              <a:t>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dan</a:t>
            </a:r>
            <a:r>
              <a:rPr lang="en-US" sz="3200" dirty="0" smtClean="0">
                <a:latin typeface="Tw Cen MT" pitchFamily="34" charset="0"/>
              </a:rPr>
              <a:t> </a:t>
            </a:r>
            <a:r>
              <a:rPr lang="en-US" sz="3200" dirty="0" err="1" smtClean="0">
                <a:latin typeface="Tw Cen MT" pitchFamily="34" charset="0"/>
              </a:rPr>
              <a:t>pengalaman</a:t>
            </a:r>
            <a:r>
              <a:rPr lang="en-US" sz="3200" dirty="0" smtClean="0">
                <a:latin typeface="Tw Cen MT" pitchFamily="34" charset="0"/>
              </a:rPr>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r>
              <a:rPr lang="en-US" sz="3200" dirty="0" err="1" smtClean="0">
                <a:latin typeface="Tw Cen MT" pitchFamily="34" charset="0"/>
              </a:rPr>
              <a:t>belajar</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
            </a:r>
            <a:br>
              <a:rPr lang="en-US" sz="3200" dirty="0" smtClean="0">
                <a:latin typeface="Tw Cen MT" pitchFamily="34" charset="0"/>
              </a:rPr>
            </a:b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Kompetensi</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6096000" y="3962400"/>
            <a:ext cx="2009775" cy="2276475"/>
          </a:xfrm>
          <a:prstGeom prst="rect">
            <a:avLst/>
          </a:prstGeom>
          <a:noFill/>
          <a:ln w="1">
            <a:noFill/>
            <a:miter lim="800000"/>
            <a:headEnd/>
            <a:tailEnd type="none" w="med" len="me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2003425"/>
          </a:xfrm>
        </p:spPr>
        <p:txBody>
          <a:bodyPr>
            <a:normAutofit fontScale="90000"/>
          </a:bodyPr>
          <a:lstStyle/>
          <a:p>
            <a:pPr algn="l"/>
            <a:r>
              <a:rPr lang="en-US" sz="3200" dirty="0" smtClean="0">
                <a:latin typeface="Tw Cen MT" pitchFamily="34" charset="0"/>
              </a:rPr>
              <a:t>1. </a:t>
            </a:r>
            <a:r>
              <a:rPr lang="en-US" sz="3200" dirty="0" err="1" smtClean="0">
                <a:latin typeface="Tw Cen MT" pitchFamily="34" charset="0"/>
              </a:rPr>
              <a:t>Fokus</a:t>
            </a:r>
            <a:r>
              <a:rPr lang="en-US" sz="3200" dirty="0" smtClean="0">
                <a:latin typeface="Tw Cen MT" pitchFamily="34" charset="0"/>
              </a:rPr>
              <a:t> </a:t>
            </a:r>
            <a:r>
              <a:rPr lang="en-US" sz="3200" dirty="0" err="1" smtClean="0">
                <a:latin typeface="Tw Cen MT" pitchFamily="34" charset="0"/>
              </a:rPr>
              <a:t>pada</a:t>
            </a:r>
            <a:r>
              <a:rPr lang="en-US" sz="3200" dirty="0" smtClean="0">
                <a:latin typeface="Tw Cen MT" pitchFamily="34" charset="0"/>
              </a:rPr>
              <a:t> </a:t>
            </a:r>
            <a:r>
              <a:rPr lang="en-US" sz="3200" dirty="0" err="1" smtClean="0">
                <a:latin typeface="Tw Cen MT" pitchFamily="34" charset="0"/>
              </a:rPr>
              <a:t>keterlibatan</a:t>
            </a:r>
            <a:r>
              <a:rPr lang="en-US" sz="3200" dirty="0" smtClean="0">
                <a:latin typeface="Tw Cen MT" pitchFamily="34" charset="0"/>
              </a:rPr>
              <a:t>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dalam</a:t>
            </a:r>
            <a:r>
              <a:rPr lang="en-US" sz="3200" dirty="0" smtClean="0">
                <a:latin typeface="Tw Cen MT" pitchFamily="34" charset="0"/>
              </a:rPr>
              <a:t> </a:t>
            </a:r>
            <a:r>
              <a:rPr lang="en-US" sz="3200" dirty="0" err="1" smtClean="0">
                <a:latin typeface="Tw Cen MT" pitchFamily="34" charset="0"/>
              </a:rPr>
              <a:t>menemukan</a:t>
            </a:r>
            <a:r>
              <a:rPr lang="en-US" sz="3200" dirty="0" smtClean="0">
                <a:latin typeface="Tw Cen MT" pitchFamily="34" charset="0"/>
              </a:rPr>
              <a:t> </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r>
              <a:rPr lang="en-US" sz="3200" dirty="0" err="1" smtClean="0">
                <a:latin typeface="Tw Cen MT" pitchFamily="34" charset="0"/>
              </a:rPr>
              <a:t>pengetahuan</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2. </a:t>
            </a:r>
            <a:r>
              <a:rPr lang="en-US" sz="3200" dirty="0" err="1" smtClean="0">
                <a:latin typeface="Tw Cen MT" pitchFamily="34" charset="0"/>
              </a:rPr>
              <a:t>Mendorong</a:t>
            </a:r>
            <a:r>
              <a:rPr lang="en-US" sz="3200" dirty="0" smtClean="0">
                <a:latin typeface="Tw Cen MT" pitchFamily="34" charset="0"/>
              </a:rPr>
              <a:t> </a:t>
            </a:r>
            <a:r>
              <a:rPr lang="en-US" sz="3200" dirty="0" err="1" smtClean="0">
                <a:latin typeface="Tw Cen MT" pitchFamily="34" charset="0"/>
              </a:rPr>
              <a:t>siswa</a:t>
            </a:r>
            <a:r>
              <a:rPr lang="en-US" sz="3200" dirty="0" smtClean="0">
                <a:latin typeface="Tw Cen MT" pitchFamily="34" charset="0"/>
              </a:rPr>
              <a:t> </a:t>
            </a:r>
            <a:r>
              <a:rPr lang="en-US" sz="3200" dirty="0" err="1" smtClean="0">
                <a:latin typeface="Tw Cen MT" pitchFamily="34" charset="0"/>
              </a:rPr>
              <a:t>untuk</a:t>
            </a:r>
            <a:r>
              <a:rPr lang="en-US" sz="3200" dirty="0" smtClean="0">
                <a:latin typeface="Tw Cen MT" pitchFamily="34" charset="0"/>
              </a:rPr>
              <a:t> </a:t>
            </a:r>
            <a:r>
              <a:rPr lang="en-US" sz="3200" dirty="0" err="1" smtClean="0">
                <a:latin typeface="Tw Cen MT" pitchFamily="34" charset="0"/>
              </a:rPr>
              <a:t>menghubungan</a:t>
            </a:r>
            <a:r>
              <a:rPr lang="en-US" sz="3200" dirty="0" smtClean="0">
                <a:latin typeface="Tw Cen MT" pitchFamily="34" charset="0"/>
              </a:rPr>
              <a:t> </a:t>
            </a:r>
            <a:r>
              <a:rPr lang="en-US" sz="3200" dirty="0" err="1" smtClean="0">
                <a:latin typeface="Tw Cen MT" pitchFamily="34" charset="0"/>
              </a:rPr>
              <a:t>materi</a:t>
            </a:r>
            <a:r>
              <a:rPr lang="en-US" sz="3200" dirty="0" smtClean="0">
                <a:latin typeface="Tw Cen MT" pitchFamily="34" charset="0"/>
              </a:rPr>
              <a:t> yang</a:t>
            </a:r>
            <a:br>
              <a:rPr lang="en-US" sz="3200" dirty="0" smtClean="0">
                <a:latin typeface="Tw Cen MT" pitchFamily="34" charset="0"/>
              </a:rPr>
            </a:br>
            <a:r>
              <a:rPr lang="en-US" sz="3200" dirty="0">
                <a:latin typeface="Tw Cen MT" pitchFamily="34" charset="0"/>
              </a:rPr>
              <a:t> </a:t>
            </a:r>
            <a:r>
              <a:rPr lang="en-US" sz="3200" dirty="0" smtClean="0">
                <a:latin typeface="Tw Cen MT" pitchFamily="34" charset="0"/>
              </a:rPr>
              <a:t>   </a:t>
            </a:r>
            <a:r>
              <a:rPr lang="en-US" sz="3200" dirty="0" err="1" smtClean="0">
                <a:latin typeface="Tw Cen MT" pitchFamily="34" charset="0"/>
              </a:rPr>
              <a:t>dipelajari</a:t>
            </a:r>
            <a:r>
              <a:rPr lang="en-US" sz="3200" dirty="0" smtClean="0">
                <a:latin typeface="Tw Cen MT" pitchFamily="34" charset="0"/>
              </a:rPr>
              <a:t> </a:t>
            </a:r>
            <a:r>
              <a:rPr lang="en-US" sz="3200" dirty="0" err="1" smtClean="0">
                <a:latin typeface="Tw Cen MT" pitchFamily="34" charset="0"/>
              </a:rPr>
              <a:t>dengan</a:t>
            </a:r>
            <a:r>
              <a:rPr lang="en-US" sz="3200" dirty="0" smtClean="0">
                <a:latin typeface="Tw Cen MT" pitchFamily="34" charset="0"/>
              </a:rPr>
              <a:t> </a:t>
            </a:r>
            <a:r>
              <a:rPr lang="en-US" sz="3200" dirty="0" err="1" smtClean="0">
                <a:latin typeface="Tw Cen MT" pitchFamily="34" charset="0"/>
              </a:rPr>
              <a:t>kehidupan</a:t>
            </a:r>
            <a:r>
              <a:rPr lang="en-US" sz="3200" dirty="0" smtClean="0">
                <a:latin typeface="Tw Cen MT" pitchFamily="34" charset="0"/>
              </a:rPr>
              <a:t> </a:t>
            </a:r>
            <a:r>
              <a:rPr lang="en-US" sz="3200" dirty="0" err="1" smtClean="0">
                <a:latin typeface="Tw Cen MT" pitchFamily="34" charset="0"/>
              </a:rPr>
              <a:t>sehari-hari</a:t>
            </a:r>
            <a:r>
              <a:rPr lang="en-US" sz="3200" dirty="0" smtClean="0">
                <a:latin typeface="Tw Cen MT" pitchFamily="34" charset="0"/>
              </a:rPr>
              <a:t/>
            </a:r>
            <a:br>
              <a:rPr lang="en-US" sz="3200" dirty="0" smtClean="0">
                <a:latin typeface="Tw Cen MT" pitchFamily="34" charset="0"/>
              </a:rPr>
            </a:b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Kontekstual</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6" name="Picture 5"/>
          <p:cNvPicPr>
            <a:picLocks noChangeAspect="1" noChangeArrowheads="1"/>
          </p:cNvPicPr>
          <p:nvPr/>
        </p:nvPicPr>
        <p:blipFill>
          <a:blip r:embed="rId2" cstate="print"/>
          <a:srcRect/>
          <a:stretch>
            <a:fillRect/>
          </a:stretch>
        </p:blipFill>
        <p:spPr bwMode="auto">
          <a:xfrm>
            <a:off x="304800" y="3886200"/>
            <a:ext cx="3200400" cy="2550120"/>
          </a:xfrm>
          <a:prstGeom prst="rect">
            <a:avLst/>
          </a:prstGeom>
          <a:noFill/>
          <a:ln w="1">
            <a:noFill/>
            <a:miter lim="800000"/>
            <a:headEnd/>
            <a:tailEnd type="none" w="med" len="me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9144000" cy="3352800"/>
          </a:xfrm>
        </p:spPr>
        <p:txBody>
          <a:bodyPr>
            <a:normAutofit/>
          </a:bodyPr>
          <a:lstStyle/>
          <a:p>
            <a:pPr algn="l"/>
            <a:r>
              <a:rPr lang="en-US" sz="3200" dirty="0" err="1" smtClean="0">
                <a:latin typeface="Tw Cen MT" pitchFamily="34" charset="0"/>
              </a:rPr>
              <a:t>Karakteristik</a:t>
            </a:r>
            <a:r>
              <a:rPr lang="en-US" sz="3200" dirty="0" smtClean="0">
                <a:latin typeface="Tw Cen MT" pitchFamily="34" charset="0"/>
              </a:rPr>
              <a:t>:</a:t>
            </a:r>
            <a:br>
              <a:rPr lang="en-US" sz="3200" dirty="0" smtClean="0">
                <a:latin typeface="Tw Cen MT" pitchFamily="34" charset="0"/>
              </a:rPr>
            </a:br>
            <a:r>
              <a:rPr lang="en-US" sz="3200" dirty="0" smtClean="0">
                <a:latin typeface="Tw Cen MT" pitchFamily="34" charset="0"/>
              </a:rPr>
              <a:t>1. </a:t>
            </a:r>
            <a:r>
              <a:rPr lang="en-US" sz="3200" dirty="0" err="1" smtClean="0">
                <a:latin typeface="Tw Cen MT" pitchFamily="34" charset="0"/>
              </a:rPr>
              <a:t>Mengaktifkan</a:t>
            </a:r>
            <a:r>
              <a:rPr lang="en-US" sz="3200" dirty="0" smtClean="0">
                <a:latin typeface="Tw Cen MT" pitchFamily="34" charset="0"/>
              </a:rPr>
              <a:t> </a:t>
            </a:r>
            <a:r>
              <a:rPr lang="en-US" sz="3200" dirty="0" err="1" smtClean="0">
                <a:latin typeface="Tw Cen MT" pitchFamily="34" charset="0"/>
              </a:rPr>
              <a:t>pengetahuan</a:t>
            </a:r>
            <a:r>
              <a:rPr lang="en-US" sz="3200" dirty="0" smtClean="0">
                <a:latin typeface="Tw Cen MT" pitchFamily="34" charset="0"/>
              </a:rPr>
              <a:t> yang </a:t>
            </a:r>
            <a:r>
              <a:rPr lang="en-US" sz="3200" dirty="0" err="1" smtClean="0">
                <a:latin typeface="Tw Cen MT" pitchFamily="34" charset="0"/>
              </a:rPr>
              <a:t>ada</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2.  </a:t>
            </a:r>
            <a:r>
              <a:rPr lang="en-US" sz="3200" dirty="0" err="1" smtClean="0">
                <a:latin typeface="Tw Cen MT" pitchFamily="34" charset="0"/>
              </a:rPr>
              <a:t>Menambah</a:t>
            </a:r>
            <a:r>
              <a:rPr lang="en-US" sz="3200" dirty="0" smtClean="0">
                <a:latin typeface="Tw Cen MT" pitchFamily="34" charset="0"/>
              </a:rPr>
              <a:t> </a:t>
            </a:r>
            <a:r>
              <a:rPr lang="en-US" sz="3200" dirty="0" err="1" smtClean="0">
                <a:latin typeface="Tw Cen MT" pitchFamily="34" charset="0"/>
              </a:rPr>
              <a:t>pengetahuan</a:t>
            </a:r>
            <a:r>
              <a:rPr lang="en-US" sz="3200" dirty="0" smtClean="0">
                <a:latin typeface="Tw Cen MT" pitchFamily="34" charset="0"/>
              </a:rPr>
              <a:t> </a:t>
            </a:r>
            <a:r>
              <a:rPr lang="en-US" sz="3200" dirty="0" err="1" smtClean="0">
                <a:latin typeface="Tw Cen MT" pitchFamily="34" charset="0"/>
              </a:rPr>
              <a:t>baru</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3. </a:t>
            </a:r>
            <a:r>
              <a:rPr lang="en-US" sz="3200" dirty="0" err="1" smtClean="0">
                <a:latin typeface="Tw Cen MT" pitchFamily="34" charset="0"/>
              </a:rPr>
              <a:t>Mempraktekan</a:t>
            </a:r>
            <a:r>
              <a:rPr lang="en-US" sz="3200" dirty="0" smtClean="0">
                <a:latin typeface="Tw Cen MT" pitchFamily="34" charset="0"/>
              </a:rPr>
              <a:t> </a:t>
            </a:r>
            <a:r>
              <a:rPr lang="en-US" sz="3200" dirty="0" err="1" smtClean="0">
                <a:latin typeface="Tw Cen MT" pitchFamily="34" charset="0"/>
              </a:rPr>
              <a:t>pengetahuan</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4. </a:t>
            </a:r>
            <a:r>
              <a:rPr lang="en-US" sz="3200" dirty="0" err="1" smtClean="0">
                <a:latin typeface="Tw Cen MT" pitchFamily="34" charset="0"/>
              </a:rPr>
              <a:t>Melakukan</a:t>
            </a:r>
            <a:r>
              <a:rPr lang="en-US" sz="3200" dirty="0" smtClean="0">
                <a:latin typeface="Tw Cen MT" pitchFamily="34" charset="0"/>
              </a:rPr>
              <a:t> </a:t>
            </a:r>
            <a:r>
              <a:rPr lang="en-US" sz="3200" dirty="0" err="1" smtClean="0">
                <a:latin typeface="Tw Cen MT" pitchFamily="34" charset="0"/>
              </a:rPr>
              <a:t>refleksi</a:t>
            </a:r>
            <a:r>
              <a:rPr lang="en-US" sz="3200" dirty="0" smtClean="0">
                <a:latin typeface="Tw Cen MT" pitchFamily="34" charset="0"/>
              </a:rPr>
              <a:t/>
            </a:r>
            <a:br>
              <a:rPr lang="en-US" sz="3200" dirty="0" smtClean="0">
                <a:latin typeface="Tw Cen MT" pitchFamily="34" charset="0"/>
              </a:rPr>
            </a:br>
            <a:r>
              <a:rPr lang="en-US" sz="3200" dirty="0" smtClean="0">
                <a:latin typeface="Tw Cen MT" pitchFamily="34" charset="0"/>
              </a:rPr>
              <a:t>5. </a:t>
            </a:r>
            <a:r>
              <a:rPr lang="en-US" sz="3200" dirty="0" err="1" smtClean="0">
                <a:latin typeface="Tw Cen MT" pitchFamily="34" charset="0"/>
              </a:rPr>
              <a:t>Penilaian</a:t>
            </a:r>
            <a:r>
              <a:rPr lang="en-US" sz="3200" dirty="0" smtClean="0">
                <a:latin typeface="Tw Cen MT" pitchFamily="34" charset="0"/>
              </a:rPr>
              <a:t> </a:t>
            </a:r>
            <a:r>
              <a:rPr lang="en-US" sz="3200" dirty="0" err="1" smtClean="0">
                <a:latin typeface="Tw Cen MT" pitchFamily="34" charset="0"/>
              </a:rPr>
              <a:t>nyata</a:t>
            </a:r>
            <a:endParaRPr lang="en-US" sz="3200" dirty="0">
              <a:latin typeface="Tw Cen MT" pitchFamily="34" charset="0"/>
            </a:endParaRPr>
          </a:p>
        </p:txBody>
      </p:sp>
      <p:sp>
        <p:nvSpPr>
          <p:cNvPr id="5" name="Title 1"/>
          <p:cNvSpPr txBox="1">
            <a:spLocks/>
          </p:cNvSpPr>
          <p:nvPr/>
        </p:nvSpPr>
        <p:spPr>
          <a:xfrm>
            <a:off x="304800" y="4572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Inovasi</a:t>
            </a:r>
            <a:r>
              <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baseline="0" noProof="0" dirty="0" err="1" smtClean="0">
                <a:ln>
                  <a:noFill/>
                </a:ln>
                <a:solidFill>
                  <a:schemeClr val="tx1"/>
                </a:solidFill>
                <a:effectLst/>
                <a:uLnTx/>
                <a:uFillTx/>
                <a:latin typeface="Tw Cen MT" pitchFamily="34" charset="0"/>
                <a:ea typeface="+mj-ea"/>
                <a:cs typeface="+mj-cs"/>
              </a:rPr>
              <a:t>Pembelajaran</a:t>
            </a:r>
            <a:r>
              <a:rPr kumimoji="0" lang="en-US" sz="4400" b="0" i="0" u="none" strike="noStrike" kern="1200" cap="none" spc="0" normalizeH="0" noProof="0" dirty="0" smtClean="0">
                <a:ln>
                  <a:noFill/>
                </a:ln>
                <a:solidFill>
                  <a:schemeClr val="tx1"/>
                </a:solidFill>
                <a:effectLst/>
                <a:uLnTx/>
                <a:uFillTx/>
                <a:latin typeface="Tw Cen MT" pitchFamily="34" charset="0"/>
                <a:ea typeface="+mj-ea"/>
                <a:cs typeface="+mj-cs"/>
              </a:rPr>
              <a:t> </a:t>
            </a:r>
            <a:r>
              <a:rPr kumimoji="0" lang="en-US" sz="4400" b="0" i="0" u="none" strike="noStrike" kern="1200" cap="none" spc="0" normalizeH="0" noProof="0" dirty="0" err="1" smtClean="0">
                <a:ln>
                  <a:noFill/>
                </a:ln>
                <a:solidFill>
                  <a:schemeClr val="tx1"/>
                </a:solidFill>
                <a:effectLst/>
                <a:uLnTx/>
                <a:uFillTx/>
                <a:latin typeface="Tw Cen MT" pitchFamily="34" charset="0"/>
                <a:ea typeface="+mj-ea"/>
                <a:cs typeface="+mj-cs"/>
              </a:rPr>
              <a:t>Kontekstual</a:t>
            </a:r>
            <a:endParaRPr kumimoji="0" lang="en-US" sz="4400" b="0" i="0" u="none" strike="noStrike" kern="1200" cap="none" spc="0" normalizeH="0" baseline="0" noProof="0" dirty="0" smtClean="0">
              <a:ln>
                <a:noFill/>
              </a:ln>
              <a:solidFill>
                <a:schemeClr val="tx1"/>
              </a:solidFill>
              <a:effectLst/>
              <a:uLnTx/>
              <a:uFillTx/>
              <a:latin typeface="Tw Cen MT" pitchFamily="34" charset="0"/>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5139447" y="4267200"/>
            <a:ext cx="3150140" cy="2209800"/>
          </a:xfrm>
          <a:prstGeom prst="rect">
            <a:avLst/>
          </a:prstGeom>
          <a:noFill/>
          <a:ln w="1">
            <a:noFill/>
            <a:miter lim="800000"/>
            <a:headEnd/>
            <a:tailEnd type="none" w="med" len="me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155</Words>
  <Application>Microsoft Office PowerPoint</Application>
  <PresentationFormat>On-screen Show (4:3)</PresentationFormat>
  <Paragraphs>39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Inovasi dalam Pembelajaran</vt:lpstr>
      <vt:lpstr>Kemajuan teknologi dan informasi</vt:lpstr>
      <vt:lpstr>Mengajar (Teaching)</vt:lpstr>
      <vt:lpstr>a. Menerapkan variasi interaksi dalam KBM b. Percepatan belajaran c. Fasilitas belajar</vt:lpstr>
      <vt:lpstr>Strategi pembelajaran kuantum a. Memberikan apersepsi pada awal kegiatan b.  Memberikan pengalaman nyata kepada siswa c.  Memberikan kesempatan kepada siswa untuk mendemostrasikan     kemampuannya. d. Memberikan kesempatan kepada siswa untuk mengulangi apa yang    sudah dipelajari e. Memberikan pengakuan kepada siswa</vt:lpstr>
      <vt:lpstr>Menekankan pada kemampuan dasar yang harus dimiliki oleh siswa (pengetahuan, keterampilan dan sikap)</vt:lpstr>
      <vt:lpstr>1. Yang dipelari oleh siswa adalah kompetensi     yang sudah dirumuskan 2.  Menekankan  pada siswa dan pengalaman     belajar  </vt:lpstr>
      <vt:lpstr>1. Fokus pada keterlibatan siswa dalam menemukan      pengetahuan 2. Mendorong siswa untuk menghubungan materi yang     dipelajari dengan kehidupan sehari-hari </vt:lpstr>
      <vt:lpstr>Karakteristik: 1. Mengaktifkan pengetahuan yang ada 2.  Menambah pengetahuan baru 3. Mempraktekan pengetahuan 4. Melakukan refleksi 5. Penilaian nyata</vt:lpstr>
      <vt:lpstr>Tahapan dalam pembelajaran kontekstual 1. Kegiatan pendahuluan     a. Menjelaskan kompetensi     b. Membagi dalam beberapa kelompok     </vt:lpstr>
      <vt:lpstr>2.  Kegiantan inti     a. Siswa melakukan observasi     b. Siswa mencatat hasil observasi     c. Siswa melakukan presentasi     </vt:lpstr>
      <vt:lpstr>3. Kegiatan akhir/penutup     a. Siswa menyimpulkan hasil observasi     </vt:lpstr>
      <vt:lpstr>Slide 13</vt:lpstr>
    </vt:vector>
  </TitlesOfParts>
  <Company>Kementrian Agama RI Ditjen Bimas Hindu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Inovasi dalam Pembelajaran</dc:title>
  <dc:creator>Made Bayu Andika</dc:creator>
  <cp:lastModifiedBy>Made Bayu Andika</cp:lastModifiedBy>
  <cp:revision>27</cp:revision>
  <dcterms:created xsi:type="dcterms:W3CDTF">2016-10-23T00:50:19Z</dcterms:created>
  <dcterms:modified xsi:type="dcterms:W3CDTF">2016-10-23T04:07:01Z</dcterms:modified>
</cp:coreProperties>
</file>