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41646-38B5-414B-B44F-DE25100A2019}" type="datetimeFigureOut">
              <a:rPr lang="en-US" smtClean="0"/>
              <a:pPr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FAEBF-4CAB-44AF-9C04-BB244627BA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85800"/>
            <a:ext cx="8686800" cy="1470025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w Cen MT" pitchFamily="34" charset="0"/>
              </a:rPr>
              <a:t>Inovasi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dalam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meningkatkan</a:t>
            </a:r>
            <a:r>
              <a:rPr lang="en-US" sz="4000" dirty="0" smtClean="0">
                <a:latin typeface="Tw Cen MT" pitchFamily="34" charset="0"/>
              </a:rPr>
              <a:t> </a:t>
            </a:r>
            <a:r>
              <a:rPr lang="en-US" sz="4000" dirty="0" err="1" smtClean="0">
                <a:latin typeface="Tw Cen MT" pitchFamily="34" charset="0"/>
              </a:rPr>
              <a:t>profesionalisme</a:t>
            </a:r>
            <a:r>
              <a:rPr lang="en-US" sz="4000" dirty="0" smtClean="0">
                <a:latin typeface="Tw Cen MT" pitchFamily="34" charset="0"/>
              </a:rPr>
              <a:t> guru</a:t>
            </a:r>
            <a:endParaRPr lang="en-US" sz="4000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054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Noni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Agustina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362200"/>
            <a:ext cx="4206531" cy="2057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Kompetensi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Pedagogik</a:t>
            </a:r>
            <a:endParaRPr lang="en-US" sz="3600" b="1" dirty="0" smtClean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Kemampuan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mengelola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pembelajaran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peserta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didik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merancang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melaksanakan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pembelajaran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mengembangkan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peserta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didik</a:t>
            </a:r>
            <a:r>
              <a:rPr lang="en-US" sz="2800" dirty="0" smtClean="0">
                <a:latin typeface="Tw Cen MT" pitchFamily="34" charset="0"/>
              </a:rPr>
              <a:t>.</a:t>
            </a:r>
          </a:p>
          <a:p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Kompetensi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Kepribadian</a:t>
            </a:r>
            <a:endParaRPr lang="en-US" sz="3600" b="1" dirty="0" smtClean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Kecakapan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pribadi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mantap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stabil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dewasa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arif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berwibawa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teladan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bagi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peserta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didik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berakhlak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mulia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bijaksana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demokratis</a:t>
            </a:r>
            <a:r>
              <a:rPr lang="en-US" sz="2800" dirty="0" smtClean="0">
                <a:latin typeface="Tw Cen MT" pitchFamily="34" charset="0"/>
              </a:rPr>
              <a:t>. </a:t>
            </a:r>
          </a:p>
        </p:txBody>
      </p:sp>
      <p:sp>
        <p:nvSpPr>
          <p:cNvPr id="5" name="Right Arrow 4"/>
          <p:cNvSpPr/>
          <p:nvPr/>
        </p:nvSpPr>
        <p:spPr>
          <a:xfrm rot="5400000">
            <a:off x="3505200" y="3048000"/>
            <a:ext cx="914400" cy="4572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4038600"/>
            <a:ext cx="5410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w Cen MT" pitchFamily="34" charset="0"/>
              </a:rPr>
              <a:t>Guru </a:t>
            </a:r>
            <a:r>
              <a:rPr lang="en-US" sz="2800" dirty="0" err="1" smtClean="0">
                <a:latin typeface="Tw Cen MT" pitchFamily="34" charset="0"/>
              </a:rPr>
              <a:t>sebagai</a:t>
            </a:r>
            <a:r>
              <a:rPr lang="en-US" sz="2800" dirty="0" smtClean="0">
                <a:latin typeface="Tw Cen MT" pitchFamily="34" charset="0"/>
              </a:rPr>
              <a:t> model/</a:t>
            </a:r>
            <a:r>
              <a:rPr lang="en-US" sz="2800" dirty="0" err="1" smtClean="0">
                <a:latin typeface="Tw Cen MT" pitchFamily="34" charset="0"/>
              </a:rPr>
              <a:t>panutan</a:t>
            </a: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Kompetensi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Profesional</a:t>
            </a:r>
            <a:endParaRPr lang="en-US" sz="3600" b="1" dirty="0" smtClean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Kemampuan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menguasai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bidang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ilmu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pengetahuan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teknologi</a:t>
            </a:r>
            <a:r>
              <a:rPr lang="en-US" sz="2800" dirty="0" smtClean="0">
                <a:latin typeface="Tw Cen MT" pitchFamily="34" charset="0"/>
              </a:rPr>
              <a:t>, </a:t>
            </a:r>
            <a:r>
              <a:rPr lang="en-US" sz="2800" dirty="0" err="1" smtClean="0">
                <a:latin typeface="Tw Cen MT" pitchFamily="34" charset="0"/>
              </a:rPr>
              <a:t>seni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budaya</a:t>
            </a:r>
            <a:r>
              <a:rPr lang="en-US" sz="2800" dirty="0" smtClean="0">
                <a:latin typeface="Tw Cen MT" pitchFamily="34" charset="0"/>
              </a:rPr>
              <a:t>.</a:t>
            </a:r>
          </a:p>
          <a:p>
            <a:pPr marL="354013" indent="-354013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menguasai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landasan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pendidikan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seperti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tujuan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pendidikan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nasional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pembelajaran</a:t>
            </a:r>
            <a:endParaRPr lang="en-US" sz="2800" dirty="0" smtClean="0">
              <a:latin typeface="Tw Cen MT" pitchFamily="34" charset="0"/>
            </a:endParaRPr>
          </a:p>
          <a:p>
            <a:pPr marL="354013" indent="-354013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memahami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keilmuan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seperti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materi</a:t>
            </a:r>
            <a:r>
              <a:rPr lang="en-US" sz="2800" dirty="0" smtClean="0">
                <a:latin typeface="Tw Cen MT" pitchFamily="34" charset="0"/>
              </a:rPr>
              <a:t> ajar</a:t>
            </a:r>
          </a:p>
          <a:p>
            <a:pPr marL="354013" indent="-354013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mengaplikasikan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berbagai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metodologi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strategi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pembelajaran</a:t>
            </a:r>
            <a:endParaRPr lang="en-US" sz="2800" dirty="0" smtClean="0">
              <a:latin typeface="Tw Cen MT" pitchFamily="34" charset="0"/>
            </a:endParaRPr>
          </a:p>
          <a:p>
            <a:pPr marL="354013" indent="-354013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menyusun</a:t>
            </a:r>
            <a:r>
              <a:rPr lang="en-US" sz="2800" dirty="0" smtClean="0">
                <a:latin typeface="Tw Cen MT" pitchFamily="34" charset="0"/>
              </a:rPr>
              <a:t> program </a:t>
            </a:r>
            <a:r>
              <a:rPr lang="en-US" sz="2800" dirty="0" err="1" smtClean="0">
                <a:latin typeface="Tw Cen MT" pitchFamily="34" charset="0"/>
              </a:rPr>
              <a:t>pembelaaran</a:t>
            </a:r>
            <a:endParaRPr lang="en-US" sz="2800" dirty="0" smtClean="0">
              <a:latin typeface="Tw Cen MT" pitchFamily="34" charset="0"/>
            </a:endParaRPr>
          </a:p>
          <a:p>
            <a:pPr marL="354013" indent="-354013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merancang</a:t>
            </a:r>
            <a:r>
              <a:rPr lang="en-US" sz="2800" dirty="0" smtClean="0">
                <a:latin typeface="Tw Cen MT" pitchFamily="34" charset="0"/>
              </a:rPr>
              <a:t> media </a:t>
            </a:r>
            <a:r>
              <a:rPr lang="en-US" sz="2800" dirty="0" err="1" smtClean="0">
                <a:latin typeface="Tw Cen MT" pitchFamily="34" charset="0"/>
              </a:rPr>
              <a:t>pembelajaran</a:t>
            </a:r>
            <a:r>
              <a:rPr lang="en-US" sz="2800" dirty="0" smtClean="0">
                <a:latin typeface="Tw Cen M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Kompetensi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Sosial</a:t>
            </a:r>
            <a:endParaRPr lang="en-US" sz="3600" b="1" dirty="0" smtClean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Kemampuan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berkomunikasi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berinteraksi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dengan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rekan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kerja</a:t>
            </a:r>
            <a:r>
              <a:rPr lang="en-US" sz="2800" dirty="0" smtClean="0">
                <a:latin typeface="Tw Cen MT" pitchFamily="34" charset="0"/>
              </a:rPr>
              <a:t>,  </a:t>
            </a:r>
            <a:r>
              <a:rPr lang="en-US" sz="2800" dirty="0" err="1" smtClean="0">
                <a:latin typeface="Tw Cen MT" pitchFamily="34" charset="0"/>
              </a:rPr>
              <a:t>orang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tua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peserta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didik</a:t>
            </a:r>
            <a:r>
              <a:rPr lang="en-US" sz="2800" dirty="0" smtClean="0">
                <a:latin typeface="Tw Cen MT" pitchFamily="34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DAFTAR 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Priansa</a:t>
            </a:r>
            <a:r>
              <a:rPr lang="en-US" dirty="0" smtClean="0"/>
              <a:t>, </a:t>
            </a:r>
            <a:r>
              <a:rPr lang="en-US" dirty="0" err="1" smtClean="0"/>
              <a:t>Donni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. 2014.</a:t>
            </a:r>
            <a:r>
              <a:rPr lang="en-US" i="1" dirty="0" smtClean="0"/>
              <a:t>Kinerja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profesionalisme</a:t>
            </a:r>
            <a:r>
              <a:rPr lang="en-US" i="1" dirty="0" smtClean="0"/>
              <a:t>  guru</a:t>
            </a:r>
            <a:r>
              <a:rPr lang="en-US" dirty="0" smtClean="0"/>
              <a:t>. Bandung: </a:t>
            </a:r>
            <a:r>
              <a:rPr lang="en-US" dirty="0" err="1" smtClean="0"/>
              <a:t>Alfabeta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Zahro</a:t>
            </a:r>
            <a:r>
              <a:rPr lang="en-US" dirty="0" smtClean="0"/>
              <a:t>, </a:t>
            </a:r>
            <a:r>
              <a:rPr lang="en-US" dirty="0" err="1" smtClean="0"/>
              <a:t>Aminatul</a:t>
            </a:r>
            <a:r>
              <a:rPr lang="en-US" dirty="0" smtClean="0"/>
              <a:t>. 2015. </a:t>
            </a:r>
            <a:r>
              <a:rPr lang="en-US" i="1" dirty="0" err="1" smtClean="0"/>
              <a:t>Membangun</a:t>
            </a:r>
            <a:r>
              <a:rPr lang="en-US" i="1" dirty="0" smtClean="0"/>
              <a:t> </a:t>
            </a:r>
            <a:r>
              <a:rPr lang="en-US" i="1" dirty="0" err="1" smtClean="0"/>
              <a:t>kualitas</a:t>
            </a:r>
            <a:r>
              <a:rPr lang="en-US" i="1" dirty="0" smtClean="0"/>
              <a:t> </a:t>
            </a:r>
            <a:r>
              <a:rPr lang="en-US" i="1" dirty="0" err="1" smtClean="0"/>
              <a:t>pembelajaran</a:t>
            </a:r>
            <a:r>
              <a:rPr lang="en-US" i="1" dirty="0" smtClean="0"/>
              <a:t> </a:t>
            </a:r>
            <a:r>
              <a:rPr lang="en-US" i="1" dirty="0" err="1" smtClean="0"/>
              <a:t>melalui</a:t>
            </a:r>
            <a:r>
              <a:rPr lang="en-US" i="1" dirty="0" smtClean="0"/>
              <a:t> </a:t>
            </a:r>
            <a:r>
              <a:rPr lang="en-US" i="1" dirty="0" err="1" smtClean="0"/>
              <a:t>dimensi</a:t>
            </a:r>
            <a:r>
              <a:rPr lang="en-US" i="1" dirty="0" smtClean="0"/>
              <a:t> </a:t>
            </a:r>
            <a:r>
              <a:rPr lang="en-US" i="1" dirty="0" err="1" smtClean="0"/>
              <a:t>profesionalisme</a:t>
            </a:r>
            <a:r>
              <a:rPr lang="en-US" i="1" dirty="0" smtClean="0"/>
              <a:t>  guru</a:t>
            </a:r>
            <a:r>
              <a:rPr lang="en-US" dirty="0" smtClean="0"/>
              <a:t>. Bandung: </a:t>
            </a:r>
            <a:r>
              <a:rPr lang="en-US" dirty="0" err="1" smtClean="0"/>
              <a:t>Yrama</a:t>
            </a:r>
            <a:r>
              <a:rPr lang="en-US" dirty="0" smtClean="0"/>
              <a:t> </a:t>
            </a:r>
            <a:r>
              <a:rPr lang="en-US" dirty="0" err="1" smtClean="0"/>
              <a:t>Widya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533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w Cen MT" pitchFamily="34" charset="0"/>
              </a:rPr>
              <a:t>Profesionalisme</a:t>
            </a:r>
            <a:r>
              <a:rPr lang="en-US" sz="4800" dirty="0" smtClean="0">
                <a:latin typeface="Tw Cen MT" pitchFamily="34" charset="0"/>
              </a:rPr>
              <a:t> guru</a:t>
            </a:r>
            <a:endParaRPr lang="en-US" sz="4800" dirty="0">
              <a:latin typeface="Tw Cen MT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352800" y="1524000"/>
            <a:ext cx="1295400" cy="114300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28956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w Cen MT" pitchFamily="34" charset="0"/>
              </a:rPr>
              <a:t>Kualitas</a:t>
            </a:r>
            <a:r>
              <a:rPr lang="en-US" sz="4800" dirty="0" smtClean="0">
                <a:latin typeface="Tw Cen MT" pitchFamily="34" charset="0"/>
              </a:rPr>
              <a:t> </a:t>
            </a:r>
            <a:r>
              <a:rPr lang="en-US" sz="4800" dirty="0" err="1" smtClean="0">
                <a:latin typeface="Tw Cen MT" pitchFamily="34" charset="0"/>
              </a:rPr>
              <a:t>pendidikan</a:t>
            </a:r>
            <a:r>
              <a:rPr lang="en-US" sz="4800" dirty="0" smtClean="0">
                <a:latin typeface="Tw Cen MT" pitchFamily="34" charset="0"/>
              </a:rPr>
              <a:t> Indonesia</a:t>
            </a:r>
            <a:endParaRPr lang="en-US" sz="48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7086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w Cen MT" pitchFamily="34" charset="0"/>
              </a:rPr>
              <a:t>Profesi</a:t>
            </a:r>
            <a:r>
              <a:rPr lang="en-US" sz="4000" b="1" dirty="0" smtClean="0">
                <a:latin typeface="Tw Cen MT" pitchFamily="34" charset="0"/>
              </a:rPr>
              <a:t> </a:t>
            </a:r>
          </a:p>
          <a:p>
            <a:r>
              <a:rPr lang="en-US" sz="2800" dirty="0" err="1" smtClean="0">
                <a:latin typeface="Tw Cen MT" pitchFamily="34" charset="0"/>
              </a:rPr>
              <a:t>Bidang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pekerjaan</a:t>
            </a:r>
            <a:r>
              <a:rPr lang="en-US" sz="2800" dirty="0" smtClean="0">
                <a:latin typeface="Tw Cen MT" pitchFamily="34" charset="0"/>
              </a:rPr>
              <a:t> yang  </a:t>
            </a:r>
            <a:r>
              <a:rPr lang="en-US" sz="2800" dirty="0" err="1" smtClean="0">
                <a:latin typeface="Tw Cen MT" pitchFamily="34" charset="0"/>
              </a:rPr>
              <a:t>dilandasi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dengan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keahlian</a:t>
            </a:r>
            <a:r>
              <a:rPr lang="en-US" sz="2800" dirty="0" smtClean="0">
                <a:latin typeface="Tw Cen MT" pitchFamily="34" charset="0"/>
              </a:rPr>
              <a:t>/</a:t>
            </a:r>
            <a:r>
              <a:rPr lang="en-US" sz="2800" dirty="0" err="1" smtClean="0">
                <a:latin typeface="Tw Cen MT" pitchFamily="34" charset="0"/>
              </a:rPr>
              <a:t>keterampilan</a:t>
            </a:r>
            <a:r>
              <a:rPr lang="en-US" sz="2800" dirty="0" smtClean="0">
                <a:latin typeface="Tw Cen MT" pitchFamily="34" charset="0"/>
              </a:rPr>
              <a:t>/</a:t>
            </a:r>
            <a:r>
              <a:rPr lang="en-US" sz="2800" dirty="0" err="1" smtClean="0">
                <a:latin typeface="Tw Cen MT" pitchFamily="34" charset="0"/>
              </a:rPr>
              <a:t>kompetensi</a:t>
            </a:r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28800" y="22098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2000" y="25146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429000"/>
            <a:ext cx="6705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Kriteria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Profesi</a:t>
            </a:r>
            <a:r>
              <a:rPr lang="en-US" sz="3600" b="1" dirty="0" smtClean="0">
                <a:latin typeface="Tw Cen MT" pitchFamily="34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Kode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etik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Klien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tetap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Pengakuan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masyarakat</a:t>
            </a:r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sz="28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8915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w Cen MT" pitchFamily="34" charset="0"/>
              </a:rPr>
              <a:t>Profesional</a:t>
            </a:r>
            <a:endParaRPr lang="en-US" sz="4000" b="1" dirty="0" smtClean="0">
              <a:latin typeface="Tw Cen MT" pitchFamily="34" charset="0"/>
            </a:endParaRPr>
          </a:p>
          <a:p>
            <a:r>
              <a:rPr lang="en-US" sz="2800" dirty="0" err="1" smtClean="0">
                <a:latin typeface="Tw Cen MT" pitchFamily="34" charset="0"/>
              </a:rPr>
              <a:t>Orang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memiliki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keahlian</a:t>
            </a:r>
            <a:r>
              <a:rPr lang="en-US" sz="2800" dirty="0" smtClean="0">
                <a:latin typeface="Tw Cen MT" pitchFamily="34" charset="0"/>
              </a:rPr>
              <a:t>/</a:t>
            </a:r>
            <a:r>
              <a:rPr lang="en-US" sz="2800" dirty="0" err="1" smtClean="0">
                <a:latin typeface="Tw Cen MT" pitchFamily="34" charset="0"/>
              </a:rPr>
              <a:t>keterampilan</a:t>
            </a:r>
            <a:r>
              <a:rPr lang="en-US" sz="2800" dirty="0" smtClean="0">
                <a:latin typeface="Tw Cen MT" pitchFamily="34" charset="0"/>
              </a:rPr>
              <a:t>/</a:t>
            </a:r>
            <a:r>
              <a:rPr lang="en-US" sz="2800" dirty="0" err="1" smtClean="0">
                <a:latin typeface="Tw Cen MT" pitchFamily="34" charset="0"/>
              </a:rPr>
              <a:t>kompetensi</a:t>
            </a:r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8305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Profesionalisme</a:t>
            </a:r>
            <a:endParaRPr lang="en-US" sz="3600" b="1" dirty="0" smtClean="0">
              <a:latin typeface="Tw Cen MT" pitchFamily="34" charset="0"/>
            </a:endParaRPr>
          </a:p>
          <a:p>
            <a:r>
              <a:rPr lang="en-US" sz="2800" dirty="0" err="1" smtClean="0">
                <a:latin typeface="Tw Cen MT" pitchFamily="34" charset="0"/>
              </a:rPr>
              <a:t>Komitmen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anggota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profesi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melakukan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pekerjaannya</a:t>
            </a:r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sz="28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05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Karakteristik</a:t>
            </a:r>
            <a:r>
              <a:rPr lang="en-US" sz="3600" b="1" dirty="0" smtClean="0">
                <a:latin typeface="Tw Cen MT" pitchFamily="34" charset="0"/>
              </a:rPr>
              <a:t> Guru </a:t>
            </a:r>
            <a:r>
              <a:rPr lang="en-US" sz="3600" b="1" dirty="0" err="1" smtClean="0">
                <a:latin typeface="Tw Cen MT" pitchFamily="34" charset="0"/>
              </a:rPr>
              <a:t>Profesional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dalam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Menghadapi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dunia</a:t>
            </a:r>
            <a:r>
              <a:rPr lang="en-US" sz="3600" b="1" dirty="0" smtClean="0">
                <a:latin typeface="Tw Cen MT" pitchFamily="34" charset="0"/>
              </a:rPr>
              <a:t> global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Keterampilan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dasar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Keterampilan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khusus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Menguasai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keterampilan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komputer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Menguasai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keterampilan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berkomunikasi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bahasa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asing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Menguasai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manjerial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kepemimpinan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05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Tujuan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pengembangan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atau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peningkatan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profesionalisme</a:t>
            </a:r>
            <a:r>
              <a:rPr lang="en-US" sz="3600" b="1" dirty="0" smtClean="0">
                <a:latin typeface="Tw Cen MT" pitchFamily="34" charset="0"/>
              </a:rPr>
              <a:t> guru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Meningkatkan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kompetensi</a:t>
            </a:r>
            <a:r>
              <a:rPr lang="en-US" sz="2800" dirty="0" smtClean="0">
                <a:latin typeface="Tw Cen MT" pitchFamily="34" charset="0"/>
              </a:rPr>
              <a:t> guru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Meningkatkan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komitmen</a:t>
            </a:r>
            <a:r>
              <a:rPr lang="en-US" sz="2800" dirty="0" smtClean="0">
                <a:latin typeface="Tw Cen MT" pitchFamily="34" charset="0"/>
              </a:rPr>
              <a:t> guru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Meningkatkan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citra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martabat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profesi</a:t>
            </a:r>
            <a:r>
              <a:rPr lang="en-US" sz="2800" dirty="0" smtClean="0">
                <a:latin typeface="Tw Cen MT" pitchFamily="34" charset="0"/>
              </a:rPr>
              <a:t> guru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Menunjang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pengembangan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karir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05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w Cen MT" pitchFamily="34" charset="0"/>
              </a:rPr>
              <a:t>Cara </a:t>
            </a:r>
            <a:r>
              <a:rPr lang="en-US" sz="3600" b="1" dirty="0" err="1" smtClean="0">
                <a:latin typeface="Tw Cen MT" pitchFamily="34" charset="0"/>
              </a:rPr>
              <a:t>meningkatkan</a:t>
            </a:r>
            <a:r>
              <a:rPr lang="en-US" sz="3600" b="1" dirty="0" smtClean="0">
                <a:latin typeface="Tw Cen MT" pitchFamily="34" charset="0"/>
              </a:rPr>
              <a:t> </a:t>
            </a:r>
            <a:r>
              <a:rPr lang="en-US" sz="3600" b="1" dirty="0" err="1" smtClean="0">
                <a:latin typeface="Tw Cen MT" pitchFamily="34" charset="0"/>
              </a:rPr>
              <a:t>profesionalisme</a:t>
            </a:r>
            <a:r>
              <a:rPr lang="en-US" sz="3600" b="1" dirty="0" smtClean="0">
                <a:latin typeface="Tw Cen MT" pitchFamily="34" charset="0"/>
              </a:rPr>
              <a:t> guru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Manajemen</a:t>
            </a:r>
            <a:r>
              <a:rPr lang="en-US" sz="2800" dirty="0" smtClean="0">
                <a:latin typeface="Tw Cen MT" pitchFamily="34" charset="0"/>
              </a:rPr>
              <a:t> guru </a:t>
            </a:r>
            <a:r>
              <a:rPr lang="en-US" sz="2800" dirty="0" err="1" smtClean="0">
                <a:latin typeface="Tw Cen MT" pitchFamily="34" charset="0"/>
              </a:rPr>
              <a:t>di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lembaga</a:t>
            </a:r>
            <a:r>
              <a:rPr lang="en-US" sz="2800" dirty="0" smtClean="0">
                <a:latin typeface="Tw Cen MT" pitchFamily="34" charset="0"/>
              </a:rPr>
              <a:t> formal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Rekrutmen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pemberdayaan</a:t>
            </a:r>
            <a:r>
              <a:rPr lang="en-US" sz="2800" dirty="0" smtClean="0">
                <a:latin typeface="Tw Cen MT" pitchFamily="34" charset="0"/>
              </a:rPr>
              <a:t> guru</a:t>
            </a:r>
          </a:p>
          <a:p>
            <a:pPr marL="514350" indent="-514350"/>
            <a:r>
              <a:rPr lang="en-US" sz="2800" dirty="0" smtClean="0">
                <a:latin typeface="Tw Cen MT" pitchFamily="34" charset="0"/>
              </a:rPr>
              <a:t>	a. </a:t>
            </a:r>
            <a:r>
              <a:rPr lang="en-US" sz="2800" dirty="0" err="1" smtClean="0">
                <a:latin typeface="Tw Cen MT" pitchFamily="34" charset="0"/>
              </a:rPr>
              <a:t>peningkatan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kesejahteraan</a:t>
            </a:r>
            <a:r>
              <a:rPr lang="en-US" sz="2800" dirty="0" smtClean="0">
                <a:latin typeface="Tw Cen MT" pitchFamily="34" charset="0"/>
              </a:rPr>
              <a:t> guru</a:t>
            </a:r>
          </a:p>
          <a:p>
            <a:pPr marL="514350" indent="-514350"/>
            <a:r>
              <a:rPr lang="en-US" sz="2800" dirty="0" smtClean="0">
                <a:latin typeface="Tw Cen MT" pitchFamily="34" charset="0"/>
              </a:rPr>
              <a:t>	b. </a:t>
            </a:r>
            <a:r>
              <a:rPr lang="en-US" sz="2800" dirty="0" err="1" smtClean="0">
                <a:latin typeface="Tw Cen MT" pitchFamily="34" charset="0"/>
              </a:rPr>
              <a:t>pegembangan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karir</a:t>
            </a:r>
            <a:r>
              <a:rPr lang="en-US" sz="2800" dirty="0" smtClean="0">
                <a:latin typeface="Tw Cen MT" pitchFamily="34" charset="0"/>
              </a:rPr>
              <a:t> guru</a:t>
            </a:r>
          </a:p>
          <a:p>
            <a:pPr marL="914400" indent="-61913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In house training</a:t>
            </a:r>
          </a:p>
          <a:p>
            <a:pPr marL="914400" indent="-61913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Magang</a:t>
            </a:r>
            <a:endParaRPr lang="en-US" sz="2800" dirty="0" smtClean="0">
              <a:latin typeface="Tw Cen MT" pitchFamily="34" charset="0"/>
            </a:endParaRPr>
          </a:p>
          <a:p>
            <a:pPr marL="914400" indent="-61913">
              <a:buFont typeface="Wingdings" pitchFamily="2" charset="2"/>
              <a:buChar char="§"/>
            </a:pP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Pelatihan</a:t>
            </a:r>
            <a:endParaRPr lang="en-US" sz="2800" dirty="0" smtClean="0">
              <a:latin typeface="Tw Cen MT" pitchFamily="34" charset="0"/>
            </a:endParaRPr>
          </a:p>
          <a:p>
            <a:pPr marL="914400" indent="-61913">
              <a:buFont typeface="Wingdings" pitchFamily="2" charset="2"/>
              <a:buChar char="§"/>
            </a:pPr>
            <a:r>
              <a:rPr lang="en-US" sz="2800" dirty="0" err="1" smtClean="0">
                <a:latin typeface="Tw Cen MT" pitchFamily="34" charset="0"/>
              </a:rPr>
              <a:t>Pendidikan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lanjut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/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Kompetensi</a:t>
            </a:r>
            <a:r>
              <a:rPr lang="en-US" sz="3600" b="1" dirty="0" smtClean="0">
                <a:latin typeface="Tw Cen MT" pitchFamily="34" charset="0"/>
              </a:rPr>
              <a:t> Guru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0600" y="1600200"/>
            <a:ext cx="2667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Kompetensi</a:t>
            </a:r>
            <a:r>
              <a:rPr lang="en-US" sz="2800" dirty="0" smtClean="0">
                <a:latin typeface="Tw Cen MT" pitchFamily="34" charset="0"/>
              </a:rPr>
              <a:t> Guru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2667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w Cen MT" pitchFamily="34" charset="0"/>
              </a:rPr>
              <a:t>Mutu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pendidikan</a:t>
            </a:r>
            <a:endParaRPr lang="en-US" sz="2800" dirty="0" smtClean="0">
              <a:latin typeface="Tw Cen MT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505200" y="1676400"/>
            <a:ext cx="914400" cy="4572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26670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w Cen MT" pitchFamily="34" charset="0"/>
              </a:rPr>
              <a:t>Pengertian</a:t>
            </a:r>
            <a:r>
              <a:rPr lang="en-US" sz="2800" b="1" dirty="0" smtClean="0">
                <a:latin typeface="Tw Cen MT" pitchFamily="34" charset="0"/>
              </a:rPr>
              <a:t> </a:t>
            </a:r>
            <a:r>
              <a:rPr lang="en-US" sz="2800" b="1" dirty="0" err="1" smtClean="0">
                <a:latin typeface="Tw Cen MT" pitchFamily="34" charset="0"/>
              </a:rPr>
              <a:t>kompetensi</a:t>
            </a:r>
            <a:endParaRPr lang="en-US" sz="2800" b="1" dirty="0" smtClean="0">
              <a:latin typeface="Tw Cen MT" pitchFamily="34" charset="0"/>
            </a:endParaRPr>
          </a:p>
          <a:p>
            <a:r>
              <a:rPr lang="en-US" sz="2800" dirty="0" err="1" smtClean="0">
                <a:latin typeface="Tw Cen MT" pitchFamily="34" charset="0"/>
              </a:rPr>
              <a:t>Kompetensi</a:t>
            </a:r>
            <a:r>
              <a:rPr lang="en-US" sz="2800" dirty="0" smtClean="0">
                <a:latin typeface="Tw Cen MT" pitchFamily="34" charset="0"/>
              </a:rPr>
              <a:t>: </a:t>
            </a:r>
            <a:r>
              <a:rPr lang="en-US" sz="2800" dirty="0" err="1" smtClean="0">
                <a:latin typeface="Tw Cen MT" pitchFamily="34" charset="0"/>
              </a:rPr>
              <a:t>kemampuan</a:t>
            </a:r>
            <a:r>
              <a:rPr lang="en-US" sz="2800" dirty="0" smtClean="0">
                <a:latin typeface="Tw Cen MT" pitchFamily="34" charset="0"/>
              </a:rPr>
              <a:t>/</a:t>
            </a:r>
            <a:r>
              <a:rPr lang="en-US" sz="2800" dirty="0" err="1" smtClean="0">
                <a:latin typeface="Tw Cen MT" pitchFamily="34" charset="0"/>
              </a:rPr>
              <a:t>kecakapan</a:t>
            </a:r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r>
              <a:rPr lang="en-US" sz="2800" b="1" dirty="0" err="1" smtClean="0">
                <a:latin typeface="Tw Cen MT" pitchFamily="34" charset="0"/>
              </a:rPr>
              <a:t>Kompetensi</a:t>
            </a:r>
            <a:r>
              <a:rPr lang="en-US" sz="2800" b="1" dirty="0" smtClean="0">
                <a:latin typeface="Tw Cen MT" pitchFamily="34" charset="0"/>
              </a:rPr>
              <a:t> guru</a:t>
            </a:r>
          </a:p>
          <a:p>
            <a:r>
              <a:rPr lang="en-US" sz="2800" dirty="0" err="1" smtClean="0">
                <a:latin typeface="Tw Cen MT" pitchFamily="34" charset="0"/>
              </a:rPr>
              <a:t>Kemampuan</a:t>
            </a:r>
            <a:r>
              <a:rPr lang="en-US" sz="2800" dirty="0" smtClean="0">
                <a:latin typeface="Tw Cen MT" pitchFamily="34" charset="0"/>
              </a:rPr>
              <a:t> yang </a:t>
            </a:r>
            <a:r>
              <a:rPr lang="en-US" sz="2800" dirty="0" err="1" smtClean="0">
                <a:latin typeface="Tw Cen MT" pitchFamily="34" charset="0"/>
              </a:rPr>
              <a:t>harus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dimiliki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oleh</a:t>
            </a:r>
            <a:r>
              <a:rPr lang="en-US" sz="2800" dirty="0" smtClean="0">
                <a:latin typeface="Tw Cen MT" pitchFamily="34" charset="0"/>
              </a:rPr>
              <a:t> guru </a:t>
            </a:r>
            <a:r>
              <a:rPr lang="en-US" sz="2800" dirty="0" err="1" smtClean="0">
                <a:latin typeface="Tw Cen MT" pitchFamily="34" charset="0"/>
              </a:rPr>
              <a:t>dalam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proses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belajar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dan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mengajar</a:t>
            </a:r>
            <a:r>
              <a:rPr lang="en-US" sz="2800" dirty="0" smtClean="0">
                <a:latin typeface="Tw Cen MT" pitchFamily="34" charset="0"/>
              </a:rPr>
              <a:t>  </a:t>
            </a:r>
            <a:r>
              <a:rPr lang="en-US" sz="2800" dirty="0" err="1" smtClean="0">
                <a:latin typeface="Tw Cen MT" pitchFamily="34" charset="0"/>
              </a:rPr>
              <a:t>untuk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mencapai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sebuah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tujuan</a:t>
            </a:r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w Cen MT" pitchFamily="34" charset="0"/>
              </a:rPr>
              <a:t>Kompetensi</a:t>
            </a:r>
            <a:r>
              <a:rPr lang="en-US" sz="3600" b="1" dirty="0" smtClean="0">
                <a:latin typeface="Tw Cen MT" pitchFamily="34" charset="0"/>
              </a:rPr>
              <a:t> Guru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830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w Cen MT" pitchFamily="34" charset="0"/>
              </a:rPr>
              <a:t>PP No.19 </a:t>
            </a:r>
            <a:r>
              <a:rPr lang="en-US" sz="2800" b="1" dirty="0" err="1" smtClean="0">
                <a:latin typeface="Tw Cen MT" pitchFamily="34" charset="0"/>
              </a:rPr>
              <a:t>Tahun</a:t>
            </a:r>
            <a:r>
              <a:rPr lang="en-US" sz="2800" b="1" dirty="0" smtClean="0">
                <a:latin typeface="Tw Cen MT" pitchFamily="34" charset="0"/>
              </a:rPr>
              <a:t> 2005</a:t>
            </a: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Kompetensi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pedagogik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Kompetensi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kepribadian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Kompetensi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profesional</a:t>
            </a:r>
            <a:endParaRPr lang="en-US" sz="2800" dirty="0" smtClean="0">
              <a:latin typeface="Tw Cen MT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latin typeface="Tw Cen MT" pitchFamily="34" charset="0"/>
              </a:rPr>
              <a:t>Kompetensi</a:t>
            </a:r>
            <a:r>
              <a:rPr lang="en-US" sz="2800" dirty="0" smtClean="0">
                <a:latin typeface="Tw Cen MT" pitchFamily="34" charset="0"/>
              </a:rPr>
              <a:t> </a:t>
            </a:r>
            <a:r>
              <a:rPr lang="en-US" sz="2800" dirty="0" err="1" smtClean="0">
                <a:latin typeface="Tw Cen MT" pitchFamily="34" charset="0"/>
              </a:rPr>
              <a:t>sosial</a:t>
            </a:r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  <a:p>
            <a:endParaRPr lang="en-US" sz="2800" dirty="0" smtClean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287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Inovasi dalam meningkatkan profesionalisme guru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Profesionalisme Guru  Dalam Pembelajaran</dc:title>
  <dc:creator>Made Bayu Andika</dc:creator>
  <cp:lastModifiedBy>Made Bayu Andika</cp:lastModifiedBy>
  <cp:revision>34</cp:revision>
  <dcterms:created xsi:type="dcterms:W3CDTF">2016-03-21T22:56:28Z</dcterms:created>
  <dcterms:modified xsi:type="dcterms:W3CDTF">2016-10-23T04:20:45Z</dcterms:modified>
</cp:coreProperties>
</file>