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sldIdLst>
    <p:sldId id="271" r:id="rId2"/>
    <p:sldId id="272" r:id="rId3"/>
    <p:sldId id="273" r:id="rId4"/>
    <p:sldId id="274" r:id="rId5"/>
    <p:sldId id="275" r:id="rId6"/>
    <p:sldId id="276" r:id="rId7"/>
    <p:sldId id="277" r:id="rId8"/>
    <p:sldId id="256" r:id="rId9"/>
    <p:sldId id="270" r:id="rId10"/>
    <p:sldId id="257" r:id="rId11"/>
    <p:sldId id="258" r:id="rId12"/>
    <p:sldId id="259" r:id="rId13"/>
    <p:sldId id="278" r:id="rId14"/>
    <p:sldId id="260" r:id="rId15"/>
    <p:sldId id="261" r:id="rId16"/>
    <p:sldId id="262" r:id="rId17"/>
    <p:sldId id="279" r:id="rId18"/>
    <p:sldId id="263" r:id="rId19"/>
    <p:sldId id="264" r:id="rId20"/>
    <p:sldId id="265" r:id="rId21"/>
    <p:sldId id="266" r:id="rId22"/>
    <p:sldId id="267" r:id="rId23"/>
    <p:sldId id="268" r:id="rId24"/>
    <p:sldId id="26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CC"/>
    <a:srgbClr val="FF0000"/>
    <a:srgbClr val="FF9900"/>
    <a:srgbClr val="FFCC00"/>
    <a:srgbClr val="CC00FF"/>
    <a:srgbClr val="FF3399"/>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D8D7481-7FBC-45ED-9EA2-4B5CF6828B3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1988" name="Rectangle 4"/>
          <p:cNvSpPr>
            <a:spLocks noGrp="1" noChangeArrowheads="1"/>
          </p:cNvSpPr>
          <p:nvPr>
            <p:ph type="dt" sz="half" idx="2"/>
          </p:nvPr>
        </p:nvSpPr>
        <p:spPr/>
        <p:txBody>
          <a:bodyPr/>
          <a:lstStyle>
            <a:lvl1pPr>
              <a:defRPr/>
            </a:lvl1pPr>
          </a:lstStyle>
          <a:p>
            <a:endParaRPr lang="en-US" altLang="en-US"/>
          </a:p>
        </p:txBody>
      </p:sp>
      <p:sp>
        <p:nvSpPr>
          <p:cNvPr id="41989"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a:t>winsr-rev2008</a:t>
            </a:r>
          </a:p>
        </p:txBody>
      </p:sp>
      <p:sp>
        <p:nvSpPr>
          <p:cNvPr id="41990" name="Rectangle 6"/>
          <p:cNvSpPr>
            <a:spLocks noGrp="1" noChangeArrowheads="1"/>
          </p:cNvSpPr>
          <p:nvPr>
            <p:ph type="sldNum" sz="quarter" idx="4"/>
          </p:nvPr>
        </p:nvSpPr>
        <p:spPr/>
        <p:txBody>
          <a:bodyPr/>
          <a:lstStyle>
            <a:lvl1pPr>
              <a:defRPr/>
            </a:lvl1pPr>
          </a:lstStyle>
          <a:p>
            <a:fld id="{3D907AE2-CFA2-4174-8BC8-5CD8C2BED0A7}" type="slidenum">
              <a:rPr lang="en-US" altLang="en-US"/>
              <a:pPr/>
              <a:t>‹#›</a:t>
            </a:fld>
            <a:endParaRPr lang="en-US" altLang="en-US"/>
          </a:p>
        </p:txBody>
      </p:sp>
      <p:sp>
        <p:nvSpPr>
          <p:cNvPr id="4199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199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winsr-rev2008</a:t>
            </a:r>
          </a:p>
        </p:txBody>
      </p:sp>
      <p:sp>
        <p:nvSpPr>
          <p:cNvPr id="6" name="Slide Number Placeholder 5"/>
          <p:cNvSpPr>
            <a:spLocks noGrp="1"/>
          </p:cNvSpPr>
          <p:nvPr>
            <p:ph type="sldNum" sz="quarter" idx="12"/>
          </p:nvPr>
        </p:nvSpPr>
        <p:spPr/>
        <p:txBody>
          <a:bodyPr/>
          <a:lstStyle>
            <a:lvl1pPr>
              <a:defRPr/>
            </a:lvl1pPr>
          </a:lstStyle>
          <a:p>
            <a:fld id="{EFAF6C66-C438-4DAB-9327-D63D189C639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winsr-rev2008</a:t>
            </a:r>
          </a:p>
        </p:txBody>
      </p:sp>
      <p:sp>
        <p:nvSpPr>
          <p:cNvPr id="6" name="Slide Number Placeholder 5"/>
          <p:cNvSpPr>
            <a:spLocks noGrp="1"/>
          </p:cNvSpPr>
          <p:nvPr>
            <p:ph type="sldNum" sz="quarter" idx="12"/>
          </p:nvPr>
        </p:nvSpPr>
        <p:spPr/>
        <p:txBody>
          <a:bodyPr/>
          <a:lstStyle>
            <a:lvl1pPr>
              <a:defRPr/>
            </a:lvl1pPr>
          </a:lstStyle>
          <a:p>
            <a:fld id="{522CB9FA-0890-4B0A-9485-B3AEB6561DF0}"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winsr-rev2008</a:t>
            </a:r>
          </a:p>
        </p:txBody>
      </p:sp>
      <p:sp>
        <p:nvSpPr>
          <p:cNvPr id="6" name="Slide Number Placeholder 5"/>
          <p:cNvSpPr>
            <a:spLocks noGrp="1"/>
          </p:cNvSpPr>
          <p:nvPr>
            <p:ph type="sldNum" sz="quarter" idx="12"/>
          </p:nvPr>
        </p:nvSpPr>
        <p:spPr/>
        <p:txBody>
          <a:bodyPr/>
          <a:lstStyle>
            <a:lvl1pPr>
              <a:defRPr/>
            </a:lvl1pPr>
          </a:lstStyle>
          <a:p>
            <a:fld id="{8C770994-25F2-468C-BF2A-D11F4FDA236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winsr-rev2008</a:t>
            </a:r>
          </a:p>
        </p:txBody>
      </p:sp>
      <p:sp>
        <p:nvSpPr>
          <p:cNvPr id="6" name="Slide Number Placeholder 5"/>
          <p:cNvSpPr>
            <a:spLocks noGrp="1"/>
          </p:cNvSpPr>
          <p:nvPr>
            <p:ph type="sldNum" sz="quarter" idx="12"/>
          </p:nvPr>
        </p:nvSpPr>
        <p:spPr/>
        <p:txBody>
          <a:bodyPr/>
          <a:lstStyle>
            <a:lvl1pPr>
              <a:defRPr/>
            </a:lvl1pPr>
          </a:lstStyle>
          <a:p>
            <a:fld id="{A0202FDC-07C4-4B53-A824-AA19DCAD25BC}"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winsr-rev2008</a:t>
            </a:r>
          </a:p>
        </p:txBody>
      </p:sp>
      <p:sp>
        <p:nvSpPr>
          <p:cNvPr id="7" name="Slide Number Placeholder 6"/>
          <p:cNvSpPr>
            <a:spLocks noGrp="1"/>
          </p:cNvSpPr>
          <p:nvPr>
            <p:ph type="sldNum" sz="quarter" idx="12"/>
          </p:nvPr>
        </p:nvSpPr>
        <p:spPr/>
        <p:txBody>
          <a:bodyPr/>
          <a:lstStyle>
            <a:lvl1pPr>
              <a:defRPr/>
            </a:lvl1pPr>
          </a:lstStyle>
          <a:p>
            <a:fld id="{3E236E7D-92EF-4A74-A045-390EB3640237}"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winsr-rev2008</a:t>
            </a:r>
          </a:p>
        </p:txBody>
      </p:sp>
      <p:sp>
        <p:nvSpPr>
          <p:cNvPr id="9" name="Slide Number Placeholder 8"/>
          <p:cNvSpPr>
            <a:spLocks noGrp="1"/>
          </p:cNvSpPr>
          <p:nvPr>
            <p:ph type="sldNum" sz="quarter" idx="12"/>
          </p:nvPr>
        </p:nvSpPr>
        <p:spPr/>
        <p:txBody>
          <a:bodyPr/>
          <a:lstStyle>
            <a:lvl1pPr>
              <a:defRPr/>
            </a:lvl1pPr>
          </a:lstStyle>
          <a:p>
            <a:fld id="{0C14CDB8-1B09-43F2-9D87-505609595B5B}"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winsr-rev2008</a:t>
            </a:r>
          </a:p>
        </p:txBody>
      </p:sp>
      <p:sp>
        <p:nvSpPr>
          <p:cNvPr id="5" name="Slide Number Placeholder 4"/>
          <p:cNvSpPr>
            <a:spLocks noGrp="1"/>
          </p:cNvSpPr>
          <p:nvPr>
            <p:ph type="sldNum" sz="quarter" idx="12"/>
          </p:nvPr>
        </p:nvSpPr>
        <p:spPr/>
        <p:txBody>
          <a:bodyPr/>
          <a:lstStyle>
            <a:lvl1pPr>
              <a:defRPr/>
            </a:lvl1pPr>
          </a:lstStyle>
          <a:p>
            <a:fld id="{6D66E9B9-A3DE-4C9D-8BE7-C06DC907E8FC}"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winsr-rev2008</a:t>
            </a:r>
          </a:p>
        </p:txBody>
      </p:sp>
      <p:sp>
        <p:nvSpPr>
          <p:cNvPr id="4" name="Slide Number Placeholder 3"/>
          <p:cNvSpPr>
            <a:spLocks noGrp="1"/>
          </p:cNvSpPr>
          <p:nvPr>
            <p:ph type="sldNum" sz="quarter" idx="12"/>
          </p:nvPr>
        </p:nvSpPr>
        <p:spPr/>
        <p:txBody>
          <a:bodyPr/>
          <a:lstStyle>
            <a:lvl1pPr>
              <a:defRPr/>
            </a:lvl1pPr>
          </a:lstStyle>
          <a:p>
            <a:fld id="{C548829A-6078-43D4-98E6-C0888B2A4DE2}"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winsr-rev2008</a:t>
            </a:r>
          </a:p>
        </p:txBody>
      </p:sp>
      <p:sp>
        <p:nvSpPr>
          <p:cNvPr id="7" name="Slide Number Placeholder 6"/>
          <p:cNvSpPr>
            <a:spLocks noGrp="1"/>
          </p:cNvSpPr>
          <p:nvPr>
            <p:ph type="sldNum" sz="quarter" idx="12"/>
          </p:nvPr>
        </p:nvSpPr>
        <p:spPr/>
        <p:txBody>
          <a:bodyPr/>
          <a:lstStyle>
            <a:lvl1pPr>
              <a:defRPr/>
            </a:lvl1pPr>
          </a:lstStyle>
          <a:p>
            <a:fld id="{EEFEF430-DAC0-46F9-96F2-B7E283F158F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winsr-rev2008</a:t>
            </a:r>
          </a:p>
        </p:txBody>
      </p:sp>
      <p:sp>
        <p:nvSpPr>
          <p:cNvPr id="7" name="Slide Number Placeholder 6"/>
          <p:cNvSpPr>
            <a:spLocks noGrp="1"/>
          </p:cNvSpPr>
          <p:nvPr>
            <p:ph type="sldNum" sz="quarter" idx="12"/>
          </p:nvPr>
        </p:nvSpPr>
        <p:spPr/>
        <p:txBody>
          <a:bodyPr/>
          <a:lstStyle>
            <a:lvl1pPr>
              <a:defRPr/>
            </a:lvl1pPr>
          </a:lstStyle>
          <a:p>
            <a:fld id="{577E5BCE-D536-4641-AA1D-918DC1B188C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6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6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winsr-rev2008</a:t>
            </a:r>
          </a:p>
        </p:txBody>
      </p:sp>
      <p:sp>
        <p:nvSpPr>
          <p:cNvPr id="4096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44ED0FF-561D-41B1-84D2-0CD837D7F01A}" type="slidenum">
              <a:rPr lang="en-US" altLang="en-US"/>
              <a:pPr/>
              <a:t>‹#›</a:t>
            </a:fld>
            <a:endParaRPr lang="en-US" altLang="en-US"/>
          </a:p>
        </p:txBody>
      </p:sp>
      <p:sp>
        <p:nvSpPr>
          <p:cNvPr id="4096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096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V/CV-WIN.do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p:txBody>
          <a:bodyPr/>
          <a:lstStyle/>
          <a:p>
            <a:r>
              <a:rPr lang="en-US" altLang="en-US"/>
              <a:t>winsr-rev2008</a:t>
            </a:r>
          </a:p>
        </p:txBody>
      </p:sp>
      <p:sp>
        <p:nvSpPr>
          <p:cNvPr id="22530" name="Rectangle 2"/>
          <p:cNvSpPr>
            <a:spLocks noGrp="1" noChangeArrowheads="1"/>
          </p:cNvSpPr>
          <p:nvPr>
            <p:ph type="ctrTitle"/>
          </p:nvPr>
        </p:nvSpPr>
        <p:spPr>
          <a:xfrm>
            <a:off x="685800" y="1524000"/>
            <a:ext cx="7772400" cy="1627188"/>
          </a:xfrm>
        </p:spPr>
        <p:txBody>
          <a:bodyPr/>
          <a:lstStyle/>
          <a:p>
            <a:r>
              <a:rPr lang="en-US"/>
              <a:t>KESULITAN BELAJAR</a:t>
            </a:r>
          </a:p>
        </p:txBody>
      </p:sp>
      <p:sp>
        <p:nvSpPr>
          <p:cNvPr id="22531" name="Rectangle 3"/>
          <p:cNvSpPr>
            <a:spLocks noGrp="1" noChangeArrowheads="1"/>
          </p:cNvSpPr>
          <p:nvPr>
            <p:ph type="subTitle" idx="1"/>
          </p:nvPr>
        </p:nvSpPr>
        <p:spPr>
          <a:xfrm>
            <a:off x="2189163" y="4665663"/>
            <a:ext cx="4230687" cy="1025525"/>
          </a:xfrm>
        </p:spPr>
        <p:txBody>
          <a:bodyPr/>
          <a:lstStyle/>
          <a:p>
            <a:r>
              <a:rPr lang="en-US" sz="2000"/>
              <a:t>Oleh :</a:t>
            </a:r>
          </a:p>
          <a:p>
            <a:r>
              <a:rPr lang="en-US" sz="2000"/>
              <a:t>Winanti Siwi Respati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3074" name="Rectangle 2"/>
          <p:cNvSpPr>
            <a:spLocks noGrp="1" noChangeArrowheads="1"/>
          </p:cNvSpPr>
          <p:nvPr>
            <p:ph type="title"/>
          </p:nvPr>
        </p:nvSpPr>
        <p:spPr/>
        <p:txBody>
          <a:bodyPr/>
          <a:lstStyle/>
          <a:p>
            <a:r>
              <a:rPr lang="en-US"/>
              <a:t>PENGERTIAN </a:t>
            </a:r>
          </a:p>
        </p:txBody>
      </p:sp>
      <p:sp>
        <p:nvSpPr>
          <p:cNvPr id="3075" name="Rectangle 3"/>
          <p:cNvSpPr>
            <a:spLocks noGrp="1" noChangeArrowheads="1"/>
          </p:cNvSpPr>
          <p:nvPr>
            <p:ph type="body" idx="1"/>
          </p:nvPr>
        </p:nvSpPr>
        <p:spPr/>
        <p:txBody>
          <a:bodyPr/>
          <a:lstStyle/>
          <a:p>
            <a:r>
              <a:rPr lang="en-US"/>
              <a:t>Kesulitan Belajar merupakan hambatan secara umum yang mencakup ketidakmampuan belajar (</a:t>
            </a:r>
            <a:r>
              <a:rPr lang="en-US" i="1"/>
              <a:t>Learning Disabilities</a:t>
            </a:r>
            <a:r>
              <a:rPr lang="en-US"/>
              <a:t>), ketidakmampuan belajar khusus (S</a:t>
            </a:r>
            <a:r>
              <a:rPr lang="en-US" i="1"/>
              <a:t>pecific Learning Disabilities</a:t>
            </a:r>
            <a:r>
              <a:rPr lang="en-US"/>
              <a:t>), dan kekacauan belajar (</a:t>
            </a:r>
            <a:r>
              <a:rPr lang="en-US" i="1"/>
              <a:t>Learning Disorders</a:t>
            </a:r>
            <a:r>
              <a:rPr 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4098" name="Rectangle 2"/>
          <p:cNvSpPr>
            <a:spLocks noGrp="1" noChangeArrowheads="1"/>
          </p:cNvSpPr>
          <p:nvPr>
            <p:ph type="title"/>
          </p:nvPr>
        </p:nvSpPr>
        <p:spPr/>
        <p:txBody>
          <a:bodyPr/>
          <a:lstStyle/>
          <a:p>
            <a:r>
              <a:rPr lang="en-US"/>
              <a:t> </a:t>
            </a:r>
          </a:p>
        </p:txBody>
      </p:sp>
      <p:sp>
        <p:nvSpPr>
          <p:cNvPr id="4099" name="Rectangle 3"/>
          <p:cNvSpPr>
            <a:spLocks noGrp="1" noChangeArrowheads="1"/>
          </p:cNvSpPr>
          <p:nvPr>
            <p:ph type="body" idx="1"/>
          </p:nvPr>
        </p:nvSpPr>
        <p:spPr/>
        <p:txBody>
          <a:bodyPr/>
          <a:lstStyle/>
          <a:p>
            <a:r>
              <a:rPr lang="en-US"/>
              <a:t>Muncul istilah-istilah di atas karena adanya kebutuhan untuk mengidentifikasi atau mengenali orang-orang yang gagal berprestasi di sekolah tetapi penyebabnya </a:t>
            </a:r>
            <a:r>
              <a:rPr lang="en-US">
                <a:solidFill>
                  <a:srgbClr val="CC0000"/>
                </a:solidFill>
              </a:rPr>
              <a:t>bukan karena</a:t>
            </a:r>
            <a:r>
              <a:rPr lang="en-US"/>
              <a:t> tuna netra, tuna wicara, tuna grahita maupun tuna daksa.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5122" name="Rectangle 2"/>
          <p:cNvSpPr>
            <a:spLocks noGrp="1" noChangeArrowheads="1"/>
          </p:cNvSpPr>
          <p:nvPr>
            <p:ph type="title"/>
          </p:nvPr>
        </p:nvSpPr>
        <p:spPr/>
        <p:txBody>
          <a:bodyPr/>
          <a:lstStyle/>
          <a:p>
            <a:r>
              <a:rPr lang="en-US" sz="3800"/>
              <a:t>Pendekatan terhadap Kesulitan Belajar dari Berbagai Disiplin Ilmu.</a:t>
            </a:r>
          </a:p>
        </p:txBody>
      </p:sp>
      <p:sp>
        <p:nvSpPr>
          <p:cNvPr id="5123" name="Rectangle 3"/>
          <p:cNvSpPr>
            <a:spLocks noGrp="1" noChangeArrowheads="1"/>
          </p:cNvSpPr>
          <p:nvPr>
            <p:ph type="body" idx="1"/>
          </p:nvPr>
        </p:nvSpPr>
        <p:spPr/>
        <p:txBody>
          <a:bodyPr/>
          <a:lstStyle/>
          <a:p>
            <a:pPr>
              <a:lnSpc>
                <a:spcPct val="80000"/>
              </a:lnSpc>
            </a:pPr>
            <a:r>
              <a:rPr lang="en-US" sz="2600">
                <a:solidFill>
                  <a:srgbClr val="339933"/>
                </a:solidFill>
              </a:rPr>
              <a:t>Pendekatan Medis (Kedokteran)</a:t>
            </a:r>
          </a:p>
          <a:p>
            <a:pPr>
              <a:lnSpc>
                <a:spcPct val="80000"/>
              </a:lnSpc>
              <a:buFont typeface="Wingdings" pitchFamily="2" charset="2"/>
              <a:buNone/>
            </a:pPr>
            <a:r>
              <a:rPr lang="en-US" sz="2600"/>
              <a:t>	Memperhatikan symptom organis. Misalnya kerusakan otak minimal brain disfunction, minimal cerebral disfunction, central nervous system disorders)</a:t>
            </a:r>
          </a:p>
          <a:p>
            <a:pPr>
              <a:lnSpc>
                <a:spcPct val="80000"/>
              </a:lnSpc>
            </a:pPr>
            <a:r>
              <a:rPr lang="en-US" sz="2600">
                <a:solidFill>
                  <a:srgbClr val="9900CC"/>
                </a:solidFill>
              </a:rPr>
              <a:t>Pendekatan Psikologi.</a:t>
            </a:r>
          </a:p>
          <a:p>
            <a:pPr>
              <a:lnSpc>
                <a:spcPct val="80000"/>
              </a:lnSpc>
              <a:buFont typeface="Wingdings" pitchFamily="2" charset="2"/>
              <a:buNone/>
            </a:pPr>
            <a:r>
              <a:rPr lang="en-US" sz="2600"/>
              <a:t>	Lebih menitikberatkan pada perkembangan sosial, emosional, potensi intelektual yang menimbulkan kesulitan belajar.</a:t>
            </a:r>
          </a:p>
          <a:p>
            <a:pPr>
              <a:lnSpc>
                <a:spcPct val="80000"/>
              </a:lnSpc>
            </a:pPr>
            <a:r>
              <a:rPr lang="en-US" sz="2600">
                <a:solidFill>
                  <a:srgbClr val="0000CC"/>
                </a:solidFill>
              </a:rPr>
              <a:t>Pendekatan Pedagogi (pendidikan)</a:t>
            </a:r>
          </a:p>
          <a:p>
            <a:pPr>
              <a:lnSpc>
                <a:spcPct val="80000"/>
              </a:lnSpc>
              <a:buFont typeface="Wingdings" pitchFamily="2" charset="2"/>
              <a:buNone/>
            </a:pPr>
            <a:r>
              <a:rPr lang="en-US" sz="2600"/>
              <a:t>	Cenderung memberi penekanan pada kekuatan dan kelemahan akademik</a:t>
            </a:r>
            <a:r>
              <a:rPr lang="en-US" sz="21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30722" name="Rectangle 2"/>
          <p:cNvSpPr>
            <a:spLocks noGrp="1" noChangeArrowheads="1"/>
          </p:cNvSpPr>
          <p:nvPr>
            <p:ph type="title"/>
          </p:nvPr>
        </p:nvSpPr>
        <p:spPr/>
        <p:txBody>
          <a:bodyPr/>
          <a:lstStyle/>
          <a:p>
            <a:r>
              <a:rPr lang="en-US"/>
              <a:t>Pendekatan ...</a:t>
            </a:r>
          </a:p>
        </p:txBody>
      </p:sp>
      <p:sp>
        <p:nvSpPr>
          <p:cNvPr id="30723" name="Rectangle 3"/>
          <p:cNvSpPr>
            <a:spLocks noGrp="1" noChangeArrowheads="1"/>
          </p:cNvSpPr>
          <p:nvPr>
            <p:ph type="body" idx="1"/>
          </p:nvPr>
        </p:nvSpPr>
        <p:spPr/>
        <p:txBody>
          <a:bodyPr/>
          <a:lstStyle/>
          <a:p>
            <a:pPr>
              <a:lnSpc>
                <a:spcPct val="90000"/>
              </a:lnSpc>
            </a:pPr>
            <a:r>
              <a:rPr lang="en-US">
                <a:solidFill>
                  <a:srgbClr val="008000"/>
                </a:solidFill>
              </a:rPr>
              <a:t>Fisioterapist</a:t>
            </a:r>
          </a:p>
          <a:p>
            <a:pPr>
              <a:lnSpc>
                <a:spcPct val="90000"/>
              </a:lnSpc>
              <a:buFont typeface="Wingdings" pitchFamily="2" charset="2"/>
              <a:buNone/>
            </a:pPr>
            <a:r>
              <a:rPr lang="en-US"/>
              <a:t>	Lebih menekankan pada pengelolaan fungsi otot-otot tubuh.</a:t>
            </a:r>
          </a:p>
          <a:p>
            <a:pPr>
              <a:lnSpc>
                <a:spcPct val="90000"/>
              </a:lnSpc>
            </a:pPr>
            <a:r>
              <a:rPr lang="en-US">
                <a:solidFill>
                  <a:srgbClr val="008000"/>
                </a:solidFill>
              </a:rPr>
              <a:t>Speech Therapist</a:t>
            </a:r>
          </a:p>
          <a:p>
            <a:pPr>
              <a:lnSpc>
                <a:spcPct val="90000"/>
              </a:lnSpc>
              <a:buFont typeface="Wingdings" pitchFamily="2" charset="2"/>
              <a:buNone/>
            </a:pPr>
            <a:r>
              <a:rPr lang="en-US"/>
              <a:t>	Menekankan pada kemampuan berbahasa dan berbicara.</a:t>
            </a:r>
          </a:p>
          <a:p>
            <a:pPr>
              <a:lnSpc>
                <a:spcPct val="90000"/>
              </a:lnSpc>
            </a:pPr>
            <a:r>
              <a:rPr lang="en-US">
                <a:solidFill>
                  <a:srgbClr val="FF3300"/>
                </a:solidFill>
              </a:rPr>
              <a:t>Ahli-ahli lain</a:t>
            </a:r>
            <a:r>
              <a:rPr lang="en-US"/>
              <a:t> memberi penekanan dan strategi yang berbeda untuk menangani masalah kesulitan belajar.</a:t>
            </a:r>
          </a:p>
          <a:p>
            <a:pPr>
              <a:lnSpc>
                <a:spcPct val="90000"/>
              </a:lnSpc>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6146" name="Rectangle 2"/>
          <p:cNvSpPr>
            <a:spLocks noGrp="1" noChangeArrowheads="1"/>
          </p:cNvSpPr>
          <p:nvPr>
            <p:ph type="title"/>
          </p:nvPr>
        </p:nvSpPr>
        <p:spPr/>
        <p:txBody>
          <a:bodyPr/>
          <a:lstStyle/>
          <a:p>
            <a:r>
              <a:rPr lang="en-US"/>
              <a:t>Asal Mula Kesulitan Belajar</a:t>
            </a:r>
          </a:p>
        </p:txBody>
      </p:sp>
      <p:sp>
        <p:nvSpPr>
          <p:cNvPr id="6147" name="Rectangle 3"/>
          <p:cNvSpPr>
            <a:spLocks noGrp="1" noChangeArrowheads="1"/>
          </p:cNvSpPr>
          <p:nvPr>
            <p:ph type="body" idx="1"/>
          </p:nvPr>
        </p:nvSpPr>
        <p:spPr/>
        <p:txBody>
          <a:bodyPr/>
          <a:lstStyle/>
          <a:p>
            <a:pPr>
              <a:lnSpc>
                <a:spcPct val="90000"/>
              </a:lnSpc>
            </a:pPr>
            <a:r>
              <a:rPr lang="en-US"/>
              <a:t>Learning disabilities bermula dari konsep ‘</a:t>
            </a:r>
            <a:r>
              <a:rPr lang="en-US">
                <a:solidFill>
                  <a:srgbClr val="FF3300"/>
                </a:solidFill>
              </a:rPr>
              <a:t>anak yang mengalami kerusakan otak</a:t>
            </a:r>
            <a:r>
              <a:rPr lang="en-US"/>
              <a:t>’ yang dikemukakan oleh </a:t>
            </a:r>
            <a:r>
              <a:rPr lang="en-US">
                <a:solidFill>
                  <a:srgbClr val="0033CC"/>
                </a:solidFill>
              </a:rPr>
              <a:t>Alfred A. Strauss</a:t>
            </a:r>
            <a:r>
              <a:rPr lang="en-US"/>
              <a:t>, seorang neuropsikiater dan </a:t>
            </a:r>
            <a:r>
              <a:rPr lang="en-US">
                <a:solidFill>
                  <a:srgbClr val="008000"/>
                </a:solidFill>
              </a:rPr>
              <a:t>Heinz Werner</a:t>
            </a:r>
            <a:r>
              <a:rPr lang="en-US"/>
              <a:t>, seorang ahli psikologi perkembangan, pada tahun 1942.</a:t>
            </a:r>
          </a:p>
          <a:p>
            <a:pPr>
              <a:lnSpc>
                <a:spcPct val="90000"/>
              </a:lnSpc>
            </a:pPr>
            <a:r>
              <a:rPr lang="en-US"/>
              <a:t>Penyebab kesulitan belajar diasosiasikan dengan gejala-gejala kerusakan otak yang penyebabnya </a:t>
            </a:r>
            <a:r>
              <a:rPr lang="en-US">
                <a:solidFill>
                  <a:srgbClr val="FF3300"/>
                </a:solidFill>
              </a:rPr>
              <a:t>bukan faktor keturunan.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7170" name="Rectangle 2"/>
          <p:cNvSpPr>
            <a:spLocks noGrp="1" noChangeArrowheads="1"/>
          </p:cNvSpPr>
          <p:nvPr>
            <p:ph type="title"/>
          </p:nvPr>
        </p:nvSpPr>
        <p:spPr/>
        <p:txBody>
          <a:bodyPr/>
          <a:lstStyle/>
          <a:p>
            <a:r>
              <a:rPr lang="en-US" sz="3800"/>
              <a:t>Beberapa karakteristik kerusakan otak menurut Strauss.</a:t>
            </a:r>
          </a:p>
        </p:txBody>
      </p:sp>
      <p:sp>
        <p:nvSpPr>
          <p:cNvPr id="7171" name="Rectangle 3"/>
          <p:cNvSpPr>
            <a:spLocks noGrp="1" noChangeArrowheads="1"/>
          </p:cNvSpPr>
          <p:nvPr>
            <p:ph type="body" idx="1"/>
          </p:nvPr>
        </p:nvSpPr>
        <p:spPr/>
        <p:txBody>
          <a:bodyPr/>
          <a:lstStyle/>
          <a:p>
            <a:pPr>
              <a:lnSpc>
                <a:spcPct val="90000"/>
              </a:lnSpc>
            </a:pPr>
            <a:r>
              <a:rPr lang="en-US"/>
              <a:t>Gangguan </a:t>
            </a:r>
            <a:r>
              <a:rPr lang="en-US">
                <a:solidFill>
                  <a:srgbClr val="FF3300"/>
                </a:solidFill>
              </a:rPr>
              <a:t>persepsi</a:t>
            </a:r>
            <a:r>
              <a:rPr lang="en-US"/>
              <a:t> atau ketidakmampuan membedakan figure &amp; background, perhatian mudah beralih.</a:t>
            </a:r>
          </a:p>
          <a:p>
            <a:pPr>
              <a:lnSpc>
                <a:spcPct val="90000"/>
              </a:lnSpc>
            </a:pPr>
            <a:r>
              <a:rPr lang="en-US"/>
              <a:t>Gangguan </a:t>
            </a:r>
            <a:r>
              <a:rPr lang="en-US">
                <a:solidFill>
                  <a:srgbClr val="CC00FF"/>
                </a:solidFill>
              </a:rPr>
              <a:t>berpikir</a:t>
            </a:r>
            <a:r>
              <a:rPr lang="en-US"/>
              <a:t> dan pembentukan konsep.</a:t>
            </a:r>
          </a:p>
          <a:p>
            <a:pPr>
              <a:lnSpc>
                <a:spcPct val="90000"/>
              </a:lnSpc>
            </a:pPr>
            <a:r>
              <a:rPr lang="en-US"/>
              <a:t>Gangguan </a:t>
            </a:r>
            <a:r>
              <a:rPr lang="en-US">
                <a:solidFill>
                  <a:srgbClr val="FF3300"/>
                </a:solidFill>
              </a:rPr>
              <a:t>motorik</a:t>
            </a:r>
            <a:r>
              <a:rPr lang="en-US"/>
              <a:t> ( gerakan canggung, hiperkinetik atau terlalu banyak gerak, kesulitan mengontrol diri).</a:t>
            </a:r>
          </a:p>
          <a:p>
            <a:pPr>
              <a:lnSpc>
                <a:spcPct val="90000"/>
              </a:lnSpc>
            </a:pPr>
            <a:r>
              <a:rPr lang="en-US">
                <a:solidFill>
                  <a:srgbClr val="CC00FF"/>
                </a:solidFill>
              </a:rPr>
              <a:t>Perseverasi</a:t>
            </a:r>
            <a:r>
              <a:rPr lang="en-US">
                <a:solidFill>
                  <a:srgbClr val="FF3300"/>
                </a:solidFill>
              </a:rPr>
              <a:t> </a:t>
            </a:r>
            <a:r>
              <a:rPr lang="en-US"/>
              <a:t>(sulit menghentikan perilaku tertentu, tindakan berlanjut / berulang terus).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8194" name="Rectangle 2"/>
          <p:cNvSpPr>
            <a:spLocks noGrp="1" noChangeArrowheads="1"/>
          </p:cNvSpPr>
          <p:nvPr>
            <p:ph type="title"/>
          </p:nvPr>
        </p:nvSpPr>
        <p:spPr/>
        <p:txBody>
          <a:bodyPr/>
          <a:lstStyle/>
          <a:p>
            <a:r>
              <a:rPr lang="en-US"/>
              <a:t>Sindroma Strauss.</a:t>
            </a:r>
          </a:p>
        </p:txBody>
      </p:sp>
      <p:sp>
        <p:nvSpPr>
          <p:cNvPr id="8195" name="Rectangle 3"/>
          <p:cNvSpPr>
            <a:spLocks noGrp="1" noChangeArrowheads="1"/>
          </p:cNvSpPr>
          <p:nvPr>
            <p:ph type="body" idx="1"/>
          </p:nvPr>
        </p:nvSpPr>
        <p:spPr/>
        <p:txBody>
          <a:bodyPr/>
          <a:lstStyle/>
          <a:p>
            <a:pPr>
              <a:lnSpc>
                <a:spcPct val="80000"/>
              </a:lnSpc>
            </a:pPr>
            <a:r>
              <a:rPr lang="en-US" sz="2600"/>
              <a:t>Pada tahun 1957, </a:t>
            </a:r>
            <a:r>
              <a:rPr lang="en-US" sz="2600">
                <a:solidFill>
                  <a:srgbClr val="008000"/>
                </a:solidFill>
              </a:rPr>
              <a:t>Stevens &amp; Birch</a:t>
            </a:r>
            <a:r>
              <a:rPr lang="en-US" sz="2600"/>
              <a:t> mengemukakan tentang </a:t>
            </a:r>
            <a:r>
              <a:rPr lang="en-US" sz="2600">
                <a:solidFill>
                  <a:srgbClr val="FF3399"/>
                </a:solidFill>
              </a:rPr>
              <a:t>Sindroma Strauss</a:t>
            </a:r>
            <a:r>
              <a:rPr lang="en-US" sz="2600"/>
              <a:t> yang ditandai dengan gejala-gejala antara lain :</a:t>
            </a:r>
          </a:p>
          <a:p>
            <a:pPr lvl="1">
              <a:lnSpc>
                <a:spcPct val="80000"/>
              </a:lnSpc>
            </a:pPr>
            <a:r>
              <a:rPr lang="en-US"/>
              <a:t>Dalam menanggapi gangguan yang ringan, reaksinya sembarangan dan tidak seimbang dengan besarnya gangguan (</a:t>
            </a:r>
            <a:r>
              <a:rPr lang="en-US" i="1">
                <a:solidFill>
                  <a:srgbClr val="FF3300"/>
                </a:solidFill>
              </a:rPr>
              <a:t>over reaction</a:t>
            </a:r>
            <a:r>
              <a:rPr lang="en-US"/>
              <a:t>).</a:t>
            </a:r>
          </a:p>
          <a:p>
            <a:pPr lvl="1">
              <a:lnSpc>
                <a:spcPct val="80000"/>
              </a:lnSpc>
            </a:pPr>
            <a:r>
              <a:rPr lang="en-US">
                <a:solidFill>
                  <a:srgbClr val="0000CC"/>
                </a:solidFill>
              </a:rPr>
              <a:t>Peningkatan kegiatan motorik</a:t>
            </a:r>
            <a:r>
              <a:rPr lang="en-US"/>
              <a:t> tidak seimbang dengan kebutuhan.</a:t>
            </a:r>
          </a:p>
          <a:p>
            <a:pPr lvl="1">
              <a:lnSpc>
                <a:spcPct val="80000"/>
              </a:lnSpc>
            </a:pPr>
            <a:r>
              <a:rPr lang="en-US"/>
              <a:t>Pengaturan </a:t>
            </a:r>
            <a:r>
              <a:rPr lang="en-US">
                <a:solidFill>
                  <a:srgbClr val="FF3300"/>
                </a:solidFill>
              </a:rPr>
              <a:t>tindakan kacau atau tidak terorganisir</a:t>
            </a:r>
            <a:r>
              <a:rPr 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31746" name="Rectangle 2"/>
          <p:cNvSpPr>
            <a:spLocks noGrp="1" noChangeArrowheads="1"/>
          </p:cNvSpPr>
          <p:nvPr>
            <p:ph type="title"/>
          </p:nvPr>
        </p:nvSpPr>
        <p:spPr/>
        <p:txBody>
          <a:bodyPr/>
          <a:lstStyle/>
          <a:p>
            <a:r>
              <a:rPr lang="en-US"/>
              <a:t>Sindroma...</a:t>
            </a:r>
          </a:p>
        </p:txBody>
      </p:sp>
      <p:sp>
        <p:nvSpPr>
          <p:cNvPr id="31747" name="Rectangle 3"/>
          <p:cNvSpPr>
            <a:spLocks noGrp="1" noChangeArrowheads="1"/>
          </p:cNvSpPr>
          <p:nvPr>
            <p:ph type="body" idx="1"/>
          </p:nvPr>
        </p:nvSpPr>
        <p:spPr/>
        <p:txBody>
          <a:bodyPr/>
          <a:lstStyle/>
          <a:p>
            <a:pPr lvl="1"/>
            <a:r>
              <a:rPr lang="en-US"/>
              <a:t>Lebih </a:t>
            </a:r>
            <a:r>
              <a:rPr lang="en-US">
                <a:solidFill>
                  <a:srgbClr val="CC00FF"/>
                </a:solidFill>
              </a:rPr>
              <a:t>mudah beralih perhatian</a:t>
            </a:r>
            <a:r>
              <a:rPr lang="en-US"/>
              <a:t> atau </a:t>
            </a:r>
            <a:r>
              <a:rPr lang="en-US">
                <a:solidFill>
                  <a:srgbClr val="CC00FF"/>
                </a:solidFill>
              </a:rPr>
              <a:t>kurang konsentrasi.</a:t>
            </a:r>
          </a:p>
          <a:p>
            <a:pPr lvl="1"/>
            <a:r>
              <a:rPr lang="en-US">
                <a:solidFill>
                  <a:srgbClr val="339933"/>
                </a:solidFill>
              </a:rPr>
              <a:t>Kekeliruan persepsi</a:t>
            </a:r>
            <a:r>
              <a:rPr lang="en-US"/>
              <a:t> yang terjadi berulang kali.</a:t>
            </a:r>
          </a:p>
          <a:p>
            <a:pPr lvl="1"/>
            <a:r>
              <a:rPr lang="en-US">
                <a:solidFill>
                  <a:srgbClr val="FF3399"/>
                </a:solidFill>
              </a:rPr>
              <a:t>Hiperaktivitas </a:t>
            </a:r>
            <a:r>
              <a:rPr lang="en-US"/>
              <a:t>yang sulit diubah.</a:t>
            </a:r>
          </a:p>
          <a:p>
            <a:pPr lvl="1"/>
            <a:r>
              <a:rPr lang="en-US">
                <a:solidFill>
                  <a:srgbClr val="FF9900"/>
                </a:solidFill>
              </a:rPr>
              <a:t>Canggung</a:t>
            </a:r>
            <a:r>
              <a:rPr lang="en-US">
                <a:solidFill>
                  <a:srgbClr val="003399"/>
                </a:solidFill>
              </a:rPr>
              <a:t> </a:t>
            </a:r>
            <a:r>
              <a:rPr lang="en-US"/>
              <a:t>dan tindakan motorik yang secara konsisten buruk.</a:t>
            </a:r>
          </a:p>
          <a:p>
            <a:pPr>
              <a:buFont typeface="Wingdings" pitchFamily="2" charset="2"/>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9218" name="Rectangle 2"/>
          <p:cNvSpPr>
            <a:spLocks noGrp="1" noChangeArrowheads="1"/>
          </p:cNvSpPr>
          <p:nvPr>
            <p:ph type="title"/>
          </p:nvPr>
        </p:nvSpPr>
        <p:spPr/>
        <p:txBody>
          <a:bodyPr/>
          <a:lstStyle/>
          <a:p>
            <a:r>
              <a:rPr lang="en-US" sz="3800"/>
              <a:t>Beberapa Definisi Kesulitan belajar.</a:t>
            </a:r>
          </a:p>
        </p:txBody>
      </p:sp>
      <p:sp>
        <p:nvSpPr>
          <p:cNvPr id="9219" name="Rectangle 3"/>
          <p:cNvSpPr>
            <a:spLocks noGrp="1" noChangeArrowheads="1"/>
          </p:cNvSpPr>
          <p:nvPr>
            <p:ph type="body" idx="1"/>
          </p:nvPr>
        </p:nvSpPr>
        <p:spPr/>
        <p:txBody>
          <a:bodyPr/>
          <a:lstStyle/>
          <a:p>
            <a:r>
              <a:rPr lang="en-US" sz="2600"/>
              <a:t>Tahun 1967, asosiasi penyandang ketidakmampuan belajar di AS mengemukakan :</a:t>
            </a:r>
            <a:endParaRPr lang="en-US" sz="2600" i="1"/>
          </a:p>
          <a:p>
            <a:pPr lvl="1"/>
            <a:r>
              <a:rPr lang="en-US" sz="2200" i="1"/>
              <a:t>A child with learning disabilities is one with adequate mental ability, sensory processes, and emotional stability </a:t>
            </a:r>
            <a:r>
              <a:rPr lang="en-US" sz="2200" i="1">
                <a:solidFill>
                  <a:srgbClr val="FF3399"/>
                </a:solidFill>
              </a:rPr>
              <a:t>who has a limited number</a:t>
            </a:r>
            <a:r>
              <a:rPr lang="en-US" sz="2200" i="1"/>
              <a:t> of specific deficits in perceptual, integrative or expressive processes which severely impair learning efficiency. This includes children </a:t>
            </a:r>
            <a:r>
              <a:rPr lang="en-US" sz="2200" i="1">
                <a:solidFill>
                  <a:srgbClr val="FF3399"/>
                </a:solidFill>
              </a:rPr>
              <a:t>who have central nervous system dysfunction</a:t>
            </a:r>
            <a:r>
              <a:rPr lang="en-US" sz="2200" i="1"/>
              <a:t> which is expressed primarily in impaired learning efficiency </a:t>
            </a:r>
            <a:r>
              <a:rPr lang="en-US" sz="2200"/>
              <a:t>(</a:t>
            </a:r>
            <a:r>
              <a:rPr lang="en-US" sz="2200">
                <a:solidFill>
                  <a:srgbClr val="008000"/>
                </a:solidFill>
              </a:rPr>
              <a:t>Telford &amp; Sawrey</a:t>
            </a:r>
            <a:r>
              <a:rPr lang="en-US" sz="2200"/>
              <a:t> : The exceptional individual).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10242" name="Rectangle 2"/>
          <p:cNvSpPr>
            <a:spLocks noGrp="1" noChangeArrowheads="1"/>
          </p:cNvSpPr>
          <p:nvPr>
            <p:ph type="title"/>
          </p:nvPr>
        </p:nvSpPr>
        <p:spPr/>
        <p:txBody>
          <a:bodyPr/>
          <a:lstStyle/>
          <a:p>
            <a:r>
              <a:rPr lang="en-US"/>
              <a:t> </a:t>
            </a:r>
          </a:p>
        </p:txBody>
      </p:sp>
      <p:sp>
        <p:nvSpPr>
          <p:cNvPr id="10243" name="Rectangle 3"/>
          <p:cNvSpPr>
            <a:spLocks noGrp="1" noChangeArrowheads="1"/>
          </p:cNvSpPr>
          <p:nvPr>
            <p:ph type="body" idx="1"/>
          </p:nvPr>
        </p:nvSpPr>
        <p:spPr/>
        <p:txBody>
          <a:bodyPr/>
          <a:lstStyle/>
          <a:p>
            <a:pPr>
              <a:lnSpc>
                <a:spcPct val="80000"/>
              </a:lnSpc>
            </a:pPr>
            <a:r>
              <a:rPr lang="en-US" sz="2100"/>
              <a:t>Tahun 1968, National Advisory CommitteeBureau of Education for the Handiccaped, mengemukakan :</a:t>
            </a:r>
            <a:endParaRPr lang="en-US" sz="2100" i="1"/>
          </a:p>
          <a:p>
            <a:pPr lvl="1">
              <a:lnSpc>
                <a:spcPct val="80000"/>
              </a:lnSpc>
            </a:pPr>
            <a:r>
              <a:rPr lang="en-US" sz="2200" i="1"/>
              <a:t>The children with special learning disabilities </a:t>
            </a:r>
            <a:r>
              <a:rPr lang="en-US" sz="2200" i="1">
                <a:solidFill>
                  <a:srgbClr val="FF3399"/>
                </a:solidFill>
              </a:rPr>
              <a:t>exhibit a disorder in one or more</a:t>
            </a:r>
            <a:r>
              <a:rPr lang="en-US" sz="2200" i="1"/>
              <a:t> of the basic psychological processes involved in understanding or using spoken or written language. These maybe manifested in disorders of listening, talking, reading, writing, spelling, have been referred to as perceptual handicaps, brain injury, minimal brain dysfunction, dyslexia, developmental aphasia, etc. They </a:t>
            </a:r>
            <a:r>
              <a:rPr lang="en-US" sz="2200" i="1">
                <a:solidFill>
                  <a:srgbClr val="FF3399"/>
                </a:solidFill>
              </a:rPr>
              <a:t>do not include</a:t>
            </a:r>
            <a:r>
              <a:rPr lang="en-US" sz="2200" i="1"/>
              <a:t> learning problems which are due primarily to visual, hearing, or motor handicaps, to mental retardation, emotional disturbance or to environmental disadvantage </a:t>
            </a:r>
            <a:r>
              <a:rPr lang="en-US" sz="2200"/>
              <a:t>(Telford &amp; Sawrey : The exceptional Invividual).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23554" name="Rectangle 2"/>
          <p:cNvSpPr>
            <a:spLocks noGrp="1" noChangeArrowheads="1"/>
          </p:cNvSpPr>
          <p:nvPr>
            <p:ph type="title"/>
          </p:nvPr>
        </p:nvSpPr>
        <p:spPr/>
        <p:txBody>
          <a:bodyPr/>
          <a:lstStyle/>
          <a:p>
            <a:r>
              <a:rPr lang="en-US"/>
              <a:t>OVERVIEW</a:t>
            </a:r>
          </a:p>
        </p:txBody>
      </p:sp>
      <p:sp>
        <p:nvSpPr>
          <p:cNvPr id="23555" name="Rectangle 3"/>
          <p:cNvSpPr>
            <a:spLocks noGrp="1" noChangeArrowheads="1"/>
          </p:cNvSpPr>
          <p:nvPr>
            <p:ph type="body" idx="1"/>
          </p:nvPr>
        </p:nvSpPr>
        <p:spPr/>
        <p:txBody>
          <a:bodyPr/>
          <a:lstStyle/>
          <a:p>
            <a:pPr>
              <a:lnSpc>
                <a:spcPct val="90000"/>
              </a:lnSpc>
            </a:pPr>
            <a:r>
              <a:rPr lang="en-US" sz="2100"/>
              <a:t>Nama Mata Kuliah : Kesulitan Belajar</a:t>
            </a:r>
          </a:p>
          <a:p>
            <a:pPr>
              <a:lnSpc>
                <a:spcPct val="90000"/>
              </a:lnSpc>
            </a:pPr>
            <a:r>
              <a:rPr lang="en-US" sz="2100"/>
              <a:t>Kode Mata Kuliah : PSL 112</a:t>
            </a:r>
          </a:p>
          <a:p>
            <a:pPr>
              <a:lnSpc>
                <a:spcPct val="90000"/>
              </a:lnSpc>
            </a:pPr>
            <a:r>
              <a:rPr lang="en-US" sz="2100"/>
              <a:t>Bobot : 2 sks</a:t>
            </a:r>
          </a:p>
          <a:p>
            <a:pPr>
              <a:lnSpc>
                <a:spcPct val="90000"/>
              </a:lnSpc>
            </a:pPr>
            <a:r>
              <a:rPr lang="en-US" sz="2100"/>
              <a:t>Semester : Normal / Pendek</a:t>
            </a:r>
          </a:p>
          <a:p>
            <a:pPr>
              <a:lnSpc>
                <a:spcPct val="90000"/>
              </a:lnSpc>
            </a:pPr>
            <a:r>
              <a:rPr lang="en-US" sz="2100"/>
              <a:t>Status : Mata Kuliah Pilihan</a:t>
            </a:r>
          </a:p>
          <a:p>
            <a:pPr>
              <a:lnSpc>
                <a:spcPct val="90000"/>
              </a:lnSpc>
            </a:pPr>
            <a:r>
              <a:rPr lang="en-US" sz="2100"/>
              <a:t>Nama Dosen : </a:t>
            </a:r>
            <a:r>
              <a:rPr lang="en-US" sz="2100">
                <a:hlinkClick r:id="rId2" action="ppaction://hlinkfile"/>
              </a:rPr>
              <a:t>Winanti Siwi Respati</a:t>
            </a:r>
            <a:endParaRPr lang="en-US" sz="2100"/>
          </a:p>
          <a:p>
            <a:pPr>
              <a:lnSpc>
                <a:spcPct val="90000"/>
              </a:lnSpc>
            </a:pPr>
            <a:r>
              <a:rPr lang="en-US" sz="2100"/>
              <a:t>Gelar / Asal Universitas : Dra.Psi / Universitas Pajadjaran Bandung.</a:t>
            </a:r>
          </a:p>
          <a:p>
            <a:pPr>
              <a:lnSpc>
                <a:spcPct val="90000"/>
              </a:lnSpc>
            </a:pPr>
            <a:r>
              <a:rPr lang="en-US" sz="2100"/>
              <a:t>Alamat e-mail : winanti.siwi@indonusa.ac.id</a:t>
            </a:r>
          </a:p>
          <a:p>
            <a:pPr>
              <a:lnSpc>
                <a:spcPct val="90000"/>
              </a:lnSpc>
            </a:pPr>
            <a:endParaRPr lang="en-US" sz="21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11266" name="Rectangle 2"/>
          <p:cNvSpPr>
            <a:spLocks noGrp="1" noChangeArrowheads="1"/>
          </p:cNvSpPr>
          <p:nvPr>
            <p:ph type="title"/>
          </p:nvPr>
        </p:nvSpPr>
        <p:spPr/>
        <p:txBody>
          <a:bodyPr/>
          <a:lstStyle/>
          <a:p>
            <a:r>
              <a:rPr lang="en-US"/>
              <a:t> </a:t>
            </a:r>
          </a:p>
        </p:txBody>
      </p:sp>
      <p:sp>
        <p:nvSpPr>
          <p:cNvPr id="11267" name="Rectangle 3"/>
          <p:cNvSpPr>
            <a:spLocks noGrp="1" noChangeArrowheads="1"/>
          </p:cNvSpPr>
          <p:nvPr>
            <p:ph type="body" idx="1"/>
          </p:nvPr>
        </p:nvSpPr>
        <p:spPr>
          <a:xfrm>
            <a:off x="457200" y="1295400"/>
            <a:ext cx="8229600" cy="4835525"/>
          </a:xfrm>
        </p:spPr>
        <p:txBody>
          <a:bodyPr/>
          <a:lstStyle/>
          <a:p>
            <a:pPr>
              <a:lnSpc>
                <a:spcPct val="80000"/>
              </a:lnSpc>
            </a:pPr>
            <a:r>
              <a:rPr lang="en-US" sz="2400"/>
              <a:t>Tahun 1987, Interagency committee on Learning Disabilities mengemukakan :</a:t>
            </a:r>
          </a:p>
          <a:p>
            <a:pPr lvl="1">
              <a:lnSpc>
                <a:spcPct val="80000"/>
              </a:lnSpc>
            </a:pPr>
            <a:r>
              <a:rPr lang="en-US" sz="2200"/>
              <a:t>Kesulitan Belajar adalah suatu kelompok heterogen dari gangguan yang diwujudkan oleh </a:t>
            </a:r>
            <a:r>
              <a:rPr lang="en-US" sz="2200">
                <a:solidFill>
                  <a:srgbClr val="FF3399"/>
                </a:solidFill>
              </a:rPr>
              <a:t>kelemahan mencolok</a:t>
            </a:r>
            <a:r>
              <a:rPr lang="en-US" sz="2200"/>
              <a:t> dalam kemahiran dan penggunaan kemampuan matematikal, penalaran, menulis, membaca, bicara, mendengarkan, atau ketrampilan bergaul. Gangguan ini diduga merupakan </a:t>
            </a:r>
            <a:r>
              <a:rPr lang="en-US" sz="2200">
                <a:solidFill>
                  <a:srgbClr val="FF3399"/>
                </a:solidFill>
              </a:rPr>
              <a:t>akibat disfungsi saraf pusat</a:t>
            </a:r>
            <a:r>
              <a:rPr lang="en-US" sz="2200"/>
              <a:t>, dan </a:t>
            </a:r>
            <a:r>
              <a:rPr lang="en-US" sz="2200">
                <a:solidFill>
                  <a:srgbClr val="FF3399"/>
                </a:solidFill>
              </a:rPr>
              <a:t>dapat terjadi bersamaan</a:t>
            </a:r>
            <a:r>
              <a:rPr lang="en-US" sz="2200"/>
              <a:t> dengan kondisi cacat lainnya (lemahnya saraf sensor, retardasi mental, gangguan emosional dan sosial) serta adanya pengaruh lingkungan seperti perbedaan cultural, instruksi yang tidak memadai, faktor-faktor psikogenik dan gangguan karena merasa kurang diperhatikan.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12290" name="Rectangle 2"/>
          <p:cNvSpPr>
            <a:spLocks noGrp="1" noChangeArrowheads="1"/>
          </p:cNvSpPr>
          <p:nvPr>
            <p:ph type="title"/>
          </p:nvPr>
        </p:nvSpPr>
        <p:spPr/>
        <p:txBody>
          <a:bodyPr/>
          <a:lstStyle/>
          <a:p>
            <a:r>
              <a:rPr lang="en-US"/>
              <a:t>Menurut definisi yang terakhir</a:t>
            </a:r>
          </a:p>
        </p:txBody>
      </p:sp>
      <p:sp>
        <p:nvSpPr>
          <p:cNvPr id="12291" name="Rectangle 3"/>
          <p:cNvSpPr>
            <a:spLocks noGrp="1" noChangeArrowheads="1"/>
          </p:cNvSpPr>
          <p:nvPr>
            <p:ph type="body" idx="1"/>
          </p:nvPr>
        </p:nvSpPr>
        <p:spPr>
          <a:xfrm>
            <a:off x="457200" y="1371600"/>
            <a:ext cx="8229600" cy="4759325"/>
          </a:xfrm>
        </p:spPr>
        <p:txBody>
          <a:bodyPr/>
          <a:lstStyle/>
          <a:p>
            <a:pPr>
              <a:lnSpc>
                <a:spcPct val="90000"/>
              </a:lnSpc>
              <a:buFont typeface="Wingdings" pitchFamily="2" charset="2"/>
              <a:buNone/>
            </a:pPr>
            <a:r>
              <a:rPr lang="en-US" sz="2500"/>
              <a:t>Menurut definisi yang terakhir, kesulitan belajar secara khas terkait dg salah satu atau lebih dari beberapa kemampuan umum berikut :</a:t>
            </a:r>
          </a:p>
          <a:p>
            <a:pPr>
              <a:lnSpc>
                <a:spcPct val="90000"/>
              </a:lnSpc>
            </a:pPr>
            <a:r>
              <a:rPr lang="en-US" sz="2100">
                <a:solidFill>
                  <a:srgbClr val="FF3399"/>
                </a:solidFill>
              </a:rPr>
              <a:t>Bahasa lisan</a:t>
            </a:r>
            <a:r>
              <a:rPr lang="en-US" sz="2100"/>
              <a:t>, yaitu dalam bentuk kesulitan mendengarkan, memahami dan kesulitan berbicara.</a:t>
            </a:r>
          </a:p>
          <a:p>
            <a:pPr>
              <a:lnSpc>
                <a:spcPct val="90000"/>
              </a:lnSpc>
            </a:pPr>
            <a:r>
              <a:rPr lang="en-US" sz="2100">
                <a:solidFill>
                  <a:srgbClr val="0000CC"/>
                </a:solidFill>
              </a:rPr>
              <a:t>Bahasa tulisan</a:t>
            </a:r>
            <a:r>
              <a:rPr lang="en-US" sz="2100"/>
              <a:t>, yaitu dalam bentuk kesulitan membaca, menulis dan mengeja.</a:t>
            </a:r>
          </a:p>
          <a:p>
            <a:pPr>
              <a:lnSpc>
                <a:spcPct val="90000"/>
              </a:lnSpc>
            </a:pPr>
            <a:r>
              <a:rPr lang="en-US" sz="2100">
                <a:solidFill>
                  <a:srgbClr val="FF0000"/>
                </a:solidFill>
              </a:rPr>
              <a:t>Aritmatika</a:t>
            </a:r>
            <a:r>
              <a:rPr lang="en-US" sz="2100"/>
              <a:t>, yaitu dalam bentuk kesulitan memahami konsep angka atau kesulitan mengerjakan persoalan matematika atau logika.</a:t>
            </a:r>
          </a:p>
          <a:p>
            <a:pPr>
              <a:lnSpc>
                <a:spcPct val="90000"/>
              </a:lnSpc>
            </a:pPr>
            <a:r>
              <a:rPr lang="en-US" sz="2100">
                <a:solidFill>
                  <a:srgbClr val="008000"/>
                </a:solidFill>
              </a:rPr>
              <a:t>Penalaran</a:t>
            </a:r>
            <a:r>
              <a:rPr lang="en-US" sz="2100"/>
              <a:t>, yaitu dalam bentuk kesulitan menata dan mengintegrasikan.</a:t>
            </a:r>
          </a:p>
          <a:p>
            <a:pPr>
              <a:lnSpc>
                <a:spcPct val="90000"/>
              </a:lnSpc>
            </a:pPr>
            <a:r>
              <a:rPr lang="en-US" sz="2100">
                <a:solidFill>
                  <a:srgbClr val="FF3399"/>
                </a:solidFill>
              </a:rPr>
              <a:t>Memory</a:t>
            </a:r>
            <a:r>
              <a:rPr lang="en-US" sz="2100"/>
              <a:t>, yaitu dalam bentuk kesulitan mengingat informasi.</a:t>
            </a:r>
          </a:p>
          <a:p>
            <a:pPr>
              <a:lnSpc>
                <a:spcPct val="90000"/>
              </a:lnSpc>
            </a:pPr>
            <a:r>
              <a:rPr lang="en-US" sz="2100">
                <a:solidFill>
                  <a:srgbClr val="0000CC"/>
                </a:solidFill>
              </a:rPr>
              <a:t>Kesulitan menjalin relasi sosial atau bergaul.</a:t>
            </a:r>
          </a:p>
          <a:p>
            <a:pPr>
              <a:lnSpc>
                <a:spcPct val="90000"/>
              </a:lnSpc>
            </a:pPr>
            <a:endParaRPr lang="en-US" sz="2100">
              <a:solidFill>
                <a:srgbClr val="0000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13314" name="Rectangle 2"/>
          <p:cNvSpPr>
            <a:spLocks noGrp="1" noChangeArrowheads="1"/>
          </p:cNvSpPr>
          <p:nvPr>
            <p:ph type="title"/>
          </p:nvPr>
        </p:nvSpPr>
        <p:spPr/>
        <p:txBody>
          <a:bodyPr/>
          <a:lstStyle/>
          <a:p>
            <a:r>
              <a:rPr lang="en-US"/>
              <a:t>Ciri-ciri Kesulitan Belajar</a:t>
            </a:r>
          </a:p>
        </p:txBody>
      </p:sp>
      <p:sp>
        <p:nvSpPr>
          <p:cNvPr id="13315" name="Rectangle 3"/>
          <p:cNvSpPr>
            <a:spLocks noGrp="1" noChangeArrowheads="1"/>
          </p:cNvSpPr>
          <p:nvPr>
            <p:ph type="body" idx="1"/>
          </p:nvPr>
        </p:nvSpPr>
        <p:spPr/>
        <p:txBody>
          <a:bodyPr/>
          <a:lstStyle/>
          <a:p>
            <a:r>
              <a:rPr lang="en-US" sz="2600"/>
              <a:t>Meskipun berbeda-beda definisi, secara umum kesulitan belajar terkait dengan beberapa dari ciri-ciri berikut :</a:t>
            </a:r>
          </a:p>
          <a:p>
            <a:pPr lvl="1"/>
            <a:r>
              <a:rPr lang="en-US" sz="2200"/>
              <a:t>Mengalami </a:t>
            </a:r>
            <a:r>
              <a:rPr lang="en-US" sz="2200">
                <a:solidFill>
                  <a:srgbClr val="0000CC"/>
                </a:solidFill>
              </a:rPr>
              <a:t>kesulitan belajar di sekolah</a:t>
            </a:r>
            <a:r>
              <a:rPr lang="en-US" sz="2200"/>
              <a:t>.</a:t>
            </a:r>
          </a:p>
          <a:p>
            <a:pPr lvl="1"/>
            <a:r>
              <a:rPr lang="en-US" sz="2200">
                <a:solidFill>
                  <a:srgbClr val="FF3399"/>
                </a:solidFill>
              </a:rPr>
              <a:t>Kinerja yang tidak merata</a:t>
            </a:r>
            <a:r>
              <a:rPr lang="en-US" sz="2200"/>
              <a:t> pada berbagai tugas sekolah</a:t>
            </a:r>
          </a:p>
          <a:p>
            <a:pPr lvl="1"/>
            <a:r>
              <a:rPr lang="en-US" sz="2200"/>
              <a:t>Ada kaitannya dengan </a:t>
            </a:r>
            <a:r>
              <a:rPr lang="en-US" sz="2200">
                <a:solidFill>
                  <a:srgbClr val="008000"/>
                </a:solidFill>
              </a:rPr>
              <a:t>masalah faali.</a:t>
            </a:r>
          </a:p>
          <a:p>
            <a:pPr lvl="1"/>
            <a:r>
              <a:rPr lang="en-US" sz="2200"/>
              <a:t>Ada </a:t>
            </a:r>
            <a:r>
              <a:rPr lang="en-US" sz="2200">
                <a:solidFill>
                  <a:srgbClr val="FF0000"/>
                </a:solidFill>
              </a:rPr>
              <a:t>gangguan pada proses psikologis dasar.</a:t>
            </a:r>
          </a:p>
          <a:p>
            <a:pPr lvl="1"/>
            <a:r>
              <a:rPr lang="en-US" sz="2200"/>
              <a:t>Di luar cakupan kategori ketidakmampuan yang dikelompokkan ke ‘luar biasa’ (tuna netra, tuna wicara, tuna grahita, tuna daksa).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14338" name="Rectangle 2"/>
          <p:cNvSpPr>
            <a:spLocks noGrp="1" noChangeArrowheads="1"/>
          </p:cNvSpPr>
          <p:nvPr>
            <p:ph type="title"/>
          </p:nvPr>
        </p:nvSpPr>
        <p:spPr/>
        <p:txBody>
          <a:bodyPr/>
          <a:lstStyle/>
          <a:p>
            <a:r>
              <a:rPr lang="en-US"/>
              <a:t> </a:t>
            </a:r>
          </a:p>
        </p:txBody>
      </p:sp>
      <p:sp>
        <p:nvSpPr>
          <p:cNvPr id="14339" name="Rectangle 3"/>
          <p:cNvSpPr>
            <a:spLocks noGrp="1" noChangeArrowheads="1"/>
          </p:cNvSpPr>
          <p:nvPr>
            <p:ph type="body" idx="1"/>
          </p:nvPr>
        </p:nvSpPr>
        <p:spPr>
          <a:xfrm>
            <a:off x="457200" y="609600"/>
            <a:ext cx="8229600" cy="5521325"/>
          </a:xfrm>
        </p:spPr>
        <p:txBody>
          <a:bodyPr/>
          <a:lstStyle/>
          <a:p>
            <a:pPr>
              <a:lnSpc>
                <a:spcPct val="90000"/>
              </a:lnSpc>
            </a:pPr>
            <a:r>
              <a:rPr lang="en-US" sz="2100"/>
              <a:t>Menurut Vallet (Johnson &amp; Morasky, 1980) :</a:t>
            </a:r>
          </a:p>
          <a:p>
            <a:pPr lvl="1">
              <a:lnSpc>
                <a:spcPct val="90000"/>
              </a:lnSpc>
            </a:pPr>
            <a:r>
              <a:rPr lang="en-US" sz="2000"/>
              <a:t>Mempunyai </a:t>
            </a:r>
            <a:r>
              <a:rPr lang="en-US" sz="2000">
                <a:solidFill>
                  <a:srgbClr val="0000CC"/>
                </a:solidFill>
              </a:rPr>
              <a:t>sejarah kegagalan akademik</a:t>
            </a:r>
            <a:r>
              <a:rPr lang="en-US" sz="2000"/>
              <a:t> berulang kali sehingga melemahkan usaha atau harapan untuk berhasil.</a:t>
            </a:r>
          </a:p>
          <a:p>
            <a:pPr lvl="1">
              <a:lnSpc>
                <a:spcPct val="90000"/>
              </a:lnSpc>
            </a:pPr>
            <a:r>
              <a:rPr lang="en-US" sz="2000">
                <a:solidFill>
                  <a:srgbClr val="FF0000"/>
                </a:solidFill>
              </a:rPr>
              <a:t>Hambatan fisik</a:t>
            </a:r>
            <a:r>
              <a:rPr lang="en-US" sz="2000"/>
              <a:t> (tubuh) berupa cacat fisik tertentu.</a:t>
            </a:r>
          </a:p>
          <a:p>
            <a:pPr lvl="1">
              <a:lnSpc>
                <a:spcPct val="90000"/>
              </a:lnSpc>
            </a:pPr>
            <a:r>
              <a:rPr lang="en-US" sz="2000">
                <a:solidFill>
                  <a:srgbClr val="0000CC"/>
                </a:solidFill>
              </a:rPr>
              <a:t>Kelainan motivasional</a:t>
            </a:r>
            <a:r>
              <a:rPr lang="en-US" sz="2000"/>
              <a:t>, yaitu kegagalan berulang, penolakan guru dan teman, tidak ada reinforcement (penguat).</a:t>
            </a:r>
          </a:p>
          <a:p>
            <a:pPr lvl="1">
              <a:lnSpc>
                <a:spcPct val="90000"/>
              </a:lnSpc>
            </a:pPr>
            <a:r>
              <a:rPr lang="en-US" sz="2000">
                <a:solidFill>
                  <a:srgbClr val="FF0000"/>
                </a:solidFill>
              </a:rPr>
              <a:t>Kecemasan yang samar-samar</a:t>
            </a:r>
            <a:r>
              <a:rPr lang="en-US" sz="2000"/>
              <a:t> akibat dari kegagalan berulang yang menimbulkan kegelisahan, ketidaknyamanan, menarik diri, melamun dan tidak konsetrasi.</a:t>
            </a:r>
          </a:p>
          <a:p>
            <a:pPr lvl="1">
              <a:lnSpc>
                <a:spcPct val="90000"/>
              </a:lnSpc>
            </a:pPr>
            <a:r>
              <a:rPr lang="en-US" sz="2000">
                <a:solidFill>
                  <a:srgbClr val="0000CC"/>
                </a:solidFill>
              </a:rPr>
              <a:t>Perilaku yang berubah-ubah</a:t>
            </a:r>
            <a:r>
              <a:rPr lang="en-US" sz="2000"/>
              <a:t> dan tidak dapat diduga sehingga nilai raport tidak konstan yang disebabkan oleh turun naiknya minat dan perhatian terhadap pelajaran.</a:t>
            </a:r>
          </a:p>
          <a:p>
            <a:pPr lvl="1">
              <a:lnSpc>
                <a:spcPct val="90000"/>
              </a:lnSpc>
            </a:pPr>
            <a:r>
              <a:rPr lang="en-US" sz="2000">
                <a:solidFill>
                  <a:srgbClr val="FF0000"/>
                </a:solidFill>
              </a:rPr>
              <a:t>Penilaian yang keliru</a:t>
            </a:r>
            <a:r>
              <a:rPr lang="en-US" sz="2000"/>
              <a:t> karena data tidak lengkap, sehingga menyebabkan pemberian ‘label’ yang tidak sesuai.</a:t>
            </a:r>
          </a:p>
          <a:p>
            <a:pPr lvl="1">
              <a:lnSpc>
                <a:spcPct val="90000"/>
              </a:lnSpc>
            </a:pPr>
            <a:r>
              <a:rPr lang="en-US" sz="2000">
                <a:solidFill>
                  <a:srgbClr val="0000CC"/>
                </a:solidFill>
              </a:rPr>
              <a:t>Pendidikan yang tidak memadai</a:t>
            </a:r>
            <a:r>
              <a:rPr lang="en-US" sz="2000"/>
              <a:t>, yaitu adanya ketidakcocokan antara kebutuhan siswa dengan kegiatan-kegiatan di dalam kelas.</a:t>
            </a:r>
            <a:r>
              <a:rPr lang="en-US" sz="24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19458" name="Rectangle 2"/>
          <p:cNvSpPr>
            <a:spLocks noGrp="1" noChangeArrowheads="1"/>
          </p:cNvSpPr>
          <p:nvPr>
            <p:ph type="title"/>
          </p:nvPr>
        </p:nvSpPr>
        <p:spPr/>
        <p:txBody>
          <a:bodyPr/>
          <a:lstStyle/>
          <a:p>
            <a:r>
              <a:rPr lang="en-US"/>
              <a:t>LATIHAN SOAL</a:t>
            </a:r>
          </a:p>
        </p:txBody>
      </p:sp>
      <p:sp>
        <p:nvSpPr>
          <p:cNvPr id="19459" name="Rectangle 3"/>
          <p:cNvSpPr>
            <a:spLocks noGrp="1" noChangeArrowheads="1"/>
          </p:cNvSpPr>
          <p:nvPr>
            <p:ph type="body" idx="1"/>
          </p:nvPr>
        </p:nvSpPr>
        <p:spPr/>
        <p:txBody>
          <a:bodyPr/>
          <a:lstStyle/>
          <a:p>
            <a:pPr>
              <a:lnSpc>
                <a:spcPct val="90000"/>
              </a:lnSpc>
            </a:pPr>
            <a:r>
              <a:rPr lang="en-US" sz="2100"/>
              <a:t>Apa yang disebut kesulitan belajar ? Jelaskan !</a:t>
            </a:r>
          </a:p>
          <a:p>
            <a:pPr>
              <a:lnSpc>
                <a:spcPct val="90000"/>
              </a:lnSpc>
            </a:pPr>
            <a:r>
              <a:rPr lang="en-US" sz="2100"/>
              <a:t>Disiplin ilmu psikologi &amp; ilmu medis berbeda dalam melihat gejala (</a:t>
            </a:r>
            <a:r>
              <a:rPr lang="en-US" sz="2100" i="1"/>
              <a:t>symptom</a:t>
            </a:r>
            <a:r>
              <a:rPr lang="en-US" sz="2100"/>
              <a:t>) kesulitan belajar. Jelaskan perbedaannya !</a:t>
            </a:r>
          </a:p>
          <a:p>
            <a:pPr>
              <a:lnSpc>
                <a:spcPct val="90000"/>
              </a:lnSpc>
            </a:pPr>
            <a:r>
              <a:rPr lang="en-US" sz="2100"/>
              <a:t>Sebutkan salah satu definisi kesulitan belajar !</a:t>
            </a:r>
          </a:p>
          <a:p>
            <a:pPr>
              <a:lnSpc>
                <a:spcPct val="90000"/>
              </a:lnSpc>
            </a:pPr>
            <a:r>
              <a:rPr lang="en-US" sz="2100"/>
              <a:t>Kesulitan belajar secara khas terkait dg salah satu atau lebih dari beberapa kemampuan umum seseorang. Sebutkan kemampuan apa saja &amp; akan menyulitkan dalam hal apa ?</a:t>
            </a:r>
          </a:p>
          <a:p>
            <a:pPr>
              <a:lnSpc>
                <a:spcPct val="90000"/>
              </a:lnSpc>
            </a:pPr>
            <a:r>
              <a:rPr lang="en-US" sz="2100"/>
              <a:t>Jelaskan karakteristik kerusakan otak menurut Strauss !</a:t>
            </a:r>
          </a:p>
          <a:p>
            <a:pPr>
              <a:lnSpc>
                <a:spcPct val="90000"/>
              </a:lnSpc>
            </a:pPr>
            <a:r>
              <a:rPr lang="en-US" sz="2100"/>
              <a:t>Sebutkan beberapa ciri kesulitan belajar &amp; jelaskan !</a:t>
            </a:r>
          </a:p>
          <a:p>
            <a:pPr>
              <a:lnSpc>
                <a:spcPct val="90000"/>
              </a:lnSpc>
            </a:pPr>
            <a:endParaRPr lang="en-US" sz="2100"/>
          </a:p>
          <a:p>
            <a:pPr>
              <a:lnSpc>
                <a:spcPct val="90000"/>
              </a:lnSpc>
              <a:buFont typeface="Wingdings" pitchFamily="2" charset="2"/>
              <a:buNone/>
            </a:pPr>
            <a:endParaRPr lang="en-US" sz="2100"/>
          </a:p>
          <a:p>
            <a:pPr>
              <a:lnSpc>
                <a:spcPct val="90000"/>
              </a:lnSpc>
            </a:pPr>
            <a:endParaRPr lang="en-US" sz="2100"/>
          </a:p>
          <a:p>
            <a:pPr>
              <a:lnSpc>
                <a:spcPct val="90000"/>
              </a:lnSpc>
            </a:pPr>
            <a:endParaRPr lang="en-US"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24578" name="Rectangle 2"/>
          <p:cNvSpPr>
            <a:spLocks noGrp="1" noChangeArrowheads="1"/>
          </p:cNvSpPr>
          <p:nvPr>
            <p:ph type="title"/>
          </p:nvPr>
        </p:nvSpPr>
        <p:spPr>
          <a:xfrm>
            <a:off x="457200" y="277813"/>
            <a:ext cx="8070850" cy="985837"/>
          </a:xfrm>
        </p:spPr>
        <p:txBody>
          <a:bodyPr/>
          <a:lstStyle/>
          <a:p>
            <a:r>
              <a:rPr lang="en-US"/>
              <a:t>Tujuan Umum Mata Kuliah</a:t>
            </a:r>
          </a:p>
        </p:txBody>
      </p:sp>
      <p:sp>
        <p:nvSpPr>
          <p:cNvPr id="24579" name="Rectangle 3"/>
          <p:cNvSpPr>
            <a:spLocks noGrp="1" noChangeArrowheads="1"/>
          </p:cNvSpPr>
          <p:nvPr>
            <p:ph type="body" idx="1"/>
          </p:nvPr>
        </p:nvSpPr>
        <p:spPr>
          <a:xfrm>
            <a:off x="457200" y="1785938"/>
            <a:ext cx="8229600" cy="3943350"/>
          </a:xfrm>
        </p:spPr>
        <p:txBody>
          <a:bodyPr/>
          <a:lstStyle/>
          <a:p>
            <a:r>
              <a:rPr lang="en-US"/>
              <a:t>Agar mahasiswa dapat menjelaskan faktor-faktor yang menghambat kelancaran proses belajar di sekolah, dan dapat membuat rencana serta saran-saran untuk mengatasinya.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winsr-rev2008</a:t>
            </a:r>
          </a:p>
        </p:txBody>
      </p:sp>
      <p:sp>
        <p:nvSpPr>
          <p:cNvPr id="25602" name="Rectangle 2"/>
          <p:cNvSpPr>
            <a:spLocks noGrp="1" noChangeArrowheads="1"/>
          </p:cNvSpPr>
          <p:nvPr>
            <p:ph type="title"/>
          </p:nvPr>
        </p:nvSpPr>
        <p:spPr/>
        <p:txBody>
          <a:bodyPr/>
          <a:lstStyle/>
          <a:p>
            <a:r>
              <a:rPr lang="en-US"/>
              <a:t>Pokok Bahasan</a:t>
            </a:r>
          </a:p>
        </p:txBody>
      </p:sp>
      <p:sp>
        <p:nvSpPr>
          <p:cNvPr id="25603" name="Rectangle 3"/>
          <p:cNvSpPr>
            <a:spLocks noGrp="1" noChangeArrowheads="1"/>
          </p:cNvSpPr>
          <p:nvPr>
            <p:ph type="body" sz="half" idx="1"/>
          </p:nvPr>
        </p:nvSpPr>
        <p:spPr>
          <a:xfrm>
            <a:off x="838200" y="1600200"/>
            <a:ext cx="3657600" cy="4267200"/>
          </a:xfrm>
          <a:noFill/>
          <a:ln>
            <a:solidFill>
              <a:schemeClr val="tx1"/>
            </a:solidFill>
          </a:ln>
        </p:spPr>
        <p:txBody>
          <a:bodyPr/>
          <a:lstStyle/>
          <a:p>
            <a:pPr marL="609600" indent="-609600">
              <a:lnSpc>
                <a:spcPct val="90000"/>
              </a:lnSpc>
              <a:buFontTx/>
              <a:buAutoNum type="arabicPeriod"/>
            </a:pPr>
            <a:r>
              <a:rPr lang="en-US" sz="2000"/>
              <a:t>Pengertian &amp; Ciri-ciri Kesulitan Belajar</a:t>
            </a:r>
          </a:p>
          <a:p>
            <a:pPr marL="609600" indent="-609600">
              <a:lnSpc>
                <a:spcPct val="90000"/>
              </a:lnSpc>
              <a:buFontTx/>
              <a:buAutoNum type="arabicPeriod"/>
            </a:pPr>
            <a:r>
              <a:rPr lang="en-US" sz="2000"/>
              <a:t>Makna Kesulitan Belajar</a:t>
            </a:r>
          </a:p>
          <a:p>
            <a:pPr marL="609600" indent="-609600">
              <a:lnSpc>
                <a:spcPct val="90000"/>
              </a:lnSpc>
              <a:buFontTx/>
              <a:buAutoNum type="arabicPeriod"/>
            </a:pPr>
            <a:r>
              <a:rPr lang="en-US" sz="2000"/>
              <a:t>Penyebab Kesulitan Belajar</a:t>
            </a:r>
          </a:p>
          <a:p>
            <a:pPr marL="609600" indent="-609600">
              <a:lnSpc>
                <a:spcPct val="90000"/>
              </a:lnSpc>
              <a:buFontTx/>
              <a:buAutoNum type="arabicPeriod"/>
            </a:pPr>
            <a:r>
              <a:rPr lang="en-US" sz="2000"/>
              <a:t>Pemrosesan Informasi</a:t>
            </a:r>
          </a:p>
          <a:p>
            <a:pPr marL="609600" indent="-609600">
              <a:lnSpc>
                <a:spcPct val="90000"/>
              </a:lnSpc>
              <a:buFontTx/>
              <a:buAutoNum type="arabicPeriod"/>
            </a:pPr>
            <a:r>
              <a:rPr lang="en-US" sz="2000"/>
              <a:t>Perilaku Bermasalah</a:t>
            </a:r>
          </a:p>
          <a:p>
            <a:pPr marL="609600" indent="-609600">
              <a:lnSpc>
                <a:spcPct val="90000"/>
              </a:lnSpc>
              <a:buFontTx/>
              <a:buAutoNum type="arabicPeriod"/>
            </a:pPr>
            <a:r>
              <a:rPr lang="en-US" sz="2000"/>
              <a:t>Delinquency &amp; Kesulitan Belajar</a:t>
            </a:r>
          </a:p>
          <a:p>
            <a:pPr marL="609600" indent="-609600">
              <a:lnSpc>
                <a:spcPct val="90000"/>
              </a:lnSpc>
              <a:buFontTx/>
              <a:buAutoNum type="arabicPeriod"/>
            </a:pPr>
            <a:r>
              <a:rPr lang="en-US" sz="2000"/>
              <a:t>Phobia sekolah</a:t>
            </a:r>
          </a:p>
          <a:p>
            <a:pPr marL="609600" indent="-609600">
              <a:lnSpc>
                <a:spcPct val="90000"/>
              </a:lnSpc>
              <a:buFontTx/>
              <a:buAutoNum type="arabicPeriod"/>
            </a:pPr>
            <a:r>
              <a:rPr lang="en-US" sz="2000" b="1"/>
              <a:t>UTS</a:t>
            </a:r>
          </a:p>
          <a:p>
            <a:pPr marL="609600" indent="-609600">
              <a:lnSpc>
                <a:spcPct val="90000"/>
              </a:lnSpc>
            </a:pPr>
            <a:endParaRPr lang="en-US" sz="2000" b="1"/>
          </a:p>
        </p:txBody>
      </p:sp>
      <p:sp>
        <p:nvSpPr>
          <p:cNvPr id="25604" name="Rectangle 4"/>
          <p:cNvSpPr>
            <a:spLocks noGrp="1" noChangeArrowheads="1"/>
          </p:cNvSpPr>
          <p:nvPr>
            <p:ph type="body" sz="half" idx="2"/>
          </p:nvPr>
        </p:nvSpPr>
        <p:spPr>
          <a:xfrm>
            <a:off x="4648200" y="1600200"/>
            <a:ext cx="4114800" cy="4267200"/>
          </a:xfrm>
          <a:noFill/>
          <a:ln>
            <a:solidFill>
              <a:schemeClr val="tx1"/>
            </a:solidFill>
          </a:ln>
        </p:spPr>
        <p:txBody>
          <a:bodyPr/>
          <a:lstStyle/>
          <a:p>
            <a:pPr marL="533400" indent="-533400">
              <a:lnSpc>
                <a:spcPct val="90000"/>
              </a:lnSpc>
              <a:buFontTx/>
              <a:buAutoNum type="arabicPeriod" startAt="9"/>
            </a:pPr>
            <a:r>
              <a:rPr lang="en-US" sz="2000">
                <a:solidFill>
                  <a:schemeClr val="hlink"/>
                </a:solidFill>
              </a:rPr>
              <a:t>Kesulitan Belajar Non-Verbal</a:t>
            </a:r>
          </a:p>
          <a:p>
            <a:pPr marL="533400" indent="-533400">
              <a:lnSpc>
                <a:spcPct val="90000"/>
              </a:lnSpc>
              <a:buFontTx/>
              <a:buAutoNum type="arabicPeriod" startAt="9"/>
            </a:pPr>
            <a:r>
              <a:rPr lang="en-US" sz="2000">
                <a:solidFill>
                  <a:schemeClr val="hlink"/>
                </a:solidFill>
              </a:rPr>
              <a:t>Kesulitan Belajar Matematika</a:t>
            </a:r>
          </a:p>
          <a:p>
            <a:pPr marL="533400" indent="-533400">
              <a:lnSpc>
                <a:spcPct val="90000"/>
              </a:lnSpc>
              <a:buFontTx/>
              <a:buAutoNum type="arabicPeriod" startAt="9"/>
            </a:pPr>
            <a:r>
              <a:rPr lang="en-US" sz="2000">
                <a:solidFill>
                  <a:schemeClr val="hlink"/>
                </a:solidFill>
              </a:rPr>
              <a:t>Kesulitan Belajar Membaca</a:t>
            </a:r>
          </a:p>
          <a:p>
            <a:pPr marL="533400" indent="-533400">
              <a:lnSpc>
                <a:spcPct val="90000"/>
              </a:lnSpc>
              <a:buFontTx/>
              <a:buAutoNum type="arabicPeriod" startAt="9"/>
            </a:pPr>
            <a:r>
              <a:rPr lang="en-US" sz="2000">
                <a:solidFill>
                  <a:schemeClr val="hlink"/>
                </a:solidFill>
              </a:rPr>
              <a:t>Underachievement</a:t>
            </a:r>
          </a:p>
          <a:p>
            <a:pPr marL="533400" indent="-533400">
              <a:lnSpc>
                <a:spcPct val="90000"/>
              </a:lnSpc>
              <a:buFontTx/>
              <a:buAutoNum type="arabicPeriod" startAt="9"/>
            </a:pPr>
            <a:r>
              <a:rPr lang="en-US" sz="2000">
                <a:solidFill>
                  <a:schemeClr val="hlink"/>
                </a:solidFill>
              </a:rPr>
              <a:t>Hiperaktivitas </a:t>
            </a:r>
          </a:p>
          <a:p>
            <a:pPr marL="533400" indent="-533400">
              <a:lnSpc>
                <a:spcPct val="90000"/>
              </a:lnSpc>
              <a:buFontTx/>
              <a:buAutoNum type="arabicPeriod" startAt="9"/>
            </a:pPr>
            <a:r>
              <a:rPr lang="en-US" sz="2000">
                <a:solidFill>
                  <a:schemeClr val="hlink"/>
                </a:solidFill>
              </a:rPr>
              <a:t>Kesulitan Konsentrasi</a:t>
            </a:r>
          </a:p>
          <a:p>
            <a:pPr marL="533400" indent="-533400">
              <a:lnSpc>
                <a:spcPct val="90000"/>
              </a:lnSpc>
              <a:buFontTx/>
              <a:buAutoNum type="arabicPeriod" startAt="9"/>
            </a:pPr>
            <a:r>
              <a:rPr lang="en-US" sz="2000">
                <a:solidFill>
                  <a:schemeClr val="hlink"/>
                </a:solidFill>
              </a:rPr>
              <a:t>Peran Orangtua dalam Intervensi masalah Kesulitan Belajar</a:t>
            </a:r>
          </a:p>
          <a:p>
            <a:pPr marL="533400" indent="-533400">
              <a:lnSpc>
                <a:spcPct val="90000"/>
              </a:lnSpc>
              <a:buFontTx/>
              <a:buAutoNum type="arabicPeriod" startAt="9"/>
            </a:pPr>
            <a:r>
              <a:rPr lang="en-US" sz="2000" b="1">
                <a:solidFill>
                  <a:schemeClr val="hlink"/>
                </a:solidFill>
              </a:rPr>
              <a:t>UAS</a:t>
            </a:r>
          </a:p>
          <a:p>
            <a:pPr marL="533400" indent="-533400">
              <a:lnSpc>
                <a:spcPct val="90000"/>
              </a:lnSpc>
            </a:pPr>
            <a:endParaRPr lang="en-US" sz="2000">
              <a:solidFill>
                <a:schemeClr val="hlin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26626" name="Rectangle 2"/>
          <p:cNvSpPr>
            <a:spLocks noGrp="1" noChangeArrowheads="1"/>
          </p:cNvSpPr>
          <p:nvPr>
            <p:ph type="title"/>
          </p:nvPr>
        </p:nvSpPr>
        <p:spPr/>
        <p:txBody>
          <a:bodyPr/>
          <a:lstStyle/>
          <a:p>
            <a:r>
              <a:rPr lang="en-US"/>
              <a:t>Evaluasi </a:t>
            </a:r>
          </a:p>
        </p:txBody>
      </p:sp>
      <p:sp>
        <p:nvSpPr>
          <p:cNvPr id="26627" name="Rectangle 3"/>
          <p:cNvSpPr>
            <a:spLocks noGrp="1" noChangeArrowheads="1"/>
          </p:cNvSpPr>
          <p:nvPr>
            <p:ph type="body" idx="1"/>
          </p:nvPr>
        </p:nvSpPr>
        <p:spPr>
          <a:xfrm>
            <a:off x="538163" y="1692275"/>
            <a:ext cx="8070850" cy="4357688"/>
          </a:xfrm>
        </p:spPr>
        <p:txBody>
          <a:bodyPr/>
          <a:lstStyle/>
          <a:p>
            <a:pPr>
              <a:buFont typeface="Wingdings" pitchFamily="2" charset="2"/>
              <a:buNone/>
            </a:pPr>
            <a:r>
              <a:rPr lang="en-US" sz="2600"/>
              <a:t>Evaluasi didasarkan pada </a:t>
            </a:r>
          </a:p>
          <a:p>
            <a:r>
              <a:rPr lang="en-US" sz="2600"/>
              <a:t>Nilai Kehadiran (bobot 20 %)</a:t>
            </a:r>
          </a:p>
          <a:p>
            <a:r>
              <a:rPr lang="en-US" sz="2600"/>
              <a:t>Nilai UTS (bobot 30 %)</a:t>
            </a:r>
          </a:p>
          <a:p>
            <a:r>
              <a:rPr lang="en-US" sz="2600"/>
              <a:t>Nilai UAS (bobot 30 %)</a:t>
            </a:r>
          </a:p>
          <a:p>
            <a:r>
              <a:rPr lang="en-US" sz="2600"/>
              <a:t>Nilai Tugas (bobot 20 %)</a:t>
            </a:r>
          </a:p>
          <a:p>
            <a:pPr lvl="1"/>
            <a:r>
              <a:rPr lang="en-US" sz="2200"/>
              <a:t>M</a:t>
            </a:r>
            <a:r>
              <a:rPr lang="en-US" sz="2000"/>
              <a:t>encakup pelaksanaan tugas &amp; keaktifan mahasiswa dlm mengemukakan ide-ide &amp; menanggapi permasalahan yang berkaitan dg MK.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27650" name="Rectangle 2"/>
          <p:cNvSpPr>
            <a:spLocks noGrp="1" noChangeArrowheads="1"/>
          </p:cNvSpPr>
          <p:nvPr>
            <p:ph type="title"/>
          </p:nvPr>
        </p:nvSpPr>
        <p:spPr/>
        <p:txBody>
          <a:bodyPr/>
          <a:lstStyle/>
          <a:p>
            <a:r>
              <a:rPr lang="en-US"/>
              <a:t>Tugas</a:t>
            </a:r>
          </a:p>
        </p:txBody>
      </p:sp>
      <p:sp>
        <p:nvSpPr>
          <p:cNvPr id="27651" name="Rectangle 3"/>
          <p:cNvSpPr>
            <a:spLocks noGrp="1" noChangeArrowheads="1"/>
          </p:cNvSpPr>
          <p:nvPr>
            <p:ph type="body" idx="1"/>
          </p:nvPr>
        </p:nvSpPr>
        <p:spPr>
          <a:xfrm>
            <a:off x="457200" y="1785938"/>
            <a:ext cx="8229600" cy="4344987"/>
          </a:xfrm>
        </p:spPr>
        <p:txBody>
          <a:bodyPr/>
          <a:lstStyle/>
          <a:p>
            <a:r>
              <a:rPr lang="en-US"/>
              <a:t>Individual </a:t>
            </a:r>
          </a:p>
          <a:p>
            <a:pPr lvl="1"/>
            <a:r>
              <a:rPr lang="en-US"/>
              <a:t>Wawancara sederhana antar teman (</a:t>
            </a:r>
            <a:r>
              <a:rPr lang="en-US" i="1"/>
              <a:t>role play</a:t>
            </a:r>
            <a:r>
              <a:rPr lang="en-US"/>
              <a:t>) tentang belajar &amp; kesulitan yang dihadapi.</a:t>
            </a:r>
            <a:endParaRPr lang="en-US" i="1"/>
          </a:p>
          <a:p>
            <a:r>
              <a:rPr lang="en-US"/>
              <a:t>Kelompok</a:t>
            </a:r>
          </a:p>
          <a:p>
            <a:pPr lvl="1"/>
            <a:r>
              <a:rPr lang="en-US"/>
              <a:t>Membuat paper tentang kasus kesulitan belajar.</a:t>
            </a:r>
          </a:p>
          <a:p>
            <a:pPr lvl="2">
              <a:buFont typeface="Wingdings" pitchFamily="2" charset="2"/>
              <a:buNone/>
            </a:pPr>
            <a:endParaRPr lang="en-US"/>
          </a:p>
          <a:p>
            <a:pPr lvl="1"/>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28674" name="Rectangle 2"/>
          <p:cNvSpPr>
            <a:spLocks noGrp="1" noChangeArrowheads="1"/>
          </p:cNvSpPr>
          <p:nvPr>
            <p:ph type="title"/>
          </p:nvPr>
        </p:nvSpPr>
        <p:spPr>
          <a:xfrm>
            <a:off x="914400" y="685800"/>
            <a:ext cx="7543800" cy="1077913"/>
          </a:xfrm>
        </p:spPr>
        <p:txBody>
          <a:bodyPr/>
          <a:lstStyle/>
          <a:p>
            <a:r>
              <a:rPr lang="en-US"/>
              <a:t>REFERENSI</a:t>
            </a:r>
          </a:p>
        </p:txBody>
      </p:sp>
      <p:sp>
        <p:nvSpPr>
          <p:cNvPr id="28675" name="Rectangle 3"/>
          <p:cNvSpPr>
            <a:spLocks noGrp="1" noChangeArrowheads="1"/>
          </p:cNvSpPr>
          <p:nvPr>
            <p:ph type="body" idx="1"/>
          </p:nvPr>
        </p:nvSpPr>
        <p:spPr>
          <a:xfrm>
            <a:off x="914400" y="2438400"/>
            <a:ext cx="7848600" cy="3886200"/>
          </a:xfrm>
        </p:spPr>
        <p:txBody>
          <a:bodyPr/>
          <a:lstStyle/>
          <a:p>
            <a:pPr marL="609600" indent="-609600">
              <a:lnSpc>
                <a:spcPct val="80000"/>
              </a:lnSpc>
            </a:pPr>
            <a:r>
              <a:rPr lang="en-US" sz="1700" b="1"/>
              <a:t>Feldman, W</a:t>
            </a:r>
            <a:r>
              <a:rPr lang="en-US" sz="1700"/>
              <a:t>. 2002. </a:t>
            </a:r>
            <a:r>
              <a:rPr lang="en-US" sz="1700" i="1"/>
              <a:t>Learning &amp; Attention Disorders </a:t>
            </a:r>
            <a:r>
              <a:rPr lang="en-US" sz="1700"/>
              <a:t>(Terjemahan : Mengatasi Gangguan Belajar pada Anak) Prestasi Pustaka, Jakarta.</a:t>
            </a:r>
          </a:p>
          <a:p>
            <a:pPr marL="609600" indent="-609600">
              <a:lnSpc>
                <a:spcPct val="80000"/>
              </a:lnSpc>
            </a:pPr>
            <a:r>
              <a:rPr lang="en-US" sz="1700" b="1"/>
              <a:t>Gorman, Jean Cheng</a:t>
            </a:r>
            <a:r>
              <a:rPr lang="en-US" sz="1700"/>
              <a:t>. 2001. </a:t>
            </a:r>
            <a:r>
              <a:rPr lang="en-US" sz="1700" i="1"/>
              <a:t>Emotional Disorders &amp; Learning Disabilities in the Elementary Classroom, Interactions &amp; Interventions. </a:t>
            </a:r>
            <a:r>
              <a:rPr lang="en-US" sz="1700"/>
              <a:t>Corwin Press, Inc.</a:t>
            </a:r>
          </a:p>
          <a:p>
            <a:pPr marL="609600" indent="-609600">
              <a:lnSpc>
                <a:spcPct val="80000"/>
              </a:lnSpc>
            </a:pPr>
            <a:r>
              <a:rPr lang="en-US" sz="1700" b="1"/>
              <a:t>Mulyono Abdurrahman</a:t>
            </a:r>
            <a:r>
              <a:rPr lang="en-US" sz="1700"/>
              <a:t>. 2003. </a:t>
            </a:r>
            <a:r>
              <a:rPr lang="en-US" sz="1700" i="1"/>
              <a:t>Pendidikan Bagi Anak Berkesulitan Belajar. </a:t>
            </a:r>
            <a:r>
              <a:rPr lang="en-US" sz="1700"/>
              <a:t>Rineka Cipta, Jakarta.</a:t>
            </a:r>
          </a:p>
          <a:p>
            <a:pPr marL="609600" indent="-609600">
              <a:lnSpc>
                <a:spcPct val="80000"/>
              </a:lnSpc>
            </a:pPr>
            <a:r>
              <a:rPr lang="en-US" sz="1700" b="1"/>
              <a:t>Osman, Betty B</a:t>
            </a:r>
            <a:r>
              <a:rPr lang="en-US" sz="1700"/>
              <a:t>. 1997. </a:t>
            </a:r>
            <a:r>
              <a:rPr lang="en-US" sz="1700" i="1"/>
              <a:t>Learning Disabilities and ADHD, A Familiy Guide to Living &amp; Learning Together. </a:t>
            </a:r>
            <a:r>
              <a:rPr lang="en-US" sz="1700"/>
              <a:t>John Wiley &amp; Sons, Inc. (Terjemahan : Lemah Be;ajar &amp; ADHD, Panduan Hidup Keluarga &amp; Belajar Bersama, PT Grasindo, Jakarta).</a:t>
            </a:r>
          </a:p>
          <a:p>
            <a:pPr marL="609600" indent="-609600">
              <a:lnSpc>
                <a:spcPct val="80000"/>
              </a:lnSpc>
            </a:pPr>
            <a:r>
              <a:rPr lang="en-US" sz="1700" b="1"/>
              <a:t>Soekadji, Soetarlinah</a:t>
            </a:r>
            <a:r>
              <a:rPr lang="en-US" sz="1700"/>
              <a:t>. 1998. </a:t>
            </a:r>
            <a:r>
              <a:rPr lang="en-US" sz="1700" i="1"/>
              <a:t>Kesulitan Belajar. </a:t>
            </a:r>
            <a:r>
              <a:rPr lang="en-US" sz="1700"/>
              <a:t>Fakultas Psikologi UI, Depok.</a:t>
            </a:r>
          </a:p>
          <a:p>
            <a:pPr marL="609600" indent="-609600">
              <a:lnSpc>
                <a:spcPct val="80000"/>
              </a:lnSpc>
            </a:pPr>
            <a:r>
              <a:rPr lang="en-US" sz="1700" b="1"/>
              <a:t>Soekadji, Soetarlinah</a:t>
            </a:r>
            <a:r>
              <a:rPr lang="en-US" sz="1700"/>
              <a:t>. 2000. </a:t>
            </a:r>
            <a:r>
              <a:rPr lang="en-US" sz="1700" i="1"/>
              <a:t>Psikologi Pendidikan &amp; Pendidikan Sekolah. </a:t>
            </a:r>
            <a:r>
              <a:rPr lang="en-US" sz="1700"/>
              <a:t>LP3PS Fakultas Psikologi UI, Depok.</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p:txBody>
          <a:bodyPr/>
          <a:lstStyle/>
          <a:p>
            <a:r>
              <a:rPr lang="en-US" altLang="en-US"/>
              <a:t>winsr-rev2008</a:t>
            </a:r>
          </a:p>
        </p:txBody>
      </p:sp>
      <p:sp>
        <p:nvSpPr>
          <p:cNvPr id="2050" name="Rectangle 2"/>
          <p:cNvSpPr>
            <a:spLocks noGrp="1" noChangeArrowheads="1"/>
          </p:cNvSpPr>
          <p:nvPr>
            <p:ph type="ctrTitle"/>
          </p:nvPr>
        </p:nvSpPr>
        <p:spPr/>
        <p:txBody>
          <a:bodyPr/>
          <a:lstStyle/>
          <a:p>
            <a:r>
              <a:rPr lang="en-US" b="1"/>
              <a:t>PENGERTIAN </a:t>
            </a:r>
            <a:br>
              <a:rPr lang="en-US" b="1"/>
            </a:br>
            <a:r>
              <a:rPr lang="en-US" b="1"/>
              <a:t>KESULITAN BELAJAR</a:t>
            </a:r>
          </a:p>
        </p:txBody>
      </p:sp>
      <p:sp>
        <p:nvSpPr>
          <p:cNvPr id="2051" name="Rectangle 3"/>
          <p:cNvSpPr>
            <a:spLocks noGrp="1" noChangeArrowheads="1"/>
          </p:cNvSpPr>
          <p:nvPr>
            <p:ph type="subTitle" idx="1"/>
          </p:nvPr>
        </p:nvSpPr>
        <p:spPr/>
        <p:txBody>
          <a:bodyPr/>
          <a:lstStyle/>
          <a:p>
            <a:r>
              <a:rPr lang="en-US"/>
              <a:t>Winanti S Respati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winsr-rev2008</a:t>
            </a:r>
          </a:p>
        </p:txBody>
      </p:sp>
      <p:sp>
        <p:nvSpPr>
          <p:cNvPr id="21506" name="Rectangle 2"/>
          <p:cNvSpPr>
            <a:spLocks noGrp="1" noChangeArrowheads="1"/>
          </p:cNvSpPr>
          <p:nvPr>
            <p:ph type="title"/>
          </p:nvPr>
        </p:nvSpPr>
        <p:spPr/>
        <p:txBody>
          <a:bodyPr/>
          <a:lstStyle/>
          <a:p>
            <a:r>
              <a:rPr lang="en-US"/>
              <a:t>TIU - TIK</a:t>
            </a:r>
          </a:p>
        </p:txBody>
      </p:sp>
      <p:sp>
        <p:nvSpPr>
          <p:cNvPr id="21507" name="Rectangle 3"/>
          <p:cNvSpPr>
            <a:spLocks noGrp="1" noChangeArrowheads="1"/>
          </p:cNvSpPr>
          <p:nvPr>
            <p:ph type="body" idx="1"/>
          </p:nvPr>
        </p:nvSpPr>
        <p:spPr/>
        <p:txBody>
          <a:bodyPr/>
          <a:lstStyle/>
          <a:p>
            <a:pPr>
              <a:lnSpc>
                <a:spcPct val="80000"/>
              </a:lnSpc>
            </a:pPr>
            <a:r>
              <a:rPr lang="en-US" sz="2600"/>
              <a:t>TIU</a:t>
            </a:r>
          </a:p>
          <a:p>
            <a:pPr lvl="1">
              <a:lnSpc>
                <a:spcPct val="80000"/>
              </a:lnSpc>
            </a:pPr>
            <a:r>
              <a:rPr lang="en-US" sz="2200"/>
              <a:t>Agar mahasiswa dapat menjelaskan tentang pengertian serta definisi tentang Kesulitan Belajar.</a:t>
            </a:r>
          </a:p>
          <a:p>
            <a:pPr>
              <a:lnSpc>
                <a:spcPct val="80000"/>
              </a:lnSpc>
            </a:pPr>
            <a:r>
              <a:rPr lang="en-US" sz="2600"/>
              <a:t>TIK</a:t>
            </a:r>
          </a:p>
          <a:p>
            <a:pPr lvl="1">
              <a:lnSpc>
                <a:spcPct val="80000"/>
              </a:lnSpc>
            </a:pPr>
            <a:r>
              <a:rPr lang="en-US" sz="2200"/>
              <a:t>Mahasiswa mampu menjelaskan tentang pengertian kesulitan belajar.</a:t>
            </a:r>
          </a:p>
          <a:p>
            <a:pPr lvl="1">
              <a:lnSpc>
                <a:spcPct val="80000"/>
              </a:lnSpc>
            </a:pPr>
            <a:r>
              <a:rPr lang="en-US" sz="2200"/>
              <a:t>Mahasiswa mampu menjelaskan tentang asal mula istilah kesulitan belajar.</a:t>
            </a:r>
          </a:p>
          <a:p>
            <a:pPr lvl="1">
              <a:lnSpc>
                <a:spcPct val="80000"/>
              </a:lnSpc>
            </a:pPr>
            <a:r>
              <a:rPr lang="en-US" sz="2200"/>
              <a:t>Mahasiswa mampu menjelaskan tentang pendekatan dari berbagai disiplin ilmu terhadap masalah kesulitan belajar.</a:t>
            </a:r>
          </a:p>
          <a:p>
            <a:pPr lvl="1">
              <a:lnSpc>
                <a:spcPct val="80000"/>
              </a:lnSpc>
            </a:pPr>
            <a:r>
              <a:rPr lang="en-US" sz="2200"/>
              <a:t>Mahasiswa mampu menjelaskan tentang karakteristik / ciri-ciri kesulitan belajar.</a:t>
            </a:r>
          </a:p>
          <a:p>
            <a:pPr lvl="1">
              <a:lnSpc>
                <a:spcPct val="80000"/>
              </a:lnSpc>
            </a:pPr>
            <a:endParaRPr lang="en-US" sz="2200"/>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158</TotalTime>
  <Words>1378</Words>
  <Application>Microsoft Office PowerPoint</Application>
  <PresentationFormat>On-screen Show (4:3)</PresentationFormat>
  <Paragraphs>161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Edge</vt:lpstr>
      <vt:lpstr>KESULITAN BELAJAR</vt:lpstr>
      <vt:lpstr>OVERVIEW</vt:lpstr>
      <vt:lpstr>Tujuan Umum Mata Kuliah</vt:lpstr>
      <vt:lpstr>Pokok Bahasan</vt:lpstr>
      <vt:lpstr>Evaluasi </vt:lpstr>
      <vt:lpstr>Tugas</vt:lpstr>
      <vt:lpstr>REFERENSI</vt:lpstr>
      <vt:lpstr>PENGERTIAN  KESULITAN BELAJAR</vt:lpstr>
      <vt:lpstr>TIU - TIK</vt:lpstr>
      <vt:lpstr>PENGERTIAN </vt:lpstr>
      <vt:lpstr> </vt:lpstr>
      <vt:lpstr>Pendekatan terhadap Kesulitan Belajar dari Berbagai Disiplin Ilmu.</vt:lpstr>
      <vt:lpstr>Pendekatan ...</vt:lpstr>
      <vt:lpstr>Asal Mula Kesulitan Belajar</vt:lpstr>
      <vt:lpstr>Beberapa karakteristik kerusakan otak menurut Strauss.</vt:lpstr>
      <vt:lpstr>Sindroma Strauss.</vt:lpstr>
      <vt:lpstr>Sindroma...</vt:lpstr>
      <vt:lpstr>Beberapa Definisi Kesulitan belajar.</vt:lpstr>
      <vt:lpstr> </vt:lpstr>
      <vt:lpstr> </vt:lpstr>
      <vt:lpstr>Menurut definisi yang terakhir</vt:lpstr>
      <vt:lpstr>Ciri-ciri Kesulitan Belajar</vt:lpstr>
      <vt:lpstr> </vt:lpstr>
      <vt:lpstr>LATIHAN SOAL</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KESULITAN BELAJAR.</dc:title>
  <dc:creator>wien</dc:creator>
  <cp:lastModifiedBy>anin</cp:lastModifiedBy>
  <cp:revision>10</cp:revision>
  <dcterms:created xsi:type="dcterms:W3CDTF">2006-06-19T21:31:36Z</dcterms:created>
  <dcterms:modified xsi:type="dcterms:W3CDTF">2014-07-11T09:49:25Z</dcterms:modified>
</cp:coreProperties>
</file>