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554F0531-39C3-4037-807D-21749D0A8BA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26627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26628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29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6630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1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2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6633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26634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35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36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37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38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39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640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641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6642" name="Rectangle 1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6643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26644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0C5E235-A2C7-4FAF-90A6-BC98F8E611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135222-1EBF-4E6D-AB8D-670E4456F8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071CC0-778A-4FDC-BB2A-1057050140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D7E5D0-CBCD-4E3E-8229-ECA40134F5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CA455C-B5B1-473E-BBAA-3907F56EC4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74385F-9290-4F80-A432-721D046351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F2B864-1ECC-4C6D-936D-8041EF906E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2A02EA-38CD-44B6-8F8B-F08B305D87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96E71C-CE29-4C3F-8A30-0969E83D00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15FC06-2D76-4D22-B9F9-E92089531D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B5E1C4-1B16-4171-99A9-C4B689CF44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25603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04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5605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25606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07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08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09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10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11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12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13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14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5615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5616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2DBFDDE4-BB5B-4AE7-AF3E-B75856F5D303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winsr-rev2008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Hiperaktivitas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4191000"/>
            <a:ext cx="6400800" cy="1447800"/>
          </a:xfrm>
        </p:spPr>
        <p:txBody>
          <a:bodyPr/>
          <a:lstStyle/>
          <a:p>
            <a:r>
              <a:rPr lang="en-US"/>
              <a:t>Winanti S. Respati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winsr-rev2008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Pengertian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Berkonotasi Medis </a:t>
            </a:r>
            <a:r>
              <a:rPr lang="en-US" sz="2000">
                <a:sym typeface="Wingdings" pitchFamily="2" charset="2"/>
              </a:rPr>
              <a:t> banyak pd penderita MBD (Minimal Brain Dysfunction)</a:t>
            </a:r>
          </a:p>
          <a:p>
            <a:pPr>
              <a:lnSpc>
                <a:spcPct val="80000"/>
              </a:lnSpc>
            </a:pPr>
            <a:r>
              <a:rPr lang="en-US" sz="2000">
                <a:sym typeface="Wingdings" pitchFamily="2" charset="2"/>
              </a:rPr>
              <a:t>Bukan penyakit  merupakan pola perilaku &amp; simptom yg kompleks.</a:t>
            </a:r>
          </a:p>
          <a:p>
            <a:pPr>
              <a:lnSpc>
                <a:spcPct val="80000"/>
              </a:lnSpc>
            </a:pPr>
            <a:r>
              <a:rPr lang="en-US" sz="2000">
                <a:sym typeface="Wingdings" pitchFamily="2" charset="2"/>
              </a:rPr>
              <a:t>Ross &amp; Ross (1976)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Hiperaktif : seseorang yg aktifitasnya banyak, jarang berhasil menyelesaikan tugas.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Produktif : aktifitas bayak, tugas2 selesai.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Overaktif : (tdk sama dg hiperaktif).</a:t>
            </a:r>
          </a:p>
          <a:p>
            <a:pPr lvl="2">
              <a:lnSpc>
                <a:spcPct val="80000"/>
              </a:lnSpc>
            </a:pPr>
            <a:r>
              <a:rPr lang="en-US" sz="1600"/>
              <a:t>Tjd pd anak usia 3  th</a:t>
            </a:r>
          </a:p>
          <a:p>
            <a:pPr lvl="2">
              <a:lnSpc>
                <a:spcPct val="80000"/>
              </a:lnSpc>
            </a:pPr>
            <a:r>
              <a:rPr lang="en-US" sz="1600"/>
              <a:t>Kecerdasan tinggi, dorongan eksplorasi tinggi.</a:t>
            </a:r>
          </a:p>
          <a:p>
            <a:pPr lvl="2">
              <a:lnSpc>
                <a:spcPct val="80000"/>
              </a:lnSpc>
            </a:pPr>
            <a:r>
              <a:rPr lang="en-US" sz="1600"/>
              <a:t>Reaktif thd lingkungan.</a:t>
            </a:r>
          </a:p>
          <a:p>
            <a:pPr lvl="2">
              <a:lnSpc>
                <a:spcPct val="80000"/>
              </a:lnSpc>
            </a:pPr>
            <a:r>
              <a:rPr lang="en-US" sz="1600"/>
              <a:t>Bermasalah / kecemasan tinggi.</a:t>
            </a:r>
          </a:p>
          <a:p>
            <a:pPr lvl="2">
              <a:lnSpc>
                <a:spcPct val="80000"/>
              </a:lnSpc>
            </a:pPr>
            <a:r>
              <a:rPr lang="en-US" sz="1600"/>
              <a:t>Penderita Autisme infantil, epilepsi.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(Berkurang seiring meningkatnya usia </a:t>
            </a:r>
            <a:r>
              <a:rPr lang="en-US" sz="1600">
                <a:sym typeface="Wingdings" pitchFamily="2" charset="2"/>
              </a:rPr>
              <a:t> kecuali yg diikuti dg kesulitan konsentrasi)</a:t>
            </a:r>
            <a:r>
              <a:rPr lang="en-US" sz="160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winsr-rev2008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Ciri-ciri khas hiperaktif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Kesulitan inhibisi motorik </a:t>
            </a:r>
            <a:r>
              <a:rPr lang="en-US">
                <a:sym typeface="Wingdings" pitchFamily="2" charset="2"/>
              </a:rPr>
              <a:t> tdk dapat menghentikan respon.</a:t>
            </a:r>
          </a:p>
          <a:p>
            <a:r>
              <a:rPr lang="en-US">
                <a:sym typeface="Wingdings" pitchFamily="2" charset="2"/>
              </a:rPr>
              <a:t>Disosiasi  cenderung merespon rincian stimulus.</a:t>
            </a:r>
          </a:p>
          <a:p>
            <a:r>
              <a:rPr lang="en-US">
                <a:sym typeface="Wingdings" pitchFamily="2" charset="2"/>
              </a:rPr>
              <a:t>Gangguan membedakan Figure &amp; Ground.</a:t>
            </a:r>
          </a:p>
          <a:p>
            <a:r>
              <a:rPr lang="en-US">
                <a:sym typeface="Wingdings" pitchFamily="2" charset="2"/>
              </a:rPr>
              <a:t>KOnsep diri &amp; gambaran diri tdk adekuat.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winsr-rev2008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Penyebab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Faktor neurologis</a:t>
            </a:r>
          </a:p>
          <a:p>
            <a:pPr>
              <a:lnSpc>
                <a:spcPct val="80000"/>
              </a:lnSpc>
            </a:pPr>
            <a:r>
              <a:rPr lang="en-US" sz="2800"/>
              <a:t>Kelainan biokimiawi</a:t>
            </a:r>
          </a:p>
          <a:p>
            <a:pPr>
              <a:lnSpc>
                <a:spcPct val="80000"/>
              </a:lnSpc>
            </a:pPr>
            <a:r>
              <a:rPr lang="en-US" sz="2800"/>
              <a:t>Kelambatan kematangan </a:t>
            </a:r>
          </a:p>
          <a:p>
            <a:pPr>
              <a:lnSpc>
                <a:spcPct val="80000"/>
              </a:lnSpc>
            </a:pPr>
            <a:r>
              <a:rPr lang="en-US" sz="2800"/>
              <a:t>Keracunan timah hitam (timbal)</a:t>
            </a:r>
          </a:p>
          <a:p>
            <a:pPr>
              <a:lnSpc>
                <a:spcPct val="80000"/>
              </a:lnSpc>
            </a:pPr>
            <a:r>
              <a:rPr lang="en-US" sz="2800"/>
              <a:t>Pola asuh</a:t>
            </a:r>
          </a:p>
          <a:p>
            <a:pPr>
              <a:lnSpc>
                <a:spcPct val="80000"/>
              </a:lnSpc>
            </a:pPr>
            <a:r>
              <a:rPr lang="en-US" sz="2800"/>
              <a:t>Perilaku hasil belajar</a:t>
            </a:r>
          </a:p>
          <a:p>
            <a:pPr>
              <a:lnSpc>
                <a:spcPct val="80000"/>
              </a:lnSpc>
            </a:pPr>
            <a:r>
              <a:rPr lang="en-US" sz="2800"/>
              <a:t>Faktor genetik</a:t>
            </a:r>
          </a:p>
          <a:p>
            <a:pPr>
              <a:lnSpc>
                <a:spcPct val="80000"/>
              </a:lnSpc>
            </a:pPr>
            <a:r>
              <a:rPr lang="en-US" sz="2800"/>
              <a:t>Stress radiasi</a:t>
            </a:r>
          </a:p>
          <a:p>
            <a:pPr>
              <a:lnSpc>
                <a:spcPct val="80000"/>
              </a:lnSpc>
            </a:pPr>
            <a:r>
              <a:rPr lang="en-US" sz="2800"/>
              <a:t>Alergi</a:t>
            </a:r>
          </a:p>
          <a:p>
            <a:pPr>
              <a:lnSpc>
                <a:spcPct val="80000"/>
              </a:lnSpc>
            </a:pPr>
            <a:r>
              <a:rPr lang="en-US" sz="2800"/>
              <a:t>Kondisi pre &amp; post natal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winsr-rev2008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Treatment / Perlakuan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Medis / terapi obat </a:t>
            </a:r>
            <a:r>
              <a:rPr lang="en-US" sz="2800">
                <a:sym typeface="Wingdings" pitchFamily="2" charset="2"/>
              </a:rPr>
              <a:t> perlu diperhatikan efek sampingnya.</a:t>
            </a:r>
          </a:p>
          <a:p>
            <a:pPr>
              <a:lnSpc>
                <a:spcPct val="90000"/>
              </a:lnSpc>
            </a:pPr>
            <a:r>
              <a:rPr lang="en-US" sz="2800">
                <a:sym typeface="Wingdings" pitchFamily="2" charset="2"/>
              </a:rPr>
              <a:t>Terapi perilaku (behavior therapy)</a:t>
            </a:r>
          </a:p>
          <a:p>
            <a:pPr lvl="2">
              <a:lnSpc>
                <a:spcPct val="90000"/>
              </a:lnSpc>
            </a:pPr>
            <a:r>
              <a:rPr lang="en-US" sz="2000">
                <a:sym typeface="Wingdings" pitchFamily="2" charset="2"/>
              </a:rPr>
              <a:t>Biofeedback</a:t>
            </a:r>
          </a:p>
          <a:p>
            <a:pPr lvl="2">
              <a:lnSpc>
                <a:spcPct val="90000"/>
              </a:lnSpc>
            </a:pPr>
            <a:r>
              <a:rPr lang="en-US" sz="2000">
                <a:sym typeface="Wingdings" pitchFamily="2" charset="2"/>
              </a:rPr>
              <a:t>Relaksasi</a:t>
            </a:r>
          </a:p>
          <a:p>
            <a:pPr lvl="2">
              <a:lnSpc>
                <a:spcPct val="90000"/>
              </a:lnSpc>
            </a:pPr>
            <a:r>
              <a:rPr lang="en-US" sz="2000">
                <a:sym typeface="Wingdings" pitchFamily="2" charset="2"/>
              </a:rPr>
              <a:t>Latihan kontrol diri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 Pentingnya reinforcement.</a:t>
            </a:r>
          </a:p>
          <a:p>
            <a:pPr>
              <a:lnSpc>
                <a:spcPct val="90000"/>
              </a:lnSpc>
            </a:pPr>
            <a:r>
              <a:rPr lang="en-US" sz="2800">
                <a:sym typeface="Wingdings" pitchFamily="2" charset="2"/>
              </a:rPr>
              <a:t>Perlakuan dlm keluarga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ym typeface="Wingdings" pitchFamily="2" charset="2"/>
              </a:rPr>
              <a:t>Konseling keluarga</a:t>
            </a:r>
          </a:p>
          <a:p>
            <a:pPr lvl="2">
              <a:lnSpc>
                <a:spcPct val="90000"/>
              </a:lnSpc>
            </a:pPr>
            <a:r>
              <a:rPr lang="en-US" sz="2000">
                <a:sym typeface="Wingdings" pitchFamily="2" charset="2"/>
              </a:rPr>
              <a:t>Pola asuh</a:t>
            </a:r>
          </a:p>
          <a:p>
            <a:pPr lvl="2">
              <a:lnSpc>
                <a:spcPct val="90000"/>
              </a:lnSpc>
            </a:pPr>
            <a:r>
              <a:rPr lang="en-US" sz="2000">
                <a:sym typeface="Wingdings" pitchFamily="2" charset="2"/>
              </a:rPr>
              <a:t>Modelling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winsr-rev2008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Istilah-istilah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ADHD : Attention Deficit &amp; Hiperactivity Dysorder.</a:t>
            </a:r>
          </a:p>
          <a:p>
            <a:r>
              <a:rPr lang="en-US"/>
              <a:t>ADD : Attenttion Deficit Dysorder.</a:t>
            </a:r>
          </a:p>
          <a:p>
            <a:r>
              <a:rPr lang="en-US"/>
              <a:t>LD : Learning Disability</a:t>
            </a:r>
          </a:p>
          <a:p>
            <a:r>
              <a:rPr lang="en-US"/>
              <a:t>MBD : Minimal Brain Dysfunction.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winsr-rev2008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LATIHAN SOAL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Apa yang dimaksud dengan hiperaktivitas ?</a:t>
            </a:r>
          </a:p>
          <a:p>
            <a:r>
              <a:rPr lang="en-US" sz="2800"/>
              <a:t>Apa bedanya anak yang hiperaktif &amp; anak yang produktif ?</a:t>
            </a:r>
          </a:p>
          <a:p>
            <a:r>
              <a:rPr lang="en-US" sz="2800"/>
              <a:t>Sebutkan ciri-ciri anak hiperaktif ?</a:t>
            </a:r>
          </a:p>
          <a:p>
            <a:r>
              <a:rPr lang="en-US" sz="2800"/>
              <a:t>Jelaskan faktor apa saja yang dapat menyebabkan hiperaktivitas !</a:t>
            </a:r>
          </a:p>
          <a:p>
            <a:r>
              <a:rPr lang="en-US" sz="2800"/>
              <a:t>Bagaimana treatment untuk masalah hiperaktivitas ?</a:t>
            </a:r>
          </a:p>
          <a:p>
            <a:endParaRPr lang="en-US" sz="2800"/>
          </a:p>
          <a:p>
            <a:endParaRPr lang="en-US" sz="2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74</TotalTime>
  <Words>271</Words>
  <Application>Microsoft Office PowerPoint</Application>
  <PresentationFormat>On-screen Show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Shimmer</vt:lpstr>
      <vt:lpstr>Hiperaktivitas</vt:lpstr>
      <vt:lpstr>Pengertian</vt:lpstr>
      <vt:lpstr>Ciri-ciri khas hiperaktif</vt:lpstr>
      <vt:lpstr>Penyebab</vt:lpstr>
      <vt:lpstr>Treatment / Perlakuan</vt:lpstr>
      <vt:lpstr>Istilah-istilah </vt:lpstr>
      <vt:lpstr>LATIHAN SOAL</vt:lpstr>
    </vt:vector>
  </TitlesOfParts>
  <Company>Univ. INDONUSA Esa Unggul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Hiperaktivitas</dc:title>
  <dc:creator>wien</dc:creator>
  <cp:lastModifiedBy>anin</cp:lastModifiedBy>
  <cp:revision>5</cp:revision>
  <dcterms:created xsi:type="dcterms:W3CDTF">2006-06-07T19:32:59Z</dcterms:created>
  <dcterms:modified xsi:type="dcterms:W3CDTF">2014-07-12T07:35:31Z</dcterms:modified>
</cp:coreProperties>
</file>