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F08BE2AF-2209-4069-9032-4A479FF99E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95600" y="1371600"/>
            <a:ext cx="5867400" cy="2286000"/>
          </a:xfrm>
        </p:spPr>
        <p:txBody>
          <a:bodyPr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5791200" cy="14478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 b="1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8D135B10-A0A7-41A6-9823-615C92F7F60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1271" name="Line 7"/>
          <p:cNvSpPr>
            <a:spLocks noChangeShapeType="1"/>
          </p:cNvSpPr>
          <p:nvPr/>
        </p:nvSpPr>
        <p:spPr bwMode="auto">
          <a:xfrm>
            <a:off x="228600" y="990600"/>
            <a:ext cx="8610600" cy="0"/>
          </a:xfrm>
          <a:prstGeom prst="line">
            <a:avLst/>
          </a:prstGeom>
          <a:noFill/>
          <a:ln w="66675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228600" y="1447800"/>
            <a:ext cx="2286000" cy="2514600"/>
            <a:chOff x="144" y="912"/>
            <a:chExt cx="1440" cy="1584"/>
          </a:xfrm>
        </p:grpSpPr>
        <p:sp>
          <p:nvSpPr>
            <p:cNvPr id="11273" name="Rectangle 9"/>
            <p:cNvSpPr>
              <a:spLocks noChangeArrowheads="1"/>
            </p:cNvSpPr>
            <p:nvPr/>
          </p:nvSpPr>
          <p:spPr bwMode="auto">
            <a:xfrm>
              <a:off x="960" y="912"/>
              <a:ext cx="52" cy="97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Rectangle 10"/>
            <p:cNvSpPr>
              <a:spLocks noChangeArrowheads="1"/>
            </p:cNvSpPr>
            <p:nvPr/>
          </p:nvSpPr>
          <p:spPr bwMode="auto">
            <a:xfrm>
              <a:off x="844" y="912"/>
              <a:ext cx="52" cy="8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Rectangle 11"/>
            <p:cNvSpPr>
              <a:spLocks noChangeArrowheads="1"/>
            </p:cNvSpPr>
            <p:nvPr/>
          </p:nvSpPr>
          <p:spPr bwMode="auto">
            <a:xfrm>
              <a:off x="727" y="912"/>
              <a:ext cx="52" cy="7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Rectangle 12"/>
            <p:cNvSpPr>
              <a:spLocks noChangeArrowheads="1"/>
            </p:cNvSpPr>
            <p:nvPr/>
          </p:nvSpPr>
          <p:spPr bwMode="auto">
            <a:xfrm>
              <a:off x="610" y="912"/>
              <a:ext cx="52" cy="612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Rectangle 13"/>
            <p:cNvSpPr>
              <a:spLocks noChangeArrowheads="1"/>
            </p:cNvSpPr>
            <p:nvPr/>
          </p:nvSpPr>
          <p:spPr bwMode="auto">
            <a:xfrm>
              <a:off x="494" y="912"/>
              <a:ext cx="52" cy="49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Rectangle 14"/>
            <p:cNvSpPr>
              <a:spLocks noChangeArrowheads="1"/>
            </p:cNvSpPr>
            <p:nvPr/>
          </p:nvSpPr>
          <p:spPr bwMode="auto">
            <a:xfrm>
              <a:off x="377" y="912"/>
              <a:ext cx="52" cy="36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Rectangle 15"/>
            <p:cNvSpPr>
              <a:spLocks noChangeArrowheads="1"/>
            </p:cNvSpPr>
            <p:nvPr/>
          </p:nvSpPr>
          <p:spPr bwMode="auto">
            <a:xfrm>
              <a:off x="260" y="912"/>
              <a:ext cx="52" cy="24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Rectangle 16"/>
            <p:cNvSpPr>
              <a:spLocks noChangeArrowheads="1"/>
            </p:cNvSpPr>
            <p:nvPr/>
          </p:nvSpPr>
          <p:spPr bwMode="auto">
            <a:xfrm>
              <a:off x="144" y="912"/>
              <a:ext cx="52" cy="125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Rectangle 17"/>
            <p:cNvSpPr>
              <a:spLocks noChangeArrowheads="1"/>
            </p:cNvSpPr>
            <p:nvPr/>
          </p:nvSpPr>
          <p:spPr bwMode="auto">
            <a:xfrm>
              <a:off x="1077" y="912"/>
              <a:ext cx="49" cy="1098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Rectangle 18"/>
            <p:cNvSpPr>
              <a:spLocks noChangeArrowheads="1"/>
            </p:cNvSpPr>
            <p:nvPr/>
          </p:nvSpPr>
          <p:spPr bwMode="auto">
            <a:xfrm>
              <a:off x="1191" y="912"/>
              <a:ext cx="49" cy="1223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Rectangle 19"/>
            <p:cNvSpPr>
              <a:spLocks noChangeArrowheads="1"/>
            </p:cNvSpPr>
            <p:nvPr/>
          </p:nvSpPr>
          <p:spPr bwMode="auto">
            <a:xfrm>
              <a:off x="1304" y="912"/>
              <a:ext cx="49" cy="134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Rectangle 20"/>
            <p:cNvSpPr>
              <a:spLocks noChangeArrowheads="1"/>
            </p:cNvSpPr>
            <p:nvPr/>
          </p:nvSpPr>
          <p:spPr bwMode="auto">
            <a:xfrm>
              <a:off x="1418" y="912"/>
              <a:ext cx="52" cy="1466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Rectangle 21"/>
            <p:cNvSpPr>
              <a:spLocks noChangeArrowheads="1"/>
            </p:cNvSpPr>
            <p:nvPr/>
          </p:nvSpPr>
          <p:spPr bwMode="auto">
            <a:xfrm>
              <a:off x="1535" y="912"/>
              <a:ext cx="49" cy="158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1286" name="Line 22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0BBF60A-C243-4DAD-B002-9127550B7FA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34200" y="457200"/>
            <a:ext cx="17526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76400" y="457200"/>
            <a:ext cx="51054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91D005D-2A9B-4ACA-8344-6B3A42D2450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E6C9C4F-9146-4C2C-AD06-16103A47A01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F1E2365-2372-4C79-A179-CDEAEAC231D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764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57800" y="1981200"/>
            <a:ext cx="3429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9A3061-4A9F-4CDB-BAF8-2C40BAFCF39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148E837-3F4C-4DFD-B6BB-C3A04CB588A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D2A06AC-8861-44D4-BFE7-85926E1979B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9EC716A-5375-4F4A-97E0-C5F04C9C2B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4BB924A-B3C0-4FAC-9C9A-56E73554598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FA6FBE-55CE-4FB0-9B58-CCFED197A427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57200"/>
            <a:ext cx="70104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76400" y="1981200"/>
            <a:ext cx="7010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solidFill>
                  <a:schemeClr val="tx2"/>
                </a:solidFill>
              </a:defRPr>
            </a:lvl1pPr>
          </a:lstStyle>
          <a:p>
            <a:r>
              <a:rPr lang="en-US"/>
              <a:t>winsr-rev2008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chemeClr val="tx2"/>
                </a:solidFill>
              </a:defRPr>
            </a:lvl1pPr>
          </a:lstStyle>
          <a:p>
            <a:fld id="{7AFA79F3-D2E7-4C71-804C-0443E933FBF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46" name="Line 6"/>
          <p:cNvSpPr>
            <a:spLocks noChangeShapeType="1"/>
          </p:cNvSpPr>
          <p:nvPr/>
        </p:nvSpPr>
        <p:spPr bwMode="auto">
          <a:xfrm>
            <a:off x="266700" y="6172200"/>
            <a:ext cx="8610600" cy="0"/>
          </a:xfrm>
          <a:prstGeom prst="line">
            <a:avLst/>
          </a:prstGeom>
          <a:noFill/>
          <a:ln w="127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247" name="Line 7"/>
          <p:cNvSpPr>
            <a:spLocks noChangeShapeType="1"/>
          </p:cNvSpPr>
          <p:nvPr/>
        </p:nvSpPr>
        <p:spPr bwMode="auto">
          <a:xfrm>
            <a:off x="228600" y="304800"/>
            <a:ext cx="8610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248" name="Group 8"/>
          <p:cNvGrpSpPr>
            <a:grpSpLocks/>
          </p:cNvGrpSpPr>
          <p:nvPr/>
        </p:nvGrpSpPr>
        <p:grpSpPr bwMode="auto">
          <a:xfrm>
            <a:off x="228600" y="457200"/>
            <a:ext cx="1246188" cy="1371600"/>
            <a:chOff x="144" y="288"/>
            <a:chExt cx="785" cy="864"/>
          </a:xfrm>
        </p:grpSpPr>
        <p:sp>
          <p:nvSpPr>
            <p:cNvPr id="10249" name="Rectangle 9"/>
            <p:cNvSpPr>
              <a:spLocks noChangeArrowheads="1"/>
            </p:cNvSpPr>
            <p:nvPr/>
          </p:nvSpPr>
          <p:spPr bwMode="auto">
            <a:xfrm>
              <a:off x="589" y="288"/>
              <a:ext cx="28" cy="534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0" name="Rectangle 10"/>
            <p:cNvSpPr>
              <a:spLocks noChangeArrowheads="1"/>
            </p:cNvSpPr>
            <p:nvPr/>
          </p:nvSpPr>
          <p:spPr bwMode="auto">
            <a:xfrm>
              <a:off x="526" y="288"/>
              <a:ext cx="28" cy="470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1" name="Rectangle 11"/>
            <p:cNvSpPr>
              <a:spLocks noChangeArrowheads="1"/>
            </p:cNvSpPr>
            <p:nvPr/>
          </p:nvSpPr>
          <p:spPr bwMode="auto">
            <a:xfrm>
              <a:off x="462" y="288"/>
              <a:ext cx="28" cy="401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Rectangle 12"/>
            <p:cNvSpPr>
              <a:spLocks noChangeArrowheads="1"/>
            </p:cNvSpPr>
            <p:nvPr/>
          </p:nvSpPr>
          <p:spPr bwMode="auto">
            <a:xfrm>
              <a:off x="398" y="288"/>
              <a:ext cx="28" cy="33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Rectangle 13"/>
            <p:cNvSpPr>
              <a:spLocks noChangeArrowheads="1"/>
            </p:cNvSpPr>
            <p:nvPr/>
          </p:nvSpPr>
          <p:spPr bwMode="auto">
            <a:xfrm>
              <a:off x="335" y="288"/>
              <a:ext cx="28" cy="269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Rectangle 14"/>
            <p:cNvSpPr>
              <a:spLocks noChangeArrowheads="1"/>
            </p:cNvSpPr>
            <p:nvPr/>
          </p:nvSpPr>
          <p:spPr bwMode="auto">
            <a:xfrm>
              <a:off x="271" y="288"/>
              <a:ext cx="28" cy="19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Rectangle 15"/>
            <p:cNvSpPr>
              <a:spLocks noChangeArrowheads="1"/>
            </p:cNvSpPr>
            <p:nvPr/>
          </p:nvSpPr>
          <p:spPr bwMode="auto">
            <a:xfrm>
              <a:off x="207" y="288"/>
              <a:ext cx="29" cy="13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Rectangle 16"/>
            <p:cNvSpPr>
              <a:spLocks noChangeArrowheads="1"/>
            </p:cNvSpPr>
            <p:nvPr/>
          </p:nvSpPr>
          <p:spPr bwMode="auto">
            <a:xfrm>
              <a:off x="144" y="288"/>
              <a:ext cx="28" cy="68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Rectangle 17"/>
            <p:cNvSpPr>
              <a:spLocks noChangeArrowheads="1"/>
            </p:cNvSpPr>
            <p:nvPr/>
          </p:nvSpPr>
          <p:spPr bwMode="auto">
            <a:xfrm>
              <a:off x="653" y="288"/>
              <a:ext cx="26" cy="59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Rectangle 18"/>
            <p:cNvSpPr>
              <a:spLocks noChangeArrowheads="1"/>
            </p:cNvSpPr>
            <p:nvPr/>
          </p:nvSpPr>
          <p:spPr bwMode="auto">
            <a:xfrm>
              <a:off x="715" y="288"/>
              <a:ext cx="26" cy="66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Rectangle 19"/>
            <p:cNvSpPr>
              <a:spLocks noChangeArrowheads="1"/>
            </p:cNvSpPr>
            <p:nvPr/>
          </p:nvSpPr>
          <p:spPr bwMode="auto">
            <a:xfrm>
              <a:off x="776" y="288"/>
              <a:ext cx="27" cy="731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0" name="Rectangle 20"/>
            <p:cNvSpPr>
              <a:spLocks noChangeArrowheads="1"/>
            </p:cNvSpPr>
            <p:nvPr/>
          </p:nvSpPr>
          <p:spPr bwMode="auto">
            <a:xfrm>
              <a:off x="839" y="288"/>
              <a:ext cx="28" cy="80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61" name="Rectangle 21"/>
            <p:cNvSpPr>
              <a:spLocks noChangeArrowheads="1"/>
            </p:cNvSpPr>
            <p:nvPr/>
          </p:nvSpPr>
          <p:spPr bwMode="auto">
            <a:xfrm>
              <a:off x="902" y="288"/>
              <a:ext cx="27" cy="86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0262" name="Rectangle 2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" pitchFamily="2" charset="2"/>
        <a:buChar char="o"/>
        <a:defRPr sz="28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500">
          <a:solidFill>
            <a:schemeClr val="tx2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p"/>
        <a:defRPr sz="2200">
          <a:solidFill>
            <a:schemeClr val="tx2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n"/>
        <a:defRPr sz="2000">
          <a:solidFill>
            <a:schemeClr val="tx2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o"/>
        <a:defRPr sz="2000">
          <a:solidFill>
            <a:schemeClr val="tx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Kesulitan Konsentrasi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/>
              <a:t>Winanti S. Respati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Pengertian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000"/>
              <a:t>Konsentrasi : kemampuan memusatkan perhatian. </a:t>
            </a:r>
          </a:p>
          <a:p>
            <a:pPr>
              <a:lnSpc>
                <a:spcPct val="80000"/>
              </a:lnSpc>
            </a:pPr>
            <a:r>
              <a:rPr lang="en-US" sz="2000"/>
              <a:t>Perhatian / atensi : kapasitas memusatkan kesadaran.</a:t>
            </a:r>
          </a:p>
          <a:p>
            <a:pPr>
              <a:lnSpc>
                <a:spcPct val="80000"/>
              </a:lnSpc>
            </a:pPr>
            <a:r>
              <a:rPr lang="en-US" sz="2000"/>
              <a:t>Harus ada Rentang Atensi </a:t>
            </a:r>
            <a:r>
              <a:rPr lang="en-US" sz="2000">
                <a:sym typeface="Wingdings" pitchFamily="2" charset="2"/>
              </a:rPr>
              <a:t> waktu yg digunakan utk atensi.</a:t>
            </a:r>
          </a:p>
          <a:p>
            <a:pPr lvl="1">
              <a:lnSpc>
                <a:spcPct val="80000"/>
              </a:lnSpc>
            </a:pPr>
            <a:r>
              <a:rPr lang="en-US" sz="1900">
                <a:sym typeface="Wingdings" pitchFamily="2" charset="2"/>
              </a:rPr>
              <a:t>Panjang : tekun, gigih, tdk mudah beralih.</a:t>
            </a:r>
          </a:p>
          <a:p>
            <a:pPr lvl="1">
              <a:lnSpc>
                <a:spcPct val="80000"/>
              </a:lnSpc>
            </a:pPr>
            <a:r>
              <a:rPr lang="en-US" sz="1900">
                <a:sym typeface="Wingdings" pitchFamily="2" charset="2"/>
              </a:rPr>
              <a:t>Pendek : mudah beralih, tdk tekun, tdk gigih  tugas2tdk selesai, mengarah ke TL hiperaktif.</a:t>
            </a:r>
          </a:p>
          <a:p>
            <a:pPr>
              <a:lnSpc>
                <a:spcPct val="80000"/>
              </a:lnSpc>
            </a:pPr>
            <a:r>
              <a:rPr lang="en-US" sz="2000">
                <a:sym typeface="Wingdings" pitchFamily="2" charset="2"/>
              </a:rPr>
              <a:t>Rata-rata Rentang Atensi :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Bayi : bervariasi.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2 th (7 menit)		Gangguan thd Atensi :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3 th ( 9 menit)		- suara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4 th ( 12 menit)		- pemandangan</a:t>
            </a:r>
          </a:p>
          <a:p>
            <a:pPr lvl="1">
              <a:lnSpc>
                <a:spcPct val="80000"/>
              </a:lnSpc>
            </a:pPr>
            <a:r>
              <a:rPr lang="en-US" sz="1900"/>
              <a:t>5 th ( 14 menit)		- perasaan dlm diri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Ciri2 / Gejala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Mudah lupa &amp; sering kehilangan benda2 miliknya.</a:t>
            </a:r>
          </a:p>
          <a:p>
            <a:r>
              <a:rPr lang="en-US"/>
              <a:t>Meletakkan benda2 sembarangan.</a:t>
            </a:r>
          </a:p>
          <a:p>
            <a:r>
              <a:rPr lang="en-US"/>
              <a:t>Mudah terganggu </a:t>
            </a:r>
            <a:r>
              <a:rPr lang="en-US">
                <a:sym typeface="Wingdings" pitchFamily="2" charset="2"/>
              </a:rPr>
              <a:t> selalu tertarik pd segala peristiwa yg baru.</a:t>
            </a:r>
          </a:p>
          <a:p>
            <a:r>
              <a:rPr lang="en-US">
                <a:sym typeface="Wingdings" pitchFamily="2" charset="2"/>
              </a:rPr>
              <a:t>Tugas2 tdk selesai / tdk tuntas.</a:t>
            </a:r>
          </a:p>
          <a:p>
            <a:r>
              <a:rPr lang="en-US">
                <a:sym typeface="Wingdings" pitchFamily="2" charset="2"/>
              </a:rPr>
              <a:t>Menghindar / enggann terlibat dlm tugas2 yg membutuhkan konsentrasi.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Penyebab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Neurologik / syaraf</a:t>
            </a:r>
          </a:p>
          <a:p>
            <a:r>
              <a:rPr lang="en-US"/>
              <a:t>Ketrampilan persepsi yg kurang </a:t>
            </a:r>
            <a:r>
              <a:rPr lang="en-US">
                <a:sym typeface="Wingdings" pitchFamily="2" charset="2"/>
              </a:rPr>
              <a:t> sulit melihat fokus.</a:t>
            </a:r>
          </a:p>
          <a:p>
            <a:r>
              <a:rPr lang="en-US">
                <a:sym typeface="Wingdings" pitchFamily="2" charset="2"/>
              </a:rPr>
              <a:t>Faktor lingkungan  membosankan, kurang nyaman, dll.</a:t>
            </a:r>
          </a:p>
          <a:p>
            <a:r>
              <a:rPr lang="en-US">
                <a:sym typeface="Wingdings" pitchFamily="2" charset="2"/>
              </a:rPr>
              <a:t>Faktor psikologis  kecemasan, tdk matang, fantasi, merasa kurang aman, gangguan emosi, dll.</a:t>
            </a:r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Pencegahan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Kondisi ibu selama mengandung harus sehat fisik &amp; mental.</a:t>
            </a:r>
          </a:p>
          <a:p>
            <a:r>
              <a:rPr lang="en-US"/>
              <a:t>Kondisi kesehatan anak </a:t>
            </a:r>
            <a:r>
              <a:rPr lang="en-US">
                <a:sym typeface="Wingdings" pitchFamily="2" charset="2"/>
              </a:rPr>
              <a:t> selama prenatal &amp; post natal.</a:t>
            </a:r>
          </a:p>
          <a:p>
            <a:r>
              <a:rPr lang="en-US">
                <a:sym typeface="Wingdings" pitchFamily="2" charset="2"/>
              </a:rPr>
              <a:t>Lingkungan keluarga yg memberi rasa aman, rasa mampu &amp; sukses.</a:t>
            </a:r>
          </a:p>
          <a:p>
            <a:r>
              <a:rPr lang="en-US">
                <a:sym typeface="Wingdings" pitchFamily="2" charset="2"/>
              </a:rPr>
              <a:t>Adanya model / contoh yg baik.</a:t>
            </a:r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Treatment / Perlakuan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Kegiatan terorganisasikan dg teratur / ketat.</a:t>
            </a:r>
          </a:p>
          <a:p>
            <a:r>
              <a:rPr lang="en-US"/>
              <a:t>Reinforcement / penguatan thd perilaku atensi.</a:t>
            </a:r>
          </a:p>
          <a:p>
            <a:r>
              <a:rPr lang="en-US"/>
              <a:t>Latihan2 konsentrasi.</a:t>
            </a:r>
          </a:p>
          <a:p>
            <a:r>
              <a:rPr lang="en-US"/>
              <a:t>Play Therapy </a:t>
            </a:r>
            <a:r>
              <a:rPr lang="en-US">
                <a:sym typeface="Wingdings" pitchFamily="2" charset="2"/>
              </a:rPr>
              <a:t> yg berkaitan dg atensi.</a:t>
            </a:r>
          </a:p>
          <a:p>
            <a:r>
              <a:rPr lang="en-US">
                <a:sym typeface="Wingdings" pitchFamily="2" charset="2"/>
              </a:rPr>
              <a:t>Konseling keluarga.</a:t>
            </a:r>
          </a:p>
          <a:p>
            <a:pPr>
              <a:buFont typeface="Wingdings" pitchFamily="2" charset="2"/>
              <a:buNone/>
            </a:pP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winsr-rev2008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LATIHAN SOAL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Apa yang dimaksud dengan kesulitan konsentrasi ?</a:t>
            </a:r>
          </a:p>
          <a:p>
            <a:pPr>
              <a:lnSpc>
                <a:spcPct val="90000"/>
              </a:lnSpc>
            </a:pPr>
            <a:r>
              <a:rPr lang="en-US"/>
              <a:t>Sebutkan ciri-ciri kesulitan konsentrasi ?</a:t>
            </a:r>
          </a:p>
          <a:p>
            <a:pPr>
              <a:lnSpc>
                <a:spcPct val="90000"/>
              </a:lnSpc>
            </a:pPr>
            <a:r>
              <a:rPr lang="en-US"/>
              <a:t>Faktor-faktor apa saja yang dapat menyebabkan kesulitan konsentrasi ?</a:t>
            </a:r>
          </a:p>
          <a:p>
            <a:pPr>
              <a:lnSpc>
                <a:spcPct val="90000"/>
              </a:lnSpc>
            </a:pPr>
            <a:r>
              <a:rPr lang="en-US"/>
              <a:t>Bagaimana pencegahan kesulitan konsentrasi ?</a:t>
            </a:r>
          </a:p>
          <a:p>
            <a:pPr>
              <a:lnSpc>
                <a:spcPct val="90000"/>
              </a:lnSpc>
            </a:pPr>
            <a:r>
              <a:rPr lang="en-US"/>
              <a:t>Bagaimana penanganan kesulitan konsentrasi 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Cascade">
  <a:themeElements>
    <a:clrScheme name="Cascade 4">
      <a:dk1>
        <a:srgbClr val="FFFFCC"/>
      </a:dk1>
      <a:lt1>
        <a:srgbClr val="FFFFFF"/>
      </a:lt1>
      <a:dk2>
        <a:srgbClr val="000066"/>
      </a:dk2>
      <a:lt2>
        <a:srgbClr val="FFFFFF"/>
      </a:lt2>
      <a:accent1>
        <a:srgbClr val="0078F0"/>
      </a:accent1>
      <a:accent2>
        <a:srgbClr val="CCECFF"/>
      </a:accent2>
      <a:accent3>
        <a:srgbClr val="AAAAB8"/>
      </a:accent3>
      <a:accent4>
        <a:srgbClr val="DADADA"/>
      </a:accent4>
      <a:accent5>
        <a:srgbClr val="AABEF6"/>
      </a:accent5>
      <a:accent6>
        <a:srgbClr val="B9D6E7"/>
      </a:accent6>
      <a:hlink>
        <a:srgbClr val="3399FF"/>
      </a:hlink>
      <a:folHlink>
        <a:srgbClr val="FFCC00"/>
      </a:folHlink>
    </a:clrScheme>
    <a:fontScheme name="Casca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scade 1">
        <a:dk1>
          <a:srgbClr val="C0C0C0"/>
        </a:dk1>
        <a:lt1>
          <a:srgbClr val="FFFFFF"/>
        </a:lt1>
        <a:dk2>
          <a:srgbClr val="000000"/>
        </a:dk2>
        <a:lt2>
          <a:srgbClr val="FFFFFF"/>
        </a:lt2>
        <a:accent1>
          <a:srgbClr val="FF3300"/>
        </a:accent1>
        <a:accent2>
          <a:srgbClr val="666699"/>
        </a:accent2>
        <a:accent3>
          <a:srgbClr val="AAAAAA"/>
        </a:accent3>
        <a:accent4>
          <a:srgbClr val="DADADA"/>
        </a:accent4>
        <a:accent5>
          <a:srgbClr val="FFADAA"/>
        </a:accent5>
        <a:accent6>
          <a:srgbClr val="5C5C8A"/>
        </a:accent6>
        <a:hlink>
          <a:srgbClr val="FFFF99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2">
        <a:dk1>
          <a:srgbClr val="CC99FF"/>
        </a:dk1>
        <a:lt1>
          <a:srgbClr val="FFFFFF"/>
        </a:lt1>
        <a:dk2>
          <a:srgbClr val="400040"/>
        </a:dk2>
        <a:lt2>
          <a:srgbClr val="FFFFFF"/>
        </a:lt2>
        <a:accent1>
          <a:srgbClr val="FF66FF"/>
        </a:accent1>
        <a:accent2>
          <a:srgbClr val="CC00CC"/>
        </a:accent2>
        <a:accent3>
          <a:srgbClr val="AFAAAF"/>
        </a:accent3>
        <a:accent4>
          <a:srgbClr val="DADADA"/>
        </a:accent4>
        <a:accent5>
          <a:srgbClr val="FFB8FF"/>
        </a:accent5>
        <a:accent6>
          <a:srgbClr val="B900B9"/>
        </a:accent6>
        <a:hlink>
          <a:srgbClr val="FF7C80"/>
        </a:hlink>
        <a:folHlink>
          <a:srgbClr val="9900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3">
        <a:dk1>
          <a:srgbClr val="CC99FF"/>
        </a:dk1>
        <a:lt1>
          <a:srgbClr val="FFFFFF"/>
        </a:lt1>
        <a:dk2>
          <a:srgbClr val="34022D"/>
        </a:dk2>
        <a:lt2>
          <a:srgbClr val="FFFFFF"/>
        </a:lt2>
        <a:accent1>
          <a:srgbClr val="775EC8"/>
        </a:accent1>
        <a:accent2>
          <a:srgbClr val="9933FF"/>
        </a:accent2>
        <a:accent3>
          <a:srgbClr val="AEAAAD"/>
        </a:accent3>
        <a:accent4>
          <a:srgbClr val="DADADA"/>
        </a:accent4>
        <a:accent5>
          <a:srgbClr val="BDB6E0"/>
        </a:accent5>
        <a:accent6>
          <a:srgbClr val="8A2DE7"/>
        </a:accent6>
        <a:hlink>
          <a:srgbClr val="993366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4">
        <a:dk1>
          <a:srgbClr val="FFFFCC"/>
        </a:dk1>
        <a:lt1>
          <a:srgbClr val="FFFFFF"/>
        </a:lt1>
        <a:dk2>
          <a:srgbClr val="000066"/>
        </a:dk2>
        <a:lt2>
          <a:srgbClr val="FFFFFF"/>
        </a:lt2>
        <a:accent1>
          <a:srgbClr val="0078F0"/>
        </a:accent1>
        <a:accent2>
          <a:srgbClr val="CCECFF"/>
        </a:accent2>
        <a:accent3>
          <a:srgbClr val="AAAAB8"/>
        </a:accent3>
        <a:accent4>
          <a:srgbClr val="DADADA"/>
        </a:accent4>
        <a:accent5>
          <a:srgbClr val="AABEF6"/>
        </a:accent5>
        <a:accent6>
          <a:srgbClr val="B9D6E7"/>
        </a:accent6>
        <a:hlink>
          <a:srgbClr val="3399FF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5">
        <a:dk1>
          <a:srgbClr val="00FFFF"/>
        </a:dk1>
        <a:lt1>
          <a:srgbClr val="FFFFFF"/>
        </a:lt1>
        <a:dk2>
          <a:srgbClr val="4E009C"/>
        </a:dk2>
        <a:lt2>
          <a:srgbClr val="FFFFFF"/>
        </a:lt2>
        <a:accent1>
          <a:srgbClr val="00A8A4"/>
        </a:accent1>
        <a:accent2>
          <a:srgbClr val="3399FF"/>
        </a:accent2>
        <a:accent3>
          <a:srgbClr val="B2AACB"/>
        </a:accent3>
        <a:accent4>
          <a:srgbClr val="DADADA"/>
        </a:accent4>
        <a:accent5>
          <a:srgbClr val="AAD1CF"/>
        </a:accent5>
        <a:accent6>
          <a:srgbClr val="2D8A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6">
        <a:dk1>
          <a:srgbClr val="CCCC33"/>
        </a:dk1>
        <a:lt1>
          <a:srgbClr val="FFFFFF"/>
        </a:lt1>
        <a:dk2>
          <a:srgbClr val="003300"/>
        </a:dk2>
        <a:lt2>
          <a:srgbClr val="FFFFCC"/>
        </a:lt2>
        <a:accent1>
          <a:srgbClr val="008000"/>
        </a:accent1>
        <a:accent2>
          <a:srgbClr val="669900"/>
        </a:accent2>
        <a:accent3>
          <a:srgbClr val="AAADAA"/>
        </a:accent3>
        <a:accent4>
          <a:srgbClr val="DADADA"/>
        </a:accent4>
        <a:accent5>
          <a:srgbClr val="AAC0AA"/>
        </a:accent5>
        <a:accent6>
          <a:srgbClr val="5C8A00"/>
        </a:accent6>
        <a:hlink>
          <a:srgbClr val="FF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7">
        <a:dk1>
          <a:srgbClr val="CCCC99"/>
        </a:dk1>
        <a:lt1>
          <a:srgbClr val="FFFFFF"/>
        </a:lt1>
        <a:dk2>
          <a:srgbClr val="800000"/>
        </a:dk2>
        <a:lt2>
          <a:srgbClr val="FFFFFF"/>
        </a:lt2>
        <a:accent1>
          <a:srgbClr val="CC9900"/>
        </a:accent1>
        <a:accent2>
          <a:srgbClr val="996633"/>
        </a:accent2>
        <a:accent3>
          <a:srgbClr val="C0AAAA"/>
        </a:accent3>
        <a:accent4>
          <a:srgbClr val="DADADA"/>
        </a:accent4>
        <a:accent5>
          <a:srgbClr val="E2CAAA"/>
        </a:accent5>
        <a:accent6>
          <a:srgbClr val="8A5C2D"/>
        </a:accent6>
        <a:hlink>
          <a:srgbClr val="FFFFCC"/>
        </a:hlink>
        <a:folHlink>
          <a:srgbClr val="DDD8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scade 8">
        <a:dk1>
          <a:srgbClr val="204162"/>
        </a:dk1>
        <a:lt1>
          <a:srgbClr val="FFFFFF"/>
        </a:lt1>
        <a:dk2>
          <a:srgbClr val="204162"/>
        </a:dk2>
        <a:lt2>
          <a:srgbClr val="003300"/>
        </a:lt2>
        <a:accent1>
          <a:srgbClr val="99CC00"/>
        </a:accent1>
        <a:accent2>
          <a:srgbClr val="336633"/>
        </a:accent2>
        <a:accent3>
          <a:srgbClr val="FFFFFF"/>
        </a:accent3>
        <a:accent4>
          <a:srgbClr val="1A3653"/>
        </a:accent4>
        <a:accent5>
          <a:srgbClr val="CAE2AA"/>
        </a:accent5>
        <a:accent6>
          <a:srgbClr val="2D5C2D"/>
        </a:accent6>
        <a:hlink>
          <a:srgbClr val="6666FF"/>
        </a:hlink>
        <a:folHlink>
          <a:srgbClr val="C5C2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scade 9">
        <a:dk1>
          <a:srgbClr val="000000"/>
        </a:dk1>
        <a:lt1>
          <a:srgbClr val="FFFFFF"/>
        </a:lt1>
        <a:dk2>
          <a:srgbClr val="1C1C34"/>
        </a:dk2>
        <a:lt2>
          <a:srgbClr val="000066"/>
        </a:lt2>
        <a:accent1>
          <a:srgbClr val="DDDDDD"/>
        </a:accent1>
        <a:accent2>
          <a:srgbClr val="6699CC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5C8AB9"/>
        </a:accent6>
        <a:hlink>
          <a:srgbClr val="005A58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54</TotalTime>
  <Words>271</Words>
  <Application>Microsoft Office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Cascade</vt:lpstr>
      <vt:lpstr>Kesulitan Konsentrasi</vt:lpstr>
      <vt:lpstr>Pengertian</vt:lpstr>
      <vt:lpstr>Ciri2 / Gejala</vt:lpstr>
      <vt:lpstr>Penyebab</vt:lpstr>
      <vt:lpstr>Pencegahan</vt:lpstr>
      <vt:lpstr>Treatment / Perlakuan</vt:lpstr>
      <vt:lpstr>LATIHAN SOAL</vt:lpstr>
    </vt:vector>
  </TitlesOfParts>
  <Company>Univ. INDONUSA Esa Unggul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Kesulitan Konsentrasi</dc:title>
  <dc:creator>wien</dc:creator>
  <cp:lastModifiedBy>anin</cp:lastModifiedBy>
  <cp:revision>5</cp:revision>
  <dcterms:created xsi:type="dcterms:W3CDTF">2006-06-07T18:33:21Z</dcterms:created>
  <dcterms:modified xsi:type="dcterms:W3CDTF">2014-07-12T07:35:47Z</dcterms:modified>
</cp:coreProperties>
</file>