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FF3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C3039E-9D32-4841-8B5D-F03FE60746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843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84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4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54FA84-F89C-44FB-A882-6286DDA35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A06ED-1DB5-423F-B2FE-29275A2EE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E3D12-28DF-4FC5-9D0F-E0C8A7F1D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86A1-C4EE-4459-9C36-7250672E0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EB02D-BA4D-46CD-B5D9-33035FD5B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F4B37-3916-498B-B909-88395DC8D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E4DBA-99F6-46B4-B099-16C2A0449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1A9CB-368F-47A0-8818-BF210050B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EE494-FDFE-43CA-B8C2-966BE09B6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A36EB-5DFB-4B5E-9ED8-ACBE81C49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17D71-4BDC-4D2F-8395-1A0154491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74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7126EFD-101E-4960-94D1-0D37779A46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PENYEBAB KESULITAN BELAJAR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Winanti S. Respati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200">
                <a:solidFill>
                  <a:schemeClr val="hlink"/>
                </a:solidFill>
              </a:rPr>
              <a:t>Faktor sosial yang berinteraksi dengan faktor internal individu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Merupakan kondisi sosial yang dapat mempengaruhi 	kondisi psikologis individu sehingga mengganggu 	proses belajarnya.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>
                <a:solidFill>
                  <a:schemeClr val="hlink"/>
                </a:solidFill>
              </a:rPr>
              <a:t>Misalnya </a:t>
            </a:r>
            <a:r>
              <a:rPr lang="en-US" sz="2000"/>
              <a:t>: lingkungan sosial ekonomi rendah yang 	dalam banyak hal kemudian membuat seseorang 	merasa tidak dihargai sehingga menyebabkan kesulitan 	belajar pada orang tersebut.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Jelaskan gambaran umum prestasi yang terkait dengan kesulitan belajar !</a:t>
            </a:r>
          </a:p>
          <a:p>
            <a:r>
              <a:rPr lang="en-US"/>
              <a:t>Faktor fisiologis (fisik) apa saja yang dapat menyebabkan kesulitan belajar ! Jelaskan !</a:t>
            </a:r>
          </a:p>
          <a:p>
            <a:r>
              <a:rPr lang="en-US"/>
              <a:t>Faktor psikologis apa saja yang dapat menyebabkan kesulitan belajar ? Jelaskan !</a:t>
            </a:r>
          </a:p>
          <a:p>
            <a:r>
              <a:rPr lang="en-US"/>
              <a:t>Faktor sosial apa saja yang dapat  menyebabkan kesulitan belajar ? Jelaskan !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Penyebab kesulitan belajar dapat dilihat dari </a:t>
            </a:r>
            <a:r>
              <a:rPr lang="en-US">
                <a:solidFill>
                  <a:schemeClr val="hlink"/>
                </a:solidFill>
              </a:rPr>
              <a:t>gambaran umum prestasi</a:t>
            </a:r>
            <a:r>
              <a:rPr lang="en-US"/>
              <a:t>, </a:t>
            </a:r>
            <a:r>
              <a:rPr lang="en-US">
                <a:solidFill>
                  <a:schemeClr val="accent2"/>
                </a:solidFill>
              </a:rPr>
              <a:t>faktor fisiologis</a:t>
            </a:r>
            <a:r>
              <a:rPr lang="en-US"/>
              <a:t>, </a:t>
            </a:r>
            <a:r>
              <a:rPr lang="en-US">
                <a:solidFill>
                  <a:schemeClr val="tx2"/>
                </a:solidFill>
              </a:rPr>
              <a:t>faktor psikologis</a:t>
            </a:r>
            <a:r>
              <a:rPr lang="en-US"/>
              <a:t> dan </a:t>
            </a:r>
            <a:r>
              <a:rPr lang="en-US">
                <a:solidFill>
                  <a:schemeClr val="folHlink"/>
                </a:solidFill>
              </a:rPr>
              <a:t>faktor sosial</a:t>
            </a:r>
            <a:r>
              <a:rPr lang="en-US"/>
              <a:t> kesulitan belajar.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Gambaran umum prestasi.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Hal-hal yang akan mempengaruhi prestasi belajar seseorang dapat dikelompokkan ke dalam faktor-faktor berikut :</a:t>
            </a:r>
          </a:p>
          <a:p>
            <a:r>
              <a:rPr lang="en-US" sz="2400">
                <a:solidFill>
                  <a:srgbClr val="0000CC"/>
                </a:solidFill>
              </a:rPr>
              <a:t>Faktor Eksternal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Yaitu faktor yang ada di luar diri siswa, terdiri dari 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- </a:t>
            </a:r>
            <a:r>
              <a:rPr lang="en-US" sz="2400">
                <a:solidFill>
                  <a:schemeClr val="accent2"/>
                </a:solidFill>
              </a:rPr>
              <a:t>lingkungan alami</a:t>
            </a:r>
            <a:r>
              <a:rPr lang="en-US" sz="2400"/>
              <a:t> (fisik) dan sosial siswa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- </a:t>
            </a:r>
            <a:r>
              <a:rPr lang="en-US" sz="2400">
                <a:solidFill>
                  <a:schemeClr val="hlink"/>
                </a:solidFill>
              </a:rPr>
              <a:t>lingkungan belajar</a:t>
            </a:r>
            <a:r>
              <a:rPr lang="en-US" sz="2400"/>
              <a:t> (instrumental)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Sangat erat hubungannya dengan faktor psikologis.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Yang penting : </a:t>
            </a:r>
            <a:r>
              <a:rPr lang="en-US" sz="2400">
                <a:solidFill>
                  <a:schemeClr val="hlink"/>
                </a:solidFill>
              </a:rPr>
              <a:t>stimulasi</a:t>
            </a:r>
            <a:r>
              <a:rPr lang="en-US" sz="2400"/>
              <a:t> lingkungan.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00CC"/>
                </a:solidFill>
              </a:rPr>
              <a:t>Faktor Internal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Faktor yang ada dalam diri siswa sendiri, terdiri dari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-  </a:t>
            </a:r>
            <a:r>
              <a:rPr lang="en-US" sz="2400">
                <a:solidFill>
                  <a:schemeClr val="hlink"/>
                </a:solidFill>
              </a:rPr>
              <a:t>konstitusi tubuh</a:t>
            </a:r>
            <a:r>
              <a:rPr lang="en-US" sz="2400"/>
              <a:t> yaitu faktor fisiologis &amp; 		   neuropsikologis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-  </a:t>
            </a:r>
            <a:r>
              <a:rPr lang="en-US" sz="2400">
                <a:solidFill>
                  <a:schemeClr val="hlink"/>
                </a:solidFill>
              </a:rPr>
              <a:t>faktor psikologis</a:t>
            </a:r>
            <a:r>
              <a:rPr lang="en-US" sz="2400"/>
              <a:t> yaitu faktor yang didasari oleh 	   proses-proses mental dan kemampuan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   mental (motivasi, pengalaman, sikap, minat, 	  	   bakat, kreativitas, kognisi, persepsi, dan 	 	   inteligensi).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CC"/>
                </a:solidFill>
              </a:rPr>
              <a:t>Interaksi antara faktor internal &amp; eksternal.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Merupakan </a:t>
            </a:r>
            <a:r>
              <a:rPr lang="en-US" sz="2400">
                <a:solidFill>
                  <a:schemeClr val="accent2"/>
                </a:solidFill>
              </a:rPr>
              <a:t>hubungan timbal balik</a:t>
            </a:r>
            <a:r>
              <a:rPr lang="en-US" sz="2400"/>
              <a:t> antara faktor internal dan faktor eksternal (sosial) yang kemudian mempengaruhi prestasi belajar seseorang.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Fisiologis.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Ada hubungan antara proses-proses mental dengan kegiatan saraf pusat, tetapi kesulitan belajar tidak sama dengan kerusakan (kelainan) fungsi otak.</a:t>
            </a:r>
          </a:p>
          <a:p>
            <a:r>
              <a:rPr lang="en-US">
                <a:solidFill>
                  <a:schemeClr val="hlink"/>
                </a:solidFill>
              </a:rPr>
              <a:t>Sering terjadi kekeliruan anggapan bahwa mereka yang mengalami kesulitan belajar identik dengan mereka yang mengalami minimal brain disfunction (MBD)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Penyebab fisiologis dapat bersumber pada :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chemeClr val="hlink"/>
                </a:solidFill>
              </a:rPr>
              <a:t>Proses faali &amp; kelainan biokimiawi</a:t>
            </a:r>
            <a:r>
              <a:rPr lang="en-US" sz="2200"/>
              <a:t>, terganggunya proses faali &amp; biokimia dalam tubuh terutama akibat penggunaan obat-obat psikotropika yang dapat mempengaruhi metabolisme dan meracuni tubuh.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chemeClr val="accent2"/>
                </a:solidFill>
              </a:rPr>
              <a:t>Malnutrisi</a:t>
            </a:r>
            <a:r>
              <a:rPr lang="en-US" sz="2200"/>
              <a:t>, yaitu kekurangan nutrisi sering menimbulkan gangguan pertumbuhan otak dan perkembangan inteligensi. Kerusakannya biasanya permanent.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FF6600"/>
                </a:solidFill>
              </a:rPr>
              <a:t>Cacat tubuh</a:t>
            </a:r>
            <a:r>
              <a:rPr lang="en-US" sz="2200"/>
              <a:t>, berupa cacat inderawi, kelumpuhan dan sebagainya.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chemeClr val="hlink"/>
                </a:solidFill>
              </a:rPr>
              <a:t>Komponen genetic</a:t>
            </a:r>
            <a:r>
              <a:rPr lang="en-US" sz="2200"/>
              <a:t>, yaitu beberapa kesulitan belajar yang disebabkan oleh faktor keturunan yang dapat menyebabkan kesulitan belajar.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Psikologis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Terutama terletak pada pola dasar emosi yang membentuk perilaku yang kurang adaptif.</a:t>
            </a:r>
          </a:p>
          <a:p>
            <a:pPr>
              <a:lnSpc>
                <a:spcPct val="80000"/>
              </a:lnSpc>
            </a:pPr>
            <a:r>
              <a:rPr lang="en-US" sz="2400"/>
              <a:t>Perilaku tersebut dibagi ke dalam 4 golongan :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chemeClr val="hlink"/>
                </a:solidFill>
              </a:rPr>
              <a:t>Tindakan nyata / instrumental.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Tindakan yang dapat dilihat orang lain.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Misalnya : membolos, tidak mengerjakan tugas, 	bermain dengan teman, menggambar atau 	mencoret-coret dan 	sebagainya.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chemeClr val="hlink"/>
                </a:solidFill>
              </a:rPr>
              <a:t>Kognisi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	Perilaku atau proses-proses yang berbentuk 	pikiran, pengetahuan, interpretasi, pemahaman 	atau ide-ide mengenai diri sendiri maupun 	lingkungan.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200">
                <a:solidFill>
                  <a:schemeClr val="hlink"/>
                </a:solidFill>
              </a:rPr>
              <a:t>Perilaku Afektif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Tindakan atau pengalaman yang menyangkut 	perasaan senang atau tidak senang. Hal ini 	berkaitan dengan sikap, minat, kecemasan, dan 	ketakutan-ketakutan terhadap kegagalan atau 	keberhasilan. Dapat menyebabkan fobia dan 	mogok sekolah.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chemeClr val="hlink"/>
                </a:solidFill>
              </a:rPr>
              <a:t>Persepsi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Pandangan atau kesadaran tentang obyek, 	kualitas atau hubungan. Misalnya persepsi 	buruk atau negative terhadap diri sendiri, 	bidang studi, 	kompetensi diri dan terhadap nilai 	pentingnya pendidikan.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Sosial Kesulitan Belajar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Faktor yang ditimbulkan oleh adanya manusia dalam lingkungan, langsung maupun tidak langsung.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chemeClr val="hlink"/>
                </a:solidFill>
              </a:rPr>
              <a:t>Faktor sosial langsung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000"/>
              <a:t>Yaitu berupa interaksi dengan orang-orang tertentu di 	lingkungan, misalnya orang tua, saudara, teman dan lain 	sebagainya.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chemeClr val="hlink"/>
                </a:solidFill>
              </a:rPr>
              <a:t>Faktor sosial tidak langsung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</a:t>
            </a:r>
            <a:r>
              <a:rPr lang="en-US" sz="2000"/>
              <a:t>Yaitu pengaruh dari orang-orang yang tidak berhubungan 	secara langsung dengan subyek yang bersangkutan. 	</a:t>
            </a:r>
            <a:r>
              <a:rPr lang="en-US" sz="2000">
                <a:solidFill>
                  <a:srgbClr val="FF6600"/>
                </a:solidFill>
              </a:rPr>
              <a:t>Misalnya</a:t>
            </a:r>
            <a:r>
              <a:rPr lang="en-US" sz="2000"/>
              <a:t> : pengaruh pahlawan dalam media massa, 	kebisingan atau kegaduhan, stimulus dari luar diri yang 	dapat mengganggu konsentrasi, dan ingatan pada 	perlakuan seseorang atau yang akan mempengaruhi 	emosi sehingga mengganggu konsentrasi.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147</TotalTime>
  <Words>298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Layers</vt:lpstr>
      <vt:lpstr>PENYEBAB KESULITAN BELAJAR</vt:lpstr>
      <vt:lpstr>Slide 2</vt:lpstr>
      <vt:lpstr>Gambaran umum prestasi.</vt:lpstr>
      <vt:lpstr> </vt:lpstr>
      <vt:lpstr>Faktor Fisiologis.</vt:lpstr>
      <vt:lpstr>Slide 6</vt:lpstr>
      <vt:lpstr>Faktor Psikologis</vt:lpstr>
      <vt:lpstr>Slide 8</vt:lpstr>
      <vt:lpstr>Faktor Sosial Kesulitan Belajar</vt:lpstr>
      <vt:lpstr>Slide 10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PENYEBAB KESULITAN BELAJAR</dc:title>
  <dc:creator>wien</dc:creator>
  <cp:lastModifiedBy>anin</cp:lastModifiedBy>
  <cp:revision>8</cp:revision>
  <dcterms:created xsi:type="dcterms:W3CDTF">2006-06-19T21:34:29Z</dcterms:created>
  <dcterms:modified xsi:type="dcterms:W3CDTF">2014-07-11T09:56:44Z</dcterms:modified>
</cp:coreProperties>
</file>