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B4C4BF6-E463-4FC4-A04F-71B18903FC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BE50601-1F14-40E8-AEB0-11084B197F5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344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434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4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434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35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435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435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36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6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F8175-0EFB-4D6F-A834-EAD1680F5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E2F49-62B3-41DE-AA7E-64A3470F8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C1BDC-1851-4489-9EE1-F953437FC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DD41E-1392-401C-B35B-B65BB33082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563FD-1DB8-4944-9EB2-D33622BFB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82772-7294-4DD8-A741-DF433EA433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82593-3633-4C5F-BAC3-2AE306FEE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DC4D8-E3FD-48F1-B8E4-9EEB73BE68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CE880-BDBF-423F-BDB1-56B4A30F21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0D77B-F188-4F9B-BF79-AFFA191BD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E29266-ED9E-4F75-94B7-B66D4A055E4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33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333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33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3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4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33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34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33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5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335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33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5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33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33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PERILAKU BERMASALAH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343400"/>
            <a:ext cx="6032500" cy="711200"/>
          </a:xfrm>
        </p:spPr>
        <p:txBody>
          <a:bodyPr/>
          <a:lstStyle/>
          <a:p>
            <a:r>
              <a:rPr lang="en-US"/>
              <a:t>Winanti S. Respati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K</a:t>
            </a:r>
            <a:r>
              <a:rPr lang="en-US" sz="4000"/>
              <a:t>esulitan yang muncul dalam treatment.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Sulit berkomunikasi dengan yang bersangkutan</a:t>
            </a:r>
          </a:p>
          <a:p>
            <a:r>
              <a:rPr lang="en-US" sz="2800"/>
              <a:t>Sulit ‘dicintai’</a:t>
            </a:r>
          </a:p>
          <a:p>
            <a:r>
              <a:rPr lang="en-US" sz="2800"/>
              <a:t>Protes dari orangtua yang lain (yang anaknya tidak bermasalah).</a:t>
            </a:r>
          </a:p>
          <a:p>
            <a:r>
              <a:rPr lang="en-US" sz="2800"/>
              <a:t>Kurang ada dukungan psikologis terhadap guru / wali kelas dari anak yang bermasalah.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6870700" cy="990600"/>
          </a:xfrm>
        </p:spPr>
        <p:txBody>
          <a:bodyPr/>
          <a:lstStyle/>
          <a:p>
            <a:pPr algn="l"/>
            <a:r>
              <a:rPr lang="en-US"/>
              <a:t>LATIHAN SOAL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Apa yang disebut perilaku bermasalah ?</a:t>
            </a:r>
          </a:p>
          <a:p>
            <a:pPr>
              <a:lnSpc>
                <a:spcPct val="80000"/>
              </a:lnSpc>
            </a:pPr>
            <a:r>
              <a:rPr lang="en-US" sz="2000"/>
              <a:t>Ada 3 macam TL bermasalah  menurut Hewitt &amp; Jenkins yang dapat mempengaruhi belajar. Jelaskan ketiga-tiganya !</a:t>
            </a:r>
          </a:p>
          <a:p>
            <a:pPr>
              <a:lnSpc>
                <a:spcPct val="80000"/>
              </a:lnSpc>
            </a:pPr>
            <a:r>
              <a:rPr lang="en-US" sz="2000"/>
              <a:t>Sebutkan sumber-sumber dari permasalahan di atas !</a:t>
            </a:r>
          </a:p>
          <a:p>
            <a:pPr>
              <a:lnSpc>
                <a:spcPct val="80000"/>
              </a:lnSpc>
            </a:pPr>
            <a:r>
              <a:rPr lang="en-US" sz="2000"/>
              <a:t>Bagaimana cara mendeteksi TL bermasalah ?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Kriteria apa saja yang dapat diamati dari siswa yang mengalami kesulitan belajar akibat TL bermasalah ?</a:t>
            </a:r>
          </a:p>
          <a:p>
            <a:pPr>
              <a:lnSpc>
                <a:spcPct val="80000"/>
              </a:lnSpc>
            </a:pPr>
            <a:r>
              <a:rPr lang="en-US" sz="2000"/>
              <a:t>Dari latar belakang apa saja siswa yang rawan bermasalah ?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Bagaimana cara mengevaluasi perilaku bermasalah yang dapat menyebabkan kesulitan belajar? </a:t>
            </a:r>
          </a:p>
          <a:p>
            <a:pPr>
              <a:lnSpc>
                <a:spcPct val="80000"/>
              </a:lnSpc>
            </a:pPr>
            <a:r>
              <a:rPr lang="en-US" sz="2000"/>
              <a:t>Kesulitan apa saja yang akan muncul dalam treatment ?</a:t>
            </a:r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P</a:t>
            </a:r>
            <a:r>
              <a:rPr lang="en-US"/>
              <a:t>engertian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Perilaku bermasalah  adalah perilaku dimana individu tidak mau atau tidak dapat menyesuaikan diri dengan norma perilaku sosial / yang dapat diterima oleh masyarakat umum.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K</a:t>
            </a:r>
            <a:r>
              <a:rPr lang="en-US" sz="4000"/>
              <a:t>ategori Tingkah Laku Bermasalah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Menurut Hewitt &amp; Jenkins, ada 3 macam tingkah laku bermasalah, yaitu 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Agresif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Individu mengalami gangguan dalam masalah pribadi, merasa tidak damai dengan dirinya dan juga tidak damai dengan orang lain.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Pemalu / Penakut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Individu merasa tidak bahagia dan potensinya kurang dimanfaatkan secara optimal.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Delinquen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Dibandingkan dengan kedua jenis di atas, individu delinquent merasa lebih damai dengan dirinya dan dapat bergaul dengan orang-orang tertentu.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S</a:t>
            </a:r>
            <a:r>
              <a:rPr lang="en-US"/>
              <a:t>umber-sumber Permalasahan.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Pengalaman Traumatis</a:t>
            </a:r>
          </a:p>
          <a:p>
            <a:r>
              <a:rPr lang="en-US"/>
              <a:t>Deprivasi emosi / sosial</a:t>
            </a:r>
          </a:p>
          <a:p>
            <a:r>
              <a:rPr lang="en-US"/>
              <a:t>Tidak ada rasa aman &amp; tentram</a:t>
            </a:r>
          </a:p>
          <a:p>
            <a:r>
              <a:rPr lang="en-US"/>
              <a:t>Konflik yang tidak terselesaikan</a:t>
            </a:r>
          </a:p>
          <a:p>
            <a:r>
              <a:rPr lang="en-US"/>
              <a:t>Tidak ada penghargaan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B</a:t>
            </a:r>
            <a:r>
              <a:rPr lang="en-US" sz="4000"/>
              <a:t>agaimana mendeteksi perilaku bermasalah.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Dalam hal ini guru akan lebih mudah mendeteksi, karena :</a:t>
            </a:r>
          </a:p>
          <a:p>
            <a:pPr lvl="1"/>
            <a:r>
              <a:rPr lang="en-US" sz="2400"/>
              <a:t>Guru mengamati kegiatan berstruktur / standar bagi semua murid.</a:t>
            </a:r>
          </a:p>
          <a:p>
            <a:pPr lvl="1"/>
            <a:r>
              <a:rPr lang="en-US" sz="2400"/>
              <a:t>Secara normative dapat membandingkan dengan murid lain.</a:t>
            </a:r>
          </a:p>
          <a:p>
            <a:pPr lvl="1"/>
            <a:r>
              <a:rPr lang="en-US" sz="2400"/>
              <a:t>Guru memiliki pengalaman dan bekal pengetahuan psikologi perkembangan.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F</a:t>
            </a:r>
            <a:r>
              <a:rPr lang="en-US" sz="4000"/>
              <a:t>aktor-faktor yang dapat menyulitkan pendeteksian 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Kesulitan norma / acuan</a:t>
            </a:r>
          </a:p>
          <a:p>
            <a:r>
              <a:rPr lang="en-US" sz="2800"/>
              <a:t>Unsur subyektifitas dalam penilaian</a:t>
            </a:r>
          </a:p>
          <a:p>
            <a:r>
              <a:rPr lang="en-US" sz="2800"/>
              <a:t>Perbedaan tata nilai, berkaitan dengan toleransi yang diberikan.</a:t>
            </a:r>
          </a:p>
          <a:p>
            <a:r>
              <a:rPr lang="en-US" sz="2800"/>
              <a:t>Perbedaan orientasi teori, pendekatan psikologi atau pendekatan paedagogi.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/>
              <a:t>K</a:t>
            </a:r>
            <a:r>
              <a:rPr lang="en-US"/>
              <a:t>riteria yang dapat diamati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Berkaitan dengan penentuan untuk referral (penanganan lebih lanjut).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Prestasinya rendah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Tidak mampu menjalin relasi interpersonal yang harmonis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Berperilaku / menunjukkan ekspresi perasaan yang tidak sesuai dengan situasi.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Suasana hati umumnya sedih, depresif, melamun, murung, dll.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Kecenderungan sakit (psikosomatis).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L</a:t>
            </a:r>
            <a:r>
              <a:rPr lang="en-US" sz="4000"/>
              <a:t>atar Belakang Individu yang rawan bermasalah.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Biasanya berasal dari lingkungan yang situasinya kurang sehat dan menimbulkan frustrasi.</a:t>
            </a:r>
          </a:p>
          <a:p>
            <a:pPr>
              <a:lnSpc>
                <a:spcPct val="90000"/>
              </a:lnSpc>
            </a:pPr>
            <a:r>
              <a:rPr lang="en-US" sz="2400"/>
              <a:t>Menurut Penelitian :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kemampuan ekonomi rendah.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Lingkungan ‘crowded’ dan rawan.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Broken home.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Ancaman-ancaman sosial.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Potensi akademik terbatas.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Gagal mencapai nilai baik.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Kelemahan fisik.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Sering tingggal kelas.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Konflik sosial budaya.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Keluarga sering pindah.</a:t>
            </a:r>
          </a:p>
          <a:p>
            <a:pPr>
              <a:lnSpc>
                <a:spcPct val="90000"/>
              </a:lnSpc>
            </a:pPr>
            <a:endParaRPr lang="en-US"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/>
              <a:t>E</a:t>
            </a:r>
            <a:r>
              <a:rPr lang="en-US" sz="4000"/>
              <a:t>valuasi terhadap Perilaku Bermasalah.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Menggunakan skala rating / catatan-catatan khusus (</a:t>
            </a:r>
            <a:r>
              <a:rPr lang="en-US" sz="2800" i="1"/>
              <a:t>anecdotal record</a:t>
            </a:r>
            <a:r>
              <a:rPr lang="en-US" sz="2800"/>
              <a:t>).</a:t>
            </a:r>
          </a:p>
          <a:p>
            <a:r>
              <a:rPr lang="en-US" sz="2800"/>
              <a:t>Tes Proyektif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untuk mengetahui kepribadian.</a:t>
            </a:r>
          </a:p>
          <a:p>
            <a:r>
              <a:rPr lang="en-US" sz="2800"/>
              <a:t>Tes kepribadian yang lain.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Treatment </a:t>
            </a:r>
            <a:r>
              <a:rPr lang="en-US" sz="2800">
                <a:sym typeface="Wingdings" pitchFamily="2" charset="2"/>
              </a:rPr>
              <a:t></a:t>
            </a:r>
            <a:r>
              <a:rPr lang="en-US" sz="2800"/>
              <a:t> berdasarkan hasil evaluasi.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141</TotalTime>
  <Words>493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Crayons</vt:lpstr>
      <vt:lpstr>PERILAKU BERMASALAH</vt:lpstr>
      <vt:lpstr>Pengertian</vt:lpstr>
      <vt:lpstr>Kategori Tingkah Laku Bermasalah </vt:lpstr>
      <vt:lpstr>Sumber-sumber Permalasahan.</vt:lpstr>
      <vt:lpstr>Bagaimana mendeteksi perilaku bermasalah.</vt:lpstr>
      <vt:lpstr>Faktor-faktor yang dapat menyulitkan pendeteksian :</vt:lpstr>
      <vt:lpstr>Kriteria yang dapat diamati</vt:lpstr>
      <vt:lpstr>Latar Belakang Individu yang rawan bermasalah.</vt:lpstr>
      <vt:lpstr>Evaluasi terhadap Perilaku Bermasalah.</vt:lpstr>
      <vt:lpstr>Kesulitan yang muncul dalam treatment.</vt:lpstr>
      <vt:lpstr>LATIHAN SOAL 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BERMASALAH</dc:title>
  <dc:creator>wien</dc:creator>
  <cp:lastModifiedBy>anin</cp:lastModifiedBy>
  <cp:revision>9</cp:revision>
  <dcterms:created xsi:type="dcterms:W3CDTF">2006-06-19T21:57:49Z</dcterms:created>
  <dcterms:modified xsi:type="dcterms:W3CDTF">2014-07-11T09:59:57Z</dcterms:modified>
</cp:coreProperties>
</file>