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720"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EB011AC-2A9C-4448-9610-A4E8FFE5025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242" name="Group 2"/>
          <p:cNvGrpSpPr>
            <a:grpSpLocks/>
          </p:cNvGrpSpPr>
          <p:nvPr/>
        </p:nvGrpSpPr>
        <p:grpSpPr bwMode="auto">
          <a:xfrm>
            <a:off x="-3222625" y="304800"/>
            <a:ext cx="11909425" cy="4724400"/>
            <a:chOff x="-2030" y="192"/>
            <a:chExt cx="7502" cy="2976"/>
          </a:xfrm>
        </p:grpSpPr>
        <p:sp>
          <p:nvSpPr>
            <p:cNvPr id="10243"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10244"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0245"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endParaRPr lang="en-US">
                <a:latin typeface="Arial" charset="0"/>
              </a:endParaRPr>
            </a:p>
          </p:txBody>
        </p:sp>
      </p:grpSp>
      <p:sp>
        <p:nvSpPr>
          <p:cNvPr id="1024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024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10248" name="Rectangle 8"/>
          <p:cNvSpPr>
            <a:spLocks noGrp="1" noChangeArrowheads="1"/>
          </p:cNvSpPr>
          <p:nvPr>
            <p:ph type="dt" sz="half" idx="2"/>
          </p:nvPr>
        </p:nvSpPr>
        <p:spPr/>
        <p:txBody>
          <a:bodyPr/>
          <a:lstStyle>
            <a:lvl1pPr>
              <a:defRPr/>
            </a:lvl1pPr>
          </a:lstStyle>
          <a:p>
            <a:endParaRPr lang="en-US"/>
          </a:p>
        </p:txBody>
      </p:sp>
      <p:sp>
        <p:nvSpPr>
          <p:cNvPr id="10249" name="Rectangle 9"/>
          <p:cNvSpPr>
            <a:spLocks noGrp="1" noChangeArrowheads="1"/>
          </p:cNvSpPr>
          <p:nvPr>
            <p:ph type="ftr" sz="quarter" idx="3"/>
          </p:nvPr>
        </p:nvSpPr>
        <p:spPr/>
        <p:txBody>
          <a:bodyPr/>
          <a:lstStyle>
            <a:lvl1pPr>
              <a:defRPr/>
            </a:lvl1pPr>
          </a:lstStyle>
          <a:p>
            <a:r>
              <a:rPr lang="en-US"/>
              <a:t>winsr-rev2008</a:t>
            </a:r>
          </a:p>
        </p:txBody>
      </p:sp>
      <p:sp>
        <p:nvSpPr>
          <p:cNvPr id="10250" name="Rectangle 10"/>
          <p:cNvSpPr>
            <a:spLocks noGrp="1" noChangeArrowheads="1"/>
          </p:cNvSpPr>
          <p:nvPr>
            <p:ph type="sldNum" sz="quarter" idx="4"/>
          </p:nvPr>
        </p:nvSpPr>
        <p:spPr/>
        <p:txBody>
          <a:bodyPr/>
          <a:lstStyle>
            <a:lvl1pPr>
              <a:defRPr/>
            </a:lvl1pPr>
          </a:lstStyle>
          <a:p>
            <a:fld id="{A220BA95-F966-4DEE-842F-7194C2E69C2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9D36C037-52B1-42C5-8019-26ECCF8217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2A3E7AF0-08A5-4C31-A880-E39C7E38CB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82C6C8EC-926D-4CD1-865B-C430E34DADA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winsr-rev2008</a:t>
            </a:r>
          </a:p>
        </p:txBody>
      </p:sp>
      <p:sp>
        <p:nvSpPr>
          <p:cNvPr id="6" name="Slide Number Placeholder 5"/>
          <p:cNvSpPr>
            <a:spLocks noGrp="1"/>
          </p:cNvSpPr>
          <p:nvPr>
            <p:ph type="sldNum" sz="quarter" idx="12"/>
          </p:nvPr>
        </p:nvSpPr>
        <p:spPr/>
        <p:txBody>
          <a:bodyPr/>
          <a:lstStyle>
            <a:lvl1pPr>
              <a:defRPr/>
            </a:lvl1pPr>
          </a:lstStyle>
          <a:p>
            <a:fld id="{F8C73481-62EA-40FB-89AF-5BB8FC4622D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542785F8-3401-4C33-BAF7-B2D7709D610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winsr-rev2008</a:t>
            </a:r>
          </a:p>
        </p:txBody>
      </p:sp>
      <p:sp>
        <p:nvSpPr>
          <p:cNvPr id="9" name="Slide Number Placeholder 8"/>
          <p:cNvSpPr>
            <a:spLocks noGrp="1"/>
          </p:cNvSpPr>
          <p:nvPr>
            <p:ph type="sldNum" sz="quarter" idx="12"/>
          </p:nvPr>
        </p:nvSpPr>
        <p:spPr/>
        <p:txBody>
          <a:bodyPr/>
          <a:lstStyle>
            <a:lvl1pPr>
              <a:defRPr/>
            </a:lvl1pPr>
          </a:lstStyle>
          <a:p>
            <a:fld id="{6C863E09-A487-4059-84E2-9E909BB50C1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winsr-rev2008</a:t>
            </a:r>
          </a:p>
        </p:txBody>
      </p:sp>
      <p:sp>
        <p:nvSpPr>
          <p:cNvPr id="5" name="Slide Number Placeholder 4"/>
          <p:cNvSpPr>
            <a:spLocks noGrp="1"/>
          </p:cNvSpPr>
          <p:nvPr>
            <p:ph type="sldNum" sz="quarter" idx="12"/>
          </p:nvPr>
        </p:nvSpPr>
        <p:spPr/>
        <p:txBody>
          <a:bodyPr/>
          <a:lstStyle>
            <a:lvl1pPr>
              <a:defRPr/>
            </a:lvl1pPr>
          </a:lstStyle>
          <a:p>
            <a:fld id="{435B088E-3C38-4B7C-8378-4CE80234751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winsr-rev2008</a:t>
            </a:r>
          </a:p>
        </p:txBody>
      </p:sp>
      <p:sp>
        <p:nvSpPr>
          <p:cNvPr id="4" name="Slide Number Placeholder 3"/>
          <p:cNvSpPr>
            <a:spLocks noGrp="1"/>
          </p:cNvSpPr>
          <p:nvPr>
            <p:ph type="sldNum" sz="quarter" idx="12"/>
          </p:nvPr>
        </p:nvSpPr>
        <p:spPr/>
        <p:txBody>
          <a:bodyPr/>
          <a:lstStyle>
            <a:lvl1pPr>
              <a:defRPr/>
            </a:lvl1pPr>
          </a:lstStyle>
          <a:p>
            <a:fld id="{2771EB01-C92C-434B-8EE2-BAB6C770C70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FB022184-1BD4-4489-B63F-641E0592527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winsr-rev2008</a:t>
            </a:r>
          </a:p>
        </p:txBody>
      </p:sp>
      <p:sp>
        <p:nvSpPr>
          <p:cNvPr id="7" name="Slide Number Placeholder 6"/>
          <p:cNvSpPr>
            <a:spLocks noGrp="1"/>
          </p:cNvSpPr>
          <p:nvPr>
            <p:ph type="sldNum" sz="quarter" idx="12"/>
          </p:nvPr>
        </p:nvSpPr>
        <p:spPr/>
        <p:txBody>
          <a:bodyPr/>
          <a:lstStyle>
            <a:lvl1pPr>
              <a:defRPr/>
            </a:lvl1pPr>
          </a:lstStyle>
          <a:p>
            <a:fld id="{CFBEA675-9B82-4A97-9584-7BE59B75450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3238500" y="0"/>
            <a:ext cx="11925300" cy="3810000"/>
            <a:chOff x="-2040" y="0"/>
            <a:chExt cx="7512" cy="2400"/>
          </a:xfrm>
        </p:grpSpPr>
        <p:sp>
          <p:nvSpPr>
            <p:cNvPr id="921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922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endParaRPr lang="en-US">
                <a:latin typeface="Arial" charset="0"/>
              </a:endParaRPr>
            </a:p>
          </p:txBody>
        </p:sp>
        <p:sp>
          <p:nvSpPr>
            <p:cNvPr id="922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9222"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23"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922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r>
              <a:rPr lang="en-US"/>
              <a:t>winsr-rev2008</a:t>
            </a:r>
          </a:p>
        </p:txBody>
      </p:sp>
      <p:sp>
        <p:nvSpPr>
          <p:cNvPr id="922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E299D26-6B35-48A1-BDC4-33DB8FDBB59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Grp="1" noChangeArrowheads="1"/>
          </p:cNvSpPr>
          <p:nvPr>
            <p:ph type="ftr" sz="quarter" idx="3"/>
          </p:nvPr>
        </p:nvSpPr>
        <p:spPr/>
        <p:txBody>
          <a:bodyPr/>
          <a:lstStyle/>
          <a:p>
            <a:r>
              <a:rPr lang="en-US"/>
              <a:t>winsr-rev2008</a:t>
            </a:r>
          </a:p>
        </p:txBody>
      </p:sp>
      <p:sp>
        <p:nvSpPr>
          <p:cNvPr id="2050" name="Rectangle 2"/>
          <p:cNvSpPr>
            <a:spLocks noGrp="1" noChangeArrowheads="1"/>
          </p:cNvSpPr>
          <p:nvPr>
            <p:ph type="ctrTitle"/>
          </p:nvPr>
        </p:nvSpPr>
        <p:spPr/>
        <p:txBody>
          <a:bodyPr/>
          <a:lstStyle/>
          <a:p>
            <a:r>
              <a:rPr lang="en-US"/>
              <a:t>PHOBIA SEKOLAH</a:t>
            </a:r>
          </a:p>
        </p:txBody>
      </p:sp>
      <p:sp>
        <p:nvSpPr>
          <p:cNvPr id="2051" name="Rectangle 3"/>
          <p:cNvSpPr>
            <a:spLocks noGrp="1" noChangeArrowheads="1"/>
          </p:cNvSpPr>
          <p:nvPr>
            <p:ph type="subTitle" idx="1"/>
          </p:nvPr>
        </p:nvSpPr>
        <p:spPr>
          <a:xfrm>
            <a:off x="3124200" y="4038600"/>
            <a:ext cx="4724400" cy="1141413"/>
          </a:xfrm>
        </p:spPr>
        <p:txBody>
          <a:bodyPr/>
          <a:lstStyle/>
          <a:p>
            <a:r>
              <a:rPr lang="en-US" sz="2400"/>
              <a:t>Winanti S. Respati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3074" name="Rectangle 2"/>
          <p:cNvSpPr>
            <a:spLocks noGrp="1" noChangeArrowheads="1"/>
          </p:cNvSpPr>
          <p:nvPr>
            <p:ph type="title"/>
          </p:nvPr>
        </p:nvSpPr>
        <p:spPr/>
        <p:txBody>
          <a:bodyPr/>
          <a:lstStyle/>
          <a:p>
            <a:r>
              <a:rPr lang="en-US"/>
              <a:t>PENGERTIAN</a:t>
            </a:r>
          </a:p>
        </p:txBody>
      </p:sp>
      <p:sp>
        <p:nvSpPr>
          <p:cNvPr id="3075" name="Rectangle 3"/>
          <p:cNvSpPr>
            <a:spLocks noGrp="1" noChangeArrowheads="1"/>
          </p:cNvSpPr>
          <p:nvPr>
            <p:ph type="body" idx="1"/>
          </p:nvPr>
        </p:nvSpPr>
        <p:spPr/>
        <p:txBody>
          <a:bodyPr/>
          <a:lstStyle/>
          <a:p>
            <a:r>
              <a:rPr lang="en-US"/>
              <a:t>Fobia sekolah adalah ketakutan yang luar biasa (di luar proporsi yang umum) dan irrasional untuk berada di sekolah. Ketakutan ini juga tidak mungkin dihibur dengan keterangan bahwa tidak ada yang perlu ditakuti di sekolah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4098" name="Rectangle 2"/>
          <p:cNvSpPr>
            <a:spLocks noGrp="1" noChangeArrowheads="1"/>
          </p:cNvSpPr>
          <p:nvPr>
            <p:ph type="title"/>
          </p:nvPr>
        </p:nvSpPr>
        <p:spPr/>
        <p:txBody>
          <a:bodyPr/>
          <a:lstStyle/>
          <a:p>
            <a:r>
              <a:rPr lang="en-US"/>
              <a:t>BENTUK KETAKUTANNYA</a:t>
            </a:r>
          </a:p>
        </p:txBody>
      </p:sp>
      <p:sp>
        <p:nvSpPr>
          <p:cNvPr id="4099" name="Rectangle 3"/>
          <p:cNvSpPr>
            <a:spLocks noGrp="1" noChangeArrowheads="1"/>
          </p:cNvSpPr>
          <p:nvPr>
            <p:ph type="body" idx="1"/>
          </p:nvPr>
        </p:nvSpPr>
        <p:spPr/>
        <p:txBody>
          <a:bodyPr/>
          <a:lstStyle/>
          <a:p>
            <a:r>
              <a:rPr lang="en-US"/>
              <a:t>Intinya adalah menghindari berada di sekolah atau menolak pergi ke sekolah dengan alasan bermacam-macam.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5122" name="Rectangle 2"/>
          <p:cNvSpPr>
            <a:spLocks noGrp="1" noChangeArrowheads="1"/>
          </p:cNvSpPr>
          <p:nvPr>
            <p:ph type="title"/>
          </p:nvPr>
        </p:nvSpPr>
        <p:spPr/>
        <p:txBody>
          <a:bodyPr/>
          <a:lstStyle/>
          <a:p>
            <a:r>
              <a:rPr lang="en-US" sz="3200"/>
              <a:t>ALASAN-ALASAN YANG BIASA DIKEMUKAKAN</a:t>
            </a:r>
          </a:p>
        </p:txBody>
      </p:sp>
      <p:sp>
        <p:nvSpPr>
          <p:cNvPr id="5123" name="Rectangle 3"/>
          <p:cNvSpPr>
            <a:spLocks noGrp="1" noChangeArrowheads="1"/>
          </p:cNvSpPr>
          <p:nvPr>
            <p:ph type="body" idx="1"/>
          </p:nvPr>
        </p:nvSpPr>
        <p:spPr/>
        <p:txBody>
          <a:bodyPr/>
          <a:lstStyle/>
          <a:p>
            <a:pPr>
              <a:lnSpc>
                <a:spcPct val="90000"/>
              </a:lnSpc>
            </a:pPr>
            <a:r>
              <a:rPr lang="en-US" sz="2100"/>
              <a:t>Sakit, muncul gejala kecemasan yang disertai tanda somatic (fisik), misal : pusing, mual, muntah-muntah, pucat, sakit perut, demam, pingsan, dll.</a:t>
            </a:r>
          </a:p>
          <a:p>
            <a:pPr lvl="1">
              <a:lnSpc>
                <a:spcPct val="90000"/>
              </a:lnSpc>
            </a:pPr>
            <a:r>
              <a:rPr lang="en-US" sz="1900"/>
              <a:t>Muncul pada pagi hari / saat akan berangkat ke sekolah, dan menghilang ketika diijinkan untuk tidak ke sekolah. Gejala tersebut akan muncul pada hari libur.</a:t>
            </a:r>
          </a:p>
          <a:p>
            <a:pPr>
              <a:lnSpc>
                <a:spcPct val="90000"/>
              </a:lnSpc>
            </a:pPr>
            <a:r>
              <a:rPr lang="en-US" sz="2100"/>
              <a:t>Menghindari sekolah dengan menjelek-jelekkan sekolah (guru, pelajaran, teman, perjalanan ke sekolah, dll).</a:t>
            </a:r>
          </a:p>
          <a:p>
            <a:pPr>
              <a:lnSpc>
                <a:spcPct val="90000"/>
              </a:lnSpc>
            </a:pPr>
            <a:r>
              <a:rPr lang="en-US" sz="2100"/>
              <a:t>Takut / cemas (floating anxiety), dimana subyek mengenali perasaan takutnya tetapi tidak dapat menyebutkan obyek apa yang ditakutinya.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6146" name="Rectangle 2"/>
          <p:cNvSpPr>
            <a:spLocks noGrp="1" noChangeArrowheads="1"/>
          </p:cNvSpPr>
          <p:nvPr>
            <p:ph type="title"/>
          </p:nvPr>
        </p:nvSpPr>
        <p:spPr/>
        <p:txBody>
          <a:bodyPr/>
          <a:lstStyle/>
          <a:p>
            <a:r>
              <a:rPr lang="en-US"/>
              <a:t>PENYEBAB FOBIA SEKOLAH</a:t>
            </a:r>
          </a:p>
        </p:txBody>
      </p:sp>
      <p:sp>
        <p:nvSpPr>
          <p:cNvPr id="6147" name="Rectangle 3"/>
          <p:cNvSpPr>
            <a:spLocks noGrp="1" noChangeArrowheads="1"/>
          </p:cNvSpPr>
          <p:nvPr>
            <p:ph type="body" idx="1"/>
          </p:nvPr>
        </p:nvSpPr>
        <p:spPr/>
        <p:txBody>
          <a:bodyPr/>
          <a:lstStyle/>
          <a:p>
            <a:r>
              <a:rPr lang="en-US" sz="2500"/>
              <a:t>Faktor Predisposisi</a:t>
            </a:r>
          </a:p>
          <a:p>
            <a:pPr lvl="1"/>
            <a:r>
              <a:rPr lang="en-US" sz="2100"/>
              <a:t>Latar belakarng interaksi keluarga yang kurang sehat.</a:t>
            </a:r>
          </a:p>
          <a:p>
            <a:pPr lvl="1"/>
            <a:r>
              <a:rPr lang="en-US" sz="2100"/>
              <a:t>Memiliki ibu yang menderita fobia</a:t>
            </a:r>
          </a:p>
          <a:p>
            <a:pPr lvl="1"/>
            <a:r>
              <a:rPr lang="en-US" sz="2100"/>
              <a:t>Memiliki ayah yan mendukung perilaku fobia sekolah</a:t>
            </a:r>
          </a:p>
          <a:p>
            <a:r>
              <a:rPr lang="en-US" sz="2500"/>
              <a:t>Faktor Presipitasi</a:t>
            </a:r>
          </a:p>
          <a:p>
            <a:pPr lvl="1"/>
            <a:r>
              <a:rPr lang="en-US" sz="2100"/>
              <a:t>Pengalaman traumatis yang berhubungan dengan meninggalkan rumah</a:t>
            </a:r>
          </a:p>
          <a:p>
            <a:pPr lvl="1"/>
            <a:r>
              <a:rPr lang="en-US" sz="2100"/>
              <a:t>Pengalaman traumatis yangberhubungan dengan pengalaman pahit di sekolah.</a:t>
            </a:r>
          </a:p>
          <a:p>
            <a:endParaRPr lang="en-US"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7170" name="Rectangle 2"/>
          <p:cNvSpPr>
            <a:spLocks noGrp="1" noChangeArrowheads="1"/>
          </p:cNvSpPr>
          <p:nvPr>
            <p:ph type="title"/>
          </p:nvPr>
        </p:nvSpPr>
        <p:spPr/>
        <p:txBody>
          <a:bodyPr/>
          <a:lstStyle/>
          <a:p>
            <a:r>
              <a:rPr lang="en-US"/>
              <a:t>TREATMENT</a:t>
            </a:r>
          </a:p>
        </p:txBody>
      </p:sp>
      <p:sp>
        <p:nvSpPr>
          <p:cNvPr id="7171" name="Rectangle 3"/>
          <p:cNvSpPr>
            <a:spLocks noGrp="1" noChangeArrowheads="1"/>
          </p:cNvSpPr>
          <p:nvPr>
            <p:ph type="body" idx="1"/>
          </p:nvPr>
        </p:nvSpPr>
        <p:spPr/>
        <p:txBody>
          <a:bodyPr/>
          <a:lstStyle/>
          <a:p>
            <a:pPr lvl="2"/>
            <a:r>
              <a:rPr lang="en-US" sz="2400"/>
              <a:t>Dasar pemikiran dari treatment.</a:t>
            </a:r>
          </a:p>
          <a:p>
            <a:pPr lvl="3"/>
            <a:r>
              <a:rPr lang="en-US" sz="1800"/>
              <a:t>Ketakutan biasanya bukan hanya pada sekolah tetapi ada hal-hal lain seperti takut terpisah dari orang tua, takut keselamatan orangtua, dll</a:t>
            </a:r>
          </a:p>
          <a:p>
            <a:pPr lvl="3"/>
            <a:r>
              <a:rPr lang="en-US" sz="1800"/>
              <a:t>Perilaku orangtua sangat menentukan keberhasilan anak kembali ke sekolah.</a:t>
            </a:r>
          </a:p>
          <a:p>
            <a:pPr lvl="3"/>
            <a:r>
              <a:rPr lang="en-US" sz="1800"/>
              <a:t>Penting sekali untuk segera mengembalikan anak ke sekolah, karena semakin lama tidak sekolah maka akan semakin takut pada sekolah.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type="body" idx="1"/>
          </p:nvPr>
        </p:nvSpPr>
        <p:spPr/>
        <p:txBody>
          <a:bodyPr/>
          <a:lstStyle/>
          <a:p>
            <a:pPr lvl="2"/>
            <a:r>
              <a:rPr lang="en-US" sz="2400"/>
              <a:t>Treatment yang diberikan.</a:t>
            </a:r>
          </a:p>
          <a:p>
            <a:pPr lvl="3"/>
            <a:r>
              <a:rPr lang="en-US" sz="1800"/>
              <a:t>Sikap tegas (bukan kasar) untuk mengembalikan anak untuk sekolah secepat mungkin.</a:t>
            </a:r>
          </a:p>
          <a:p>
            <a:pPr lvl="3"/>
            <a:r>
              <a:rPr lang="en-US" sz="1800"/>
              <a:t>Perlakuan langsung kepada anak, misal dengan desensitisasi.</a:t>
            </a:r>
          </a:p>
          <a:p>
            <a:pPr lvl="3"/>
            <a:r>
              <a:rPr lang="en-US" sz="1800"/>
              <a:t>Perlakuan bagi orang tua agar tidak mendukung fobia anaknya.</a:t>
            </a:r>
          </a:p>
          <a:p>
            <a:endParaRPr lang="en-US"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winsr-rev2008</a:t>
            </a:r>
          </a:p>
        </p:txBody>
      </p:sp>
      <p:sp>
        <p:nvSpPr>
          <p:cNvPr id="12290" name="Rectangle 2"/>
          <p:cNvSpPr>
            <a:spLocks noGrp="1" noChangeArrowheads="1"/>
          </p:cNvSpPr>
          <p:nvPr>
            <p:ph type="title"/>
          </p:nvPr>
        </p:nvSpPr>
        <p:spPr/>
        <p:txBody>
          <a:bodyPr/>
          <a:lstStyle/>
          <a:p>
            <a:r>
              <a:rPr lang="en-US"/>
              <a:t>LATIHAN SOAL</a:t>
            </a:r>
          </a:p>
        </p:txBody>
      </p:sp>
      <p:sp>
        <p:nvSpPr>
          <p:cNvPr id="12291" name="Rectangle 3"/>
          <p:cNvSpPr>
            <a:spLocks noGrp="1" noChangeArrowheads="1"/>
          </p:cNvSpPr>
          <p:nvPr>
            <p:ph type="body" idx="1"/>
          </p:nvPr>
        </p:nvSpPr>
        <p:spPr/>
        <p:txBody>
          <a:bodyPr/>
          <a:lstStyle/>
          <a:p>
            <a:r>
              <a:rPr lang="en-US" sz="2400"/>
              <a:t>Apa yang disebut dengan phobia sekolah ? Jelaskan !</a:t>
            </a:r>
          </a:p>
          <a:p>
            <a:r>
              <a:rPr lang="en-US" sz="2400"/>
              <a:t>Apa bentuk ketakutan yang biasanya muncul dalam phobia sekolah ? Jelaskan !</a:t>
            </a:r>
          </a:p>
          <a:p>
            <a:r>
              <a:rPr lang="en-US" sz="2400"/>
              <a:t>Jelaskan faktor predisposisi &amp; presipitasi dalam phobia sekolah !</a:t>
            </a:r>
          </a:p>
          <a:p>
            <a:r>
              <a:rPr lang="en-US" sz="2400"/>
              <a:t>Jelaskan dasar-dasar untuk treatment !</a:t>
            </a:r>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6</TotalTime>
  <Words>347</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Eclipse</vt:lpstr>
      <vt:lpstr>PHOBIA SEKOLAH</vt:lpstr>
      <vt:lpstr>PENGERTIAN</vt:lpstr>
      <vt:lpstr>BENTUK KETAKUTANNYA</vt:lpstr>
      <vt:lpstr>ALASAN-ALASAN YANG BIASA DIKEMUKAKAN</vt:lpstr>
      <vt:lpstr>PENYEBAB FOBIA SEKOLAH</vt:lpstr>
      <vt:lpstr>TREATMENT</vt:lpstr>
      <vt:lpstr>Slide 7</vt:lpstr>
      <vt:lpstr>LATIHAN SOAL</vt:lpstr>
    </vt:vector>
  </TitlesOfParts>
  <Company>Univ. INDONUSA Esa Unggul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PHOBIA SEKOLAH</dc:title>
  <dc:creator>wien</dc:creator>
  <cp:lastModifiedBy>anin</cp:lastModifiedBy>
  <cp:revision>4</cp:revision>
  <dcterms:created xsi:type="dcterms:W3CDTF">2006-06-19T22:01:57Z</dcterms:created>
  <dcterms:modified xsi:type="dcterms:W3CDTF">2014-07-12T03:30:06Z</dcterms:modified>
</cp:coreProperties>
</file>