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59" r:id="rId6"/>
    <p:sldId id="265" r:id="rId7"/>
    <p:sldId id="264" r:id="rId8"/>
    <p:sldId id="260" r:id="rId9"/>
    <p:sldId id="266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024017B-3719-4333-A181-F7F276657D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433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434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435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435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436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436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437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7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8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438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9ADC34-AC95-4531-ACA8-8F4C3B1DBE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8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8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AE166-D3A7-43C5-82CA-6A9A51921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A7DD4-D14B-4737-88A4-A979F9B54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58CD0-5680-48DD-8189-18B043573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276D5-BE73-4680-90F2-31D2BF262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8A467-73BE-4C82-BC35-9FC97DFE4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C14B2-B62B-4CDB-ACF3-952C8A2BA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DBBC9-3D07-4D17-8D30-F8D76E8CF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D7A9-3EC8-487A-B4E0-9A7FB37A7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6DD82-555D-4EBE-ACE9-7BDB92C0B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6422A-23E6-420C-BE65-7765F569D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331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332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332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333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333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334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5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5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336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6CACE6C-EA5C-4699-A9EE-229DDDBEB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/>
              <a:t>Kesulitan Belajar Matematika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5029200"/>
            <a:ext cx="6146800" cy="736600"/>
          </a:xfrm>
        </p:spPr>
        <p:txBody>
          <a:bodyPr/>
          <a:lstStyle/>
          <a:p>
            <a:r>
              <a:rPr lang="en-US" sz="2400"/>
              <a:t>Winanti S. Respati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91488" cy="1314450"/>
          </a:xfrm>
        </p:spPr>
        <p:txBody>
          <a:bodyPr/>
          <a:lstStyle/>
          <a:p>
            <a:pPr algn="l"/>
            <a:r>
              <a:rPr lang="en-US" sz="3600" b="1"/>
              <a:t>P</a:t>
            </a:r>
            <a:r>
              <a:rPr lang="en-US" sz="3600"/>
              <a:t>roses Kognitif Dasar Yang Menghambat Konsep Kuantitatif.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696200" cy="3998913"/>
          </a:xfrm>
        </p:spPr>
        <p:txBody>
          <a:bodyPr/>
          <a:lstStyle/>
          <a:p>
            <a:r>
              <a:rPr lang="en-US"/>
              <a:t>Kecerdasan</a:t>
            </a:r>
          </a:p>
          <a:p>
            <a:r>
              <a:rPr lang="en-US"/>
              <a:t>Kemampuan Spasial</a:t>
            </a:r>
          </a:p>
          <a:p>
            <a:r>
              <a:rPr lang="en-US"/>
              <a:t>Kemampuan Verbal</a:t>
            </a:r>
          </a:p>
          <a:p>
            <a:r>
              <a:rPr lang="en-US"/>
              <a:t>Kemampuan memecahkan masalah</a:t>
            </a:r>
          </a:p>
          <a:p>
            <a:r>
              <a:rPr lang="en-US"/>
              <a:t>kelainan Neurologis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91488" cy="1085850"/>
          </a:xfrm>
        </p:spPr>
        <p:txBody>
          <a:bodyPr/>
          <a:lstStyle/>
          <a:p>
            <a:pPr algn="l"/>
            <a:r>
              <a:rPr lang="en-US" sz="4000" b="1"/>
              <a:t>P</a:t>
            </a:r>
            <a:r>
              <a:rPr lang="en-US" sz="4000"/>
              <a:t>enanganan atau Program Remedial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01000" cy="3922713"/>
          </a:xfrm>
        </p:spPr>
        <p:txBody>
          <a:bodyPr/>
          <a:lstStyle/>
          <a:p>
            <a:r>
              <a:rPr lang="en-US"/>
              <a:t>Perlu didiagnosis dulu :</a:t>
            </a:r>
          </a:p>
          <a:p>
            <a:pPr>
              <a:buFontTx/>
              <a:buNone/>
            </a:pPr>
            <a:r>
              <a:rPr lang="en-US"/>
              <a:t>	- Faktor kesulitannya</a:t>
            </a:r>
          </a:p>
          <a:p>
            <a:pPr>
              <a:buFontTx/>
              <a:buNone/>
            </a:pPr>
            <a:r>
              <a:rPr lang="en-US"/>
              <a:t>	- Bagian matematika mana yang 	menimbulkan kesulitan</a:t>
            </a:r>
          </a:p>
          <a:p>
            <a:pPr>
              <a:buFontTx/>
              <a:buNone/>
            </a:pPr>
            <a:r>
              <a:rPr lang="en-US"/>
              <a:t>	- Faktor-faktor lingkungan, 	pendekatan proses Belajar-	Mengajar, kurikulum, dll.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85800"/>
            <a:ext cx="8243887" cy="731838"/>
          </a:xfrm>
        </p:spPr>
        <p:txBody>
          <a:bodyPr/>
          <a:lstStyle/>
          <a:p>
            <a:pPr algn="l"/>
            <a:r>
              <a:rPr lang="en-US"/>
              <a:t>Penanganan ...(lanjutan)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r>
              <a:rPr lang="en-US"/>
              <a:t>Prosedur diagnosis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menggunakan tes formal dan informal dalam hal :</a:t>
            </a:r>
          </a:p>
          <a:p>
            <a:pPr>
              <a:buFontTx/>
              <a:buNone/>
            </a:pPr>
            <a:r>
              <a:rPr lang="en-US"/>
              <a:t>	- Membaca dan menulis angka.</a:t>
            </a:r>
          </a:p>
          <a:p>
            <a:pPr>
              <a:buFontTx/>
              <a:buNone/>
            </a:pPr>
            <a:r>
              <a:rPr lang="en-US"/>
              <a:t>	- Kalkulasi dasar (+, -, x, : )</a:t>
            </a:r>
          </a:p>
          <a:p>
            <a:pPr>
              <a:buFontTx/>
              <a:buNone/>
            </a:pPr>
            <a:r>
              <a:rPr lang="en-US"/>
              <a:t>	- Hitungan pecahan, desimal, 	persentase.</a:t>
            </a:r>
          </a:p>
          <a:p>
            <a:pPr>
              <a:buFontTx/>
              <a:buNone/>
            </a:pPr>
            <a:r>
              <a:rPr lang="en-US"/>
              <a:t>	- Pemahaman tentang ruang, 	waktu, kuantitas.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LATIHAN SOAL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4303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Apa yang dimaksud kesulitan belajar matematika ?</a:t>
            </a:r>
          </a:p>
          <a:p>
            <a:pPr>
              <a:lnSpc>
                <a:spcPct val="90000"/>
              </a:lnSpc>
            </a:pPr>
            <a:r>
              <a:rPr lang="en-US" sz="2400"/>
              <a:t>Apa peran matematika dalam kehidupan sehari-hari ?</a:t>
            </a:r>
          </a:p>
          <a:p>
            <a:pPr>
              <a:lnSpc>
                <a:spcPct val="90000"/>
              </a:lnSpc>
            </a:pPr>
            <a:r>
              <a:rPr lang="en-US" sz="2400"/>
              <a:t>Sebutkan beberapa bentuk kesulitan belajar matematika !</a:t>
            </a:r>
          </a:p>
          <a:p>
            <a:pPr>
              <a:lnSpc>
                <a:spcPct val="90000"/>
              </a:lnSpc>
            </a:pPr>
            <a:r>
              <a:rPr lang="en-US" sz="2400"/>
              <a:t>Apa saja yang dapat menyebabkan kesulitan belajar matematika ?</a:t>
            </a:r>
          </a:p>
          <a:p>
            <a:pPr>
              <a:lnSpc>
                <a:spcPct val="90000"/>
              </a:lnSpc>
            </a:pPr>
            <a:r>
              <a:rPr lang="en-US" sz="2400"/>
              <a:t>Bagaimana cara pencegahannya ?</a:t>
            </a:r>
          </a:p>
          <a:p>
            <a:pPr>
              <a:lnSpc>
                <a:spcPct val="90000"/>
              </a:lnSpc>
            </a:pPr>
            <a:r>
              <a:rPr lang="en-US" sz="2400"/>
              <a:t>Bagaimana cara penanganannya ?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914400"/>
          </a:xfrm>
        </p:spPr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engertian 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075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Segala bentuk kesulitan yang terkait dengan fungsi &amp; peran matematika serta penerapannya dalam kehidupan sehari-hari.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Yang dimaksud dengan matematika di sini adalah studi perkembangan hubungan, struktur atau pengorganisasian schemata mengenai ruang, waktu, bobot, substansi, luas, geometri dan angka.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Merupakan salah satu bentuk kesulitan non-verbal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kaitannya dengan konsep angka, konsep ruang, konsep waktu, konsep bentuk, dll.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Motivasi, emosi, sikap dan minat dapat menjadi sumber kesulitan matematika.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53400" cy="884238"/>
          </a:xfrm>
        </p:spPr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eran Matematika.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227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Matematika disebut bahasa universal, yaitu bahasa yang memungkinkan individu untuk berfikir, mencatat, mengkomunikasikan ide-ide berbentuk kuantitas, serta proses analisis dan sintesis.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85800"/>
            <a:ext cx="8243887" cy="731838"/>
          </a:xfrm>
        </p:spPr>
        <p:txBody>
          <a:bodyPr/>
          <a:lstStyle/>
          <a:p>
            <a:pPr algn="l"/>
            <a:r>
              <a:rPr lang="en-US"/>
              <a:t>Peran...(lanjutan)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Yang tercakup dalam matematika.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Konsep bilangan (1,2,3, ... dst).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komputasi (+, -, :, √, ...2, ... dll).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Mengukur (pj, luas, vol, berat, ...dll).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Aritmatika (pemevcahan soal berbentuk komputasi sederhana).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Geometri (pemecahan soal berkaitan dengan bentuk, ukuran, garis sudut, permukaan, titik-titik, dll).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Aljabar (generalisasi aritmatika dengan menggunakan simbol-simbol).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39088" cy="1314450"/>
          </a:xfrm>
        </p:spPr>
        <p:txBody>
          <a:bodyPr/>
          <a:lstStyle/>
          <a:p>
            <a:pPr algn="l"/>
            <a:r>
              <a:rPr lang="en-US" b="1"/>
              <a:t>B</a:t>
            </a:r>
            <a:r>
              <a:rPr lang="en-US"/>
              <a:t>entuk Kesulitan Matematika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848600" cy="377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Kesulitan Kalkulasi Aritmatika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Kesulitan Penalaran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91488" cy="1314450"/>
          </a:xfrm>
        </p:spPr>
        <p:txBody>
          <a:bodyPr/>
          <a:lstStyle/>
          <a:p>
            <a:pPr algn="l"/>
            <a:r>
              <a:rPr lang="en-US" b="1"/>
              <a:t>K</a:t>
            </a:r>
            <a:r>
              <a:rPr lang="en-US"/>
              <a:t>esulitan Kalkulasi Aritmatika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077200" cy="3770313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Yaitu </a:t>
            </a:r>
            <a:r>
              <a:rPr lang="en-US"/>
              <a:t>kesulitan mengenali sifat-sifat berikut :</a:t>
            </a:r>
          </a:p>
          <a:p>
            <a:pPr lvl="1"/>
            <a:r>
              <a:rPr lang="en-US"/>
              <a:t>Pertukaran antara penjumlahan dengan perkalian</a:t>
            </a:r>
          </a:p>
          <a:p>
            <a:pPr lvl="1"/>
            <a:r>
              <a:rPr lang="en-US"/>
              <a:t>Perkalian yang diurai menjadi penjumlahan</a:t>
            </a:r>
          </a:p>
          <a:p>
            <a:pPr lvl="1"/>
            <a:r>
              <a:rPr lang="en-US"/>
              <a:t>Lawan perkalian dan penjumlahan.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808038"/>
          </a:xfrm>
        </p:spPr>
        <p:txBody>
          <a:bodyPr/>
          <a:lstStyle/>
          <a:p>
            <a:pPr algn="l"/>
            <a:r>
              <a:rPr lang="en-US" b="1"/>
              <a:t>K</a:t>
            </a:r>
            <a:r>
              <a:rPr lang="en-US"/>
              <a:t>esulitan Penalaran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379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Yaitu kesulitan menalar atau berfikir logis.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Kesulitan memahami bahasa.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Tidak menguasai informasi spasial.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Tidak memiliki ketrampilan, fakta 		dan konsep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(untuk 				kemampuan analitis).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Kekeliruan dan kekakuan cara 			berfikir.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- Keliru menerapkan strategi dan 			rumus-rumus.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62888" cy="1314450"/>
          </a:xfrm>
        </p:spPr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enyebab Kesulitan Matematika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848600" cy="3998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1. Gangguan orientasi ruang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keliru mengenai hubungan spasial seperti : atas-bawah, naik-turun, puncak-dasar, tinggi-rendah, dekat-jauh, depan-belakang, awal-akhir, menyilang, dll.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menghambat visualisasi keseluruhan sistem bilangan.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2. Gangguan kemampuan visual dan motorik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tidak mampu melihat obyek dalam bentuk himpunan atau kelompok.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3. Pengaruh kesulitan bahasa dan membaca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tidak paham dengan arti dan istilah yang digunakan dalam matematika.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57200"/>
            <a:ext cx="8243887" cy="960438"/>
          </a:xfrm>
        </p:spPr>
        <p:txBody>
          <a:bodyPr/>
          <a:lstStyle/>
          <a:p>
            <a:pPr algn="l"/>
            <a:r>
              <a:rPr lang="en-US"/>
              <a:t>Penyebab .... (lanjutan)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45611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4. Pengaruh proses Belajar-mengajar.</a:t>
            </a:r>
          </a:p>
          <a:p>
            <a:pPr>
              <a:buFontTx/>
              <a:buNone/>
            </a:pPr>
            <a:r>
              <a:rPr lang="en-US" sz="2800"/>
              <a:t>		- Anak belum siap untuk belajar.</a:t>
            </a:r>
          </a:p>
          <a:p>
            <a:pPr>
              <a:buFontTx/>
              <a:buNone/>
            </a:pPr>
            <a:r>
              <a:rPr lang="en-US" sz="2800"/>
              <a:t>		- Cara penyajian yang kurang 				menarik.</a:t>
            </a:r>
          </a:p>
          <a:p>
            <a:pPr>
              <a:buFontTx/>
              <a:buNone/>
            </a:pPr>
            <a:r>
              <a:rPr lang="en-US" sz="2800"/>
              <a:t>		- Kurang latihan-latihan.</a:t>
            </a:r>
          </a:p>
          <a:p>
            <a:pPr>
              <a:buFontTx/>
              <a:buNone/>
            </a:pPr>
            <a:r>
              <a:rPr lang="en-US" sz="2800"/>
              <a:t>5. Penginderaan yang tidak baik.</a:t>
            </a:r>
          </a:p>
          <a:p>
            <a:pPr>
              <a:buFontTx/>
              <a:buNone/>
            </a:pPr>
            <a:r>
              <a:rPr lang="en-US" sz="2800"/>
              <a:t>	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terutama penglihatan, pendengaran   	dan taktil atau perabaan.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24</TotalTime>
  <Words>420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Balloons</vt:lpstr>
      <vt:lpstr>Kesulitan Belajar Matematika</vt:lpstr>
      <vt:lpstr>Pengertian :</vt:lpstr>
      <vt:lpstr>Peran Matematika.</vt:lpstr>
      <vt:lpstr>Peran...(lanjutan)</vt:lpstr>
      <vt:lpstr>Bentuk Kesulitan Matematika</vt:lpstr>
      <vt:lpstr>Kesulitan Kalkulasi Aritmatika</vt:lpstr>
      <vt:lpstr>Kesulitan Penalaran</vt:lpstr>
      <vt:lpstr>Penyebab Kesulitan Matematika</vt:lpstr>
      <vt:lpstr>Penyebab .... (lanjutan)</vt:lpstr>
      <vt:lpstr>Proses Kognitif Dasar Yang Menghambat Konsep Kuantitatif.</vt:lpstr>
      <vt:lpstr>Penanganan atau Program Remedial</vt:lpstr>
      <vt:lpstr>Penanganan ...(lanjutan)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Belajar Matematika</dc:title>
  <dc:creator>wien</dc:creator>
  <cp:lastModifiedBy>anin</cp:lastModifiedBy>
  <cp:revision>7</cp:revision>
  <dcterms:created xsi:type="dcterms:W3CDTF">2006-06-19T22:11:43Z</dcterms:created>
  <dcterms:modified xsi:type="dcterms:W3CDTF">2014-07-12T07:34:39Z</dcterms:modified>
</cp:coreProperties>
</file>