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76" r:id="rId4"/>
    <p:sldId id="277" r:id="rId5"/>
    <p:sldId id="268" r:id="rId6"/>
    <p:sldId id="301" r:id="rId7"/>
    <p:sldId id="302" r:id="rId8"/>
    <p:sldId id="269" r:id="rId9"/>
    <p:sldId id="278" r:id="rId10"/>
    <p:sldId id="279" r:id="rId11"/>
    <p:sldId id="280" r:id="rId12"/>
    <p:sldId id="304" r:id="rId13"/>
    <p:sldId id="284" r:id="rId14"/>
    <p:sldId id="303" r:id="rId15"/>
    <p:sldId id="285" r:id="rId16"/>
    <p:sldId id="286" r:id="rId17"/>
    <p:sldId id="289" r:id="rId18"/>
    <p:sldId id="288" r:id="rId19"/>
    <p:sldId id="305" r:id="rId20"/>
    <p:sldId id="281" r:id="rId21"/>
    <p:sldId id="282" r:id="rId22"/>
    <p:sldId id="283" r:id="rId23"/>
    <p:sldId id="306" r:id="rId24"/>
    <p:sldId id="291" r:id="rId25"/>
    <p:sldId id="307" r:id="rId26"/>
    <p:sldId id="292" r:id="rId27"/>
    <p:sldId id="308" r:id="rId28"/>
    <p:sldId id="290" r:id="rId29"/>
    <p:sldId id="270" r:id="rId30"/>
    <p:sldId id="271" r:id="rId31"/>
    <p:sldId id="309" r:id="rId32"/>
    <p:sldId id="272" r:id="rId33"/>
    <p:sldId id="310" r:id="rId34"/>
    <p:sldId id="274" r:id="rId35"/>
    <p:sldId id="275" r:id="rId36"/>
    <p:sldId id="311" r:id="rId37"/>
    <p:sldId id="293" r:id="rId38"/>
    <p:sldId id="312" r:id="rId39"/>
    <p:sldId id="294" r:id="rId40"/>
    <p:sldId id="295" r:id="rId41"/>
    <p:sldId id="313" r:id="rId42"/>
    <p:sldId id="296" r:id="rId43"/>
    <p:sldId id="297" r:id="rId44"/>
    <p:sldId id="314" r:id="rId45"/>
    <p:sldId id="298" r:id="rId46"/>
    <p:sldId id="315" r:id="rId47"/>
    <p:sldId id="299" r:id="rId48"/>
    <p:sldId id="300" r:id="rId49"/>
    <p:sldId id="316" r:id="rId50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92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50B6C-A808-4C74-BFF0-C29FC87E3C07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CC06E-B5B1-4D06-A5E1-6BB4C809A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D5E38-FDE2-48C4-B7AC-30FF3E7CBDA3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51652-9996-4FE5-BCEC-D14F18B38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1652-9996-4FE5-BCEC-D14F18B386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1652-9996-4FE5-BCEC-D14F18B386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1652-9996-4FE5-BCEC-D14F18B386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404040"/>
                </a:solidFill>
                <a:cs typeface="Arial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404040"/>
                </a:solidFill>
                <a:cs typeface="Arial" charset="0"/>
              </a:rPr>
              <a:t>Materi Se</a:t>
            </a:r>
            <a:r>
              <a:rPr lang="id-ID" sz="2400" b="1">
                <a:solidFill>
                  <a:srgbClr val="404040"/>
                </a:solidFill>
                <a:cs typeface="Arial" charset="0"/>
              </a:rPr>
              <a:t>sudah</a:t>
            </a:r>
            <a:r>
              <a:rPr lang="en-US" sz="2400" b="1">
                <a:solidFill>
                  <a:srgbClr val="404040"/>
                </a:solidFill>
                <a:cs typeface="Arial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44" y="1214422"/>
            <a:ext cx="492269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chemeClr val="bg1"/>
                </a:solidFill>
              </a:rPr>
              <a:t>Struktur</a:t>
            </a:r>
            <a:r>
              <a:rPr lang="en-US" dirty="0" smtClean="0">
                <a:solidFill>
                  <a:schemeClr val="bg1"/>
                </a:solidFill>
              </a:rPr>
              <a:t> &amp; </a:t>
            </a:r>
            <a:r>
              <a:rPr lang="en-US" dirty="0" err="1" smtClean="0">
                <a:solidFill>
                  <a:schemeClr val="bg1"/>
                </a:solidFill>
              </a:rPr>
              <a:t>Fungsi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Sel-Sel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Saraf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0364" y="3286124"/>
            <a:ext cx="6143636" cy="1500198"/>
          </a:xfrm>
        </p:spPr>
        <p:txBody>
          <a:bodyPr>
            <a:normAutofit fontScale="47500" lnSpcReduction="20000"/>
          </a:bodyPr>
          <a:lstStyle/>
          <a:p>
            <a:endParaRPr lang="en-US" sz="5100" dirty="0" smtClean="0"/>
          </a:p>
          <a:p>
            <a:r>
              <a:rPr lang="en-US" sz="5100" dirty="0" err="1" smtClean="0"/>
              <a:t>Pertemuan</a:t>
            </a:r>
            <a:r>
              <a:rPr lang="en-US" sz="5100" dirty="0" smtClean="0"/>
              <a:t> 2</a:t>
            </a:r>
            <a:endParaRPr lang="en-US" sz="5100" dirty="0" smtClean="0"/>
          </a:p>
          <a:p>
            <a:pPr algn="ctr"/>
            <a:endParaRPr lang="en-US" sz="4500" dirty="0" smtClean="0"/>
          </a:p>
          <a:p>
            <a:pPr algn="ctr"/>
            <a:r>
              <a:rPr lang="en-US" sz="4500" dirty="0" err="1" smtClean="0"/>
              <a:t>Oleh</a:t>
            </a:r>
            <a:r>
              <a:rPr lang="en-US" sz="4500" dirty="0" smtClean="0"/>
              <a:t>:</a:t>
            </a:r>
          </a:p>
          <a:p>
            <a:pPr algn="ctr"/>
            <a:r>
              <a:rPr lang="en-US" sz="4500" dirty="0" smtClean="0"/>
              <a:t>Deny Surya </a:t>
            </a:r>
            <a:r>
              <a:rPr lang="en-US" sz="4500" dirty="0" err="1" smtClean="0"/>
              <a:t>Saputra</a:t>
            </a:r>
            <a:r>
              <a:rPr lang="en-US" sz="4500" dirty="0" smtClean="0"/>
              <a:t>, S. Psi., M. Th. (Counseling), CCP.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AKSON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Akson</a:t>
            </a:r>
            <a:r>
              <a:rPr lang="en-US" dirty="0" smtClean="0"/>
              <a:t>: </a:t>
            </a:r>
            <a:r>
              <a:rPr lang="en-US" dirty="0" err="1" smtClean="0"/>
              <a:t>tabung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ramping yang </a:t>
            </a:r>
            <a:r>
              <a:rPr lang="en-US" dirty="0" err="1" smtClean="0"/>
              <a:t>dibungkus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selaput</a:t>
            </a:r>
            <a:r>
              <a:rPr lang="en-US" dirty="0" smtClean="0"/>
              <a:t> </a:t>
            </a:r>
            <a:r>
              <a:rPr lang="en-US" dirty="0" err="1" smtClean="0"/>
              <a:t>pembungkusnya</a:t>
            </a:r>
            <a:r>
              <a:rPr lang="en-US" dirty="0" smtClean="0"/>
              <a:t> (</a:t>
            </a:r>
            <a:r>
              <a:rPr lang="en-US" i="1" dirty="0" err="1" smtClean="0"/>
              <a:t>selubung</a:t>
            </a:r>
            <a:r>
              <a:rPr lang="en-US" i="1" dirty="0" smtClean="0"/>
              <a:t> myelin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Fungsi</a:t>
            </a:r>
            <a:r>
              <a:rPr lang="en-US" dirty="0" smtClean="0"/>
              <a:t>: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ainformasi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kenop-kenop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neuron:</a:t>
            </a:r>
          </a:p>
          <a:p>
            <a:pPr lvl="1"/>
            <a:r>
              <a:rPr lang="en-US" b="1" u="sng" dirty="0" smtClean="0"/>
              <a:t>Neuron </a:t>
            </a:r>
            <a:r>
              <a:rPr lang="en-US" b="1" u="sng" dirty="0" err="1" smtClean="0"/>
              <a:t>Multipolar</a:t>
            </a:r>
            <a:r>
              <a:rPr lang="en-US" dirty="0" smtClean="0"/>
              <a:t>: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aksonttp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pehon</a:t>
            </a:r>
            <a:r>
              <a:rPr lang="en-US" dirty="0" smtClean="0"/>
              <a:t> </a:t>
            </a:r>
            <a:r>
              <a:rPr lang="en-US" dirty="0" err="1" smtClean="0"/>
              <a:t>dendrit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darinya</a:t>
            </a:r>
            <a:r>
              <a:rPr lang="en-US" dirty="0" smtClean="0"/>
              <a:t>.</a:t>
            </a:r>
          </a:p>
          <a:p>
            <a:pPr lvl="1"/>
            <a:r>
              <a:rPr lang="en-US" b="1" u="sng" dirty="0" smtClean="0"/>
              <a:t>Neuron Bipolar</a:t>
            </a:r>
            <a:r>
              <a:rPr lang="en-US" dirty="0" smtClean="0"/>
              <a:t>: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akson</a:t>
            </a:r>
            <a:r>
              <a:rPr lang="en-US" dirty="0" smtClean="0"/>
              <a:t> &amp;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dendrit</a:t>
            </a:r>
            <a:r>
              <a:rPr lang="en-US" dirty="0" smtClean="0"/>
              <a:t> pd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berseberangan</a:t>
            </a:r>
            <a:r>
              <a:rPr lang="en-US" dirty="0" smtClean="0"/>
              <a:t> dg soma (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gbr</a:t>
            </a:r>
            <a:r>
              <a:rPr lang="en-US" dirty="0" smtClean="0"/>
              <a:t>. Di </a:t>
            </a:r>
            <a:r>
              <a:rPr lang="en-US" dirty="0" err="1" smtClean="0"/>
              <a:t>buku</a:t>
            </a:r>
            <a:r>
              <a:rPr lang="en-US" dirty="0" smtClean="0"/>
              <a:t>)</a:t>
            </a:r>
          </a:p>
          <a:p>
            <a:pPr lvl="1"/>
            <a:r>
              <a:rPr lang="en-US" b="1" u="sng" dirty="0" smtClean="0"/>
              <a:t>Neuron </a:t>
            </a:r>
            <a:r>
              <a:rPr lang="en-US" b="1" u="sng" dirty="0" err="1" smtClean="0"/>
              <a:t>Unipolar</a:t>
            </a:r>
            <a:r>
              <a:rPr lang="en-US" dirty="0" smtClean="0"/>
              <a:t>: </a:t>
            </a:r>
            <a:r>
              <a:rPr lang="en-US" dirty="0" err="1" smtClean="0"/>
              <a:t>cabangnya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menjulur</a:t>
            </a:r>
            <a:r>
              <a:rPr lang="en-US" dirty="0" smtClean="0"/>
              <a:t> </a:t>
            </a:r>
            <a:r>
              <a:rPr lang="en-US" dirty="0" err="1" smtClean="0"/>
              <a:t>menjauhi</a:t>
            </a:r>
            <a:r>
              <a:rPr lang="en-US" dirty="0" smtClean="0"/>
              <a:t> soma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membelah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cabang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situ.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KENOP UJUNG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Pucuk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cabang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akson</a:t>
            </a:r>
            <a:r>
              <a:rPr lang="en-US" dirty="0" smtClean="0"/>
              <a:t>,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sinapsis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neuron lain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neuron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Kenop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melepaskan</a:t>
            </a:r>
            <a:r>
              <a:rPr lang="en-US" dirty="0" smtClean="0"/>
              <a:t>/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err="1" smtClean="0"/>
              <a:t>neurotransmiter</a:t>
            </a:r>
            <a:r>
              <a:rPr lang="en-US" dirty="0" smtClean="0"/>
              <a:t> (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/</a:t>
            </a:r>
            <a:r>
              <a:rPr lang="en-US" dirty="0" err="1" smtClean="0"/>
              <a:t>merangsang</a:t>
            </a:r>
            <a:r>
              <a:rPr lang="en-US" dirty="0" smtClean="0"/>
              <a:t> neuron lain).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MATERI KULIAH PSIKOLOGI\MATERI KULIAH PSIKOLOGI FAAL\20160307_072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9482" y="1623854"/>
            <a:ext cx="7045036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 STRUKTUR DALAM NEURON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Membran</a:t>
            </a:r>
            <a:r>
              <a:rPr lang="en-US" dirty="0" smtClean="0"/>
              <a:t>: </a:t>
            </a:r>
            <a:r>
              <a:rPr lang="en-US" dirty="0" err="1" smtClean="0"/>
              <a:t>Struktur</a:t>
            </a:r>
            <a:r>
              <a:rPr lang="en-US" dirty="0" smtClean="0"/>
              <a:t> yang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molekul-molekul</a:t>
            </a:r>
            <a:r>
              <a:rPr lang="en-US" dirty="0" smtClean="0"/>
              <a:t> lipid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organel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golgi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Nukleus</a:t>
            </a:r>
            <a:r>
              <a:rPr lang="en-US" dirty="0" smtClean="0"/>
              <a:t>: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, </a:t>
            </a:r>
            <a:r>
              <a:rPr lang="en-US" dirty="0" err="1" smtClean="0"/>
              <a:t>berisikan</a:t>
            </a:r>
            <a:r>
              <a:rPr lang="en-US" dirty="0" smtClean="0"/>
              <a:t> </a:t>
            </a:r>
            <a:r>
              <a:rPr lang="en-US" dirty="0" err="1" smtClean="0"/>
              <a:t>nukleolus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Nukleolus</a:t>
            </a:r>
            <a:r>
              <a:rPr lang="en-US" dirty="0" smtClean="0"/>
              <a:t>: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nukelus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ribosom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Ribosom</a:t>
            </a:r>
            <a:r>
              <a:rPr lang="en-US" dirty="0" smtClean="0"/>
              <a:t>: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sitoplasma</a:t>
            </a:r>
            <a:r>
              <a:rPr lang="en-US" dirty="0" smtClean="0"/>
              <a:t> ,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protein,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berperans</a:t>
            </a:r>
            <a:r>
              <a:rPr lang="en-US" dirty="0" smtClean="0"/>
              <a:t> </a:t>
            </a:r>
            <a:r>
              <a:rPr lang="en-US" dirty="0" err="1" smtClean="0"/>
              <a:t>ebagai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protein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ditranslasi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mRNA.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8" name="Picture 2" descr="D:\MATERI KULIAH PSIKOLOGI\MATERI KULIAH PSIKOLOGI FAAL\20160307_0728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1"/>
            <a:ext cx="750099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32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Lanjutan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Struktur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Dalam</a:t>
            </a:r>
            <a:r>
              <a:rPr lang="en-US" sz="2800" b="1" dirty="0" smtClean="0">
                <a:solidFill>
                  <a:schemeClr val="bg1"/>
                </a:solidFill>
              </a:rPr>
              <a:t> Neuron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 smtClean="0"/>
              <a:t>Kromosom</a:t>
            </a:r>
            <a:r>
              <a:rPr lang="en-US" sz="2400" dirty="0" smtClean="0"/>
              <a:t>: </a:t>
            </a:r>
            <a:r>
              <a:rPr lang="en-US" sz="2400" dirty="0" err="1" smtClean="0"/>
              <a:t>untaian</a:t>
            </a:r>
            <a:r>
              <a:rPr lang="en-US" sz="2400" dirty="0" smtClean="0"/>
              <a:t> DNA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protein-protein </a:t>
            </a:r>
            <a:r>
              <a:rPr lang="en-US" sz="2400" dirty="0" err="1" smtClean="0"/>
              <a:t>terkait</a:t>
            </a:r>
            <a:r>
              <a:rPr lang="en-US" sz="2400" dirty="0" smtClean="0"/>
              <a:t>, </a:t>
            </a:r>
            <a:r>
              <a:rPr lang="en-US" sz="2400" dirty="0" err="1" smtClean="0"/>
              <a:t>ditemukan</a:t>
            </a:r>
            <a:r>
              <a:rPr lang="en-US" sz="2400" dirty="0" smtClean="0"/>
              <a:t> </a:t>
            </a:r>
            <a:r>
              <a:rPr lang="en-US" sz="2400" dirty="0" err="1" smtClean="0"/>
              <a:t>dlm</a:t>
            </a:r>
            <a:r>
              <a:rPr lang="en-US" sz="2400" dirty="0" smtClean="0"/>
              <a:t> </a:t>
            </a:r>
            <a:r>
              <a:rPr lang="en-US" sz="2400" dirty="0" err="1" smtClean="0"/>
              <a:t>Nukleus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mengandung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genetik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organisme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DNA (</a:t>
            </a:r>
            <a:r>
              <a:rPr lang="en-US" sz="2400" b="1" dirty="0" err="1" smtClean="0"/>
              <a:t>Asam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deoksiribonukleat</a:t>
            </a:r>
            <a:r>
              <a:rPr lang="en-US" sz="2400" b="1" dirty="0" smtClean="0"/>
              <a:t>/deoxyribonucleic acid)</a:t>
            </a:r>
            <a:r>
              <a:rPr lang="en-US" sz="2400" dirty="0" smtClean="0"/>
              <a:t>: </a:t>
            </a:r>
            <a:r>
              <a:rPr lang="en-US" sz="2400" dirty="0" err="1" smtClean="0"/>
              <a:t>sejenis</a:t>
            </a:r>
            <a:r>
              <a:rPr lang="en-US" sz="2400" dirty="0" smtClean="0"/>
              <a:t> </a:t>
            </a:r>
            <a:r>
              <a:rPr lang="en-US" sz="2400" dirty="0" err="1" smtClean="0"/>
              <a:t>makromolekul</a:t>
            </a:r>
            <a:r>
              <a:rPr lang="en-US" sz="2400" dirty="0" smtClean="0"/>
              <a:t> </a:t>
            </a:r>
            <a:r>
              <a:rPr lang="en-US" sz="2400" dirty="0" err="1" smtClean="0"/>
              <a:t>kompleks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untai</a:t>
            </a:r>
            <a:r>
              <a:rPr lang="en-US" sz="2400" dirty="0" smtClean="0"/>
              <a:t> </a:t>
            </a:r>
            <a:r>
              <a:rPr lang="en-US" sz="2400" dirty="0" err="1" smtClean="0"/>
              <a:t>heliks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tersambung</a:t>
            </a:r>
            <a:r>
              <a:rPr lang="en-US" sz="2400" dirty="0" smtClean="0"/>
              <a:t>, </a:t>
            </a:r>
            <a:r>
              <a:rPr lang="en-US" sz="2400" dirty="0" err="1" smtClean="0"/>
              <a:t>bersama</a:t>
            </a:r>
            <a:r>
              <a:rPr lang="en-US" sz="2400" dirty="0" smtClean="0"/>
              <a:t> protein-protein </a:t>
            </a:r>
            <a:r>
              <a:rPr lang="en-US" sz="2400" dirty="0" err="1" smtClean="0"/>
              <a:t>terkait</a:t>
            </a:r>
            <a:r>
              <a:rPr lang="en-US" sz="2400" dirty="0" smtClean="0"/>
              <a:t>, </a:t>
            </a:r>
            <a:r>
              <a:rPr lang="en-US" sz="2400" dirty="0" err="1" smtClean="0"/>
              <a:t>untaian</a:t>
            </a:r>
            <a:r>
              <a:rPr lang="en-US" sz="2400" dirty="0" smtClean="0"/>
              <a:t> DNA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kromosom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Gen</a:t>
            </a:r>
            <a:r>
              <a:rPr lang="en-US" sz="2400" dirty="0" smtClean="0"/>
              <a:t>: </a:t>
            </a:r>
            <a:r>
              <a:rPr lang="en-US" sz="2400" dirty="0" err="1" smtClean="0"/>
              <a:t>satuan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fungsional</a:t>
            </a:r>
            <a:r>
              <a:rPr lang="en-US" sz="2400" dirty="0" smtClean="0"/>
              <a:t> </a:t>
            </a:r>
            <a:r>
              <a:rPr lang="en-US" sz="2400" dirty="0" err="1" smtClean="0"/>
              <a:t>kromosom</a:t>
            </a:r>
            <a:r>
              <a:rPr lang="en-US" sz="2400" dirty="0" smtClean="0"/>
              <a:t>,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mengarahkan</a:t>
            </a:r>
            <a:r>
              <a:rPr lang="en-US" sz="2400" dirty="0" smtClean="0"/>
              <a:t> </a:t>
            </a:r>
            <a:r>
              <a:rPr lang="en-US" sz="2400" dirty="0" err="1" smtClean="0"/>
              <a:t>sintesis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protein.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ribonukleat</a:t>
            </a:r>
            <a:r>
              <a:rPr lang="en-US" dirty="0" smtClean="0"/>
              <a:t> </a:t>
            </a:r>
            <a:r>
              <a:rPr lang="en-US" dirty="0" err="1" smtClean="0"/>
              <a:t>duta</a:t>
            </a:r>
            <a:r>
              <a:rPr lang="en-US" dirty="0" smtClean="0"/>
              <a:t> (</a:t>
            </a:r>
            <a:r>
              <a:rPr lang="en-US" i="1" dirty="0" smtClean="0"/>
              <a:t>messenger ribonucleic acid</a:t>
            </a:r>
            <a:r>
              <a:rPr lang="en-US" dirty="0" smtClean="0"/>
              <a:t>, mRNA): </a:t>
            </a:r>
            <a:r>
              <a:rPr lang="en-US" dirty="0" err="1" smtClean="0"/>
              <a:t>Sejenis</a:t>
            </a:r>
            <a:r>
              <a:rPr lang="en-US" dirty="0" smtClean="0"/>
              <a:t> </a:t>
            </a:r>
            <a:r>
              <a:rPr lang="en-US" dirty="0" err="1" smtClean="0"/>
              <a:t>makromolekul</a:t>
            </a:r>
            <a:r>
              <a:rPr lang="en-US" dirty="0" smtClean="0"/>
              <a:t> yang </a:t>
            </a:r>
            <a:r>
              <a:rPr lang="en-US" dirty="0" err="1" smtClean="0"/>
              <a:t>menghantarkan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sintesis</a:t>
            </a:r>
            <a:r>
              <a:rPr lang="en-US" dirty="0" smtClean="0"/>
              <a:t> protein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ribosom</a:t>
            </a:r>
            <a:r>
              <a:rPr lang="en-US" dirty="0" smtClean="0"/>
              <a:t> (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/gen yang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mRNA).</a:t>
            </a:r>
          </a:p>
          <a:p>
            <a:r>
              <a:rPr lang="en-US" b="1" dirty="0" err="1" smtClean="0"/>
              <a:t>Enzim</a:t>
            </a:r>
            <a:r>
              <a:rPr lang="en-US" dirty="0" smtClean="0"/>
              <a:t>: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, </a:t>
            </a:r>
            <a:r>
              <a:rPr lang="en-US" dirty="0" err="1" smtClean="0"/>
              <a:t>menggabungkan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memecah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/>
              <a:t>Lanjutan</a:t>
            </a:r>
            <a:r>
              <a:rPr lang="en-US" b="1" dirty="0" smtClean="0"/>
              <a:t> </a:t>
            </a:r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Neuron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ncRNA</a:t>
            </a:r>
            <a:r>
              <a:rPr lang="en-US" b="1" dirty="0" smtClean="0"/>
              <a:t>/RNA </a:t>
            </a:r>
            <a:r>
              <a:rPr lang="en-US" b="1" dirty="0" err="1" smtClean="0"/>
              <a:t>bukan-pengkode</a:t>
            </a:r>
            <a:r>
              <a:rPr lang="en-US" b="1" dirty="0" smtClean="0"/>
              <a:t> (non-coding RNA)</a:t>
            </a:r>
            <a:r>
              <a:rPr lang="en-US" dirty="0" smtClean="0"/>
              <a:t>: </a:t>
            </a:r>
            <a:r>
              <a:rPr lang="en-US" dirty="0" err="1" smtClean="0"/>
              <a:t>sebentuk</a:t>
            </a:r>
            <a:r>
              <a:rPr lang="en-US" dirty="0" smtClean="0"/>
              <a:t> RNA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mengkodekan</a:t>
            </a:r>
            <a:r>
              <a:rPr lang="en-US" dirty="0" smtClean="0"/>
              <a:t> protein,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fungsi-fungsi</a:t>
            </a:r>
            <a:r>
              <a:rPr lang="en-US" dirty="0" smtClean="0"/>
              <a:t> </a:t>
            </a:r>
            <a:r>
              <a:rPr lang="en-US" dirty="0" err="1" smtClean="0"/>
              <a:t>tersendiri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Sitoplasma</a:t>
            </a:r>
            <a:r>
              <a:rPr lang="en-US" dirty="0" smtClean="0"/>
              <a:t>: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kental</a:t>
            </a:r>
            <a:r>
              <a:rPr lang="en-US" dirty="0" smtClean="0"/>
              <a:t>, semi-</a:t>
            </a:r>
            <a:r>
              <a:rPr lang="en-US" dirty="0" err="1" smtClean="0"/>
              <a:t>cair</a:t>
            </a:r>
            <a:r>
              <a:rPr lang="en-US" dirty="0" smtClean="0"/>
              <a:t> yang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sel.</a:t>
            </a:r>
          </a:p>
          <a:p>
            <a:r>
              <a:rPr lang="en-US" b="1" dirty="0" err="1" smtClean="0"/>
              <a:t>Mitokondria</a:t>
            </a:r>
            <a:r>
              <a:rPr lang="en-US" dirty="0" smtClean="0"/>
              <a:t>: </a:t>
            </a:r>
            <a:r>
              <a:rPr lang="en-US" dirty="0" err="1" smtClean="0"/>
              <a:t>Organel</a:t>
            </a:r>
            <a:r>
              <a:rPr lang="en-US" dirty="0" smtClean="0"/>
              <a:t> yang </a:t>
            </a:r>
            <a:r>
              <a:rPr lang="en-US" dirty="0" err="1" smtClean="0"/>
              <a:t>bertugas</a:t>
            </a:r>
            <a:r>
              <a:rPr lang="en-US" dirty="0" smtClean="0"/>
              <a:t> </a:t>
            </a:r>
            <a:r>
              <a:rPr lang="en-US" dirty="0" err="1" smtClean="0"/>
              <a:t>mengekstraksi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nutrien</a:t>
            </a:r>
            <a:r>
              <a:rPr lang="en-US" dirty="0" smtClean="0"/>
              <a:t> (</a:t>
            </a:r>
            <a:r>
              <a:rPr lang="en-US" i="1" dirty="0" err="1" smtClean="0"/>
              <a:t>nutriennya</a:t>
            </a:r>
            <a:r>
              <a:rPr lang="en-US" i="1" dirty="0" smtClean="0"/>
              <a:t> </a:t>
            </a:r>
            <a:r>
              <a:rPr lang="en-US" i="1" dirty="0" err="1" smtClean="0"/>
              <a:t>diberikan</a:t>
            </a:r>
            <a:r>
              <a:rPr lang="en-US" i="1" dirty="0" smtClean="0"/>
              <a:t> </a:t>
            </a:r>
            <a:r>
              <a:rPr lang="en-US" i="1" dirty="0" err="1" smtClean="0"/>
              <a:t>oleh</a:t>
            </a:r>
            <a:r>
              <a:rPr lang="en-US" i="1" dirty="0" smtClean="0"/>
              <a:t> </a:t>
            </a:r>
            <a:r>
              <a:rPr lang="en-US" i="1" dirty="0" err="1" smtClean="0"/>
              <a:t>sel-sel</a:t>
            </a:r>
            <a:r>
              <a:rPr lang="en-US" dirty="0" smtClean="0"/>
              <a:t>).</a:t>
            </a:r>
          </a:p>
          <a:p>
            <a:r>
              <a:rPr lang="en-US" b="1" dirty="0" err="1" smtClean="0"/>
              <a:t>Adenosin</a:t>
            </a:r>
            <a:r>
              <a:rPr lang="en-US" b="1" dirty="0" smtClean="0"/>
              <a:t> </a:t>
            </a:r>
            <a:r>
              <a:rPr lang="en-US" b="1" dirty="0" err="1" smtClean="0"/>
              <a:t>trifosfat</a:t>
            </a:r>
            <a:r>
              <a:rPr lang="en-US" b="1" dirty="0" smtClean="0"/>
              <a:t> (ATP)</a:t>
            </a:r>
            <a:r>
              <a:rPr lang="en-US" dirty="0" smtClean="0"/>
              <a:t>: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; </a:t>
            </a:r>
            <a:r>
              <a:rPr lang="en-US" dirty="0" err="1" smtClean="0"/>
              <a:t>penguraiannya</a:t>
            </a:r>
            <a:r>
              <a:rPr lang="en-US" dirty="0" smtClean="0"/>
              <a:t> </a:t>
            </a:r>
            <a:r>
              <a:rPr lang="en-US" dirty="0" err="1" smtClean="0"/>
              <a:t>membebaskan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.  </a:t>
            </a:r>
            <a:r>
              <a:rPr lang="en-US" i="1" dirty="0" smtClean="0"/>
              <a:t>ATP </a:t>
            </a:r>
            <a:r>
              <a:rPr lang="en-US" i="1" dirty="0" err="1" smtClean="0"/>
              <a:t>dihasilkan</a:t>
            </a:r>
            <a:r>
              <a:rPr lang="en-US" i="1" dirty="0" smtClean="0"/>
              <a:t> </a:t>
            </a:r>
            <a:r>
              <a:rPr lang="en-US" i="1" dirty="0" err="1" smtClean="0"/>
              <a:t>oleh</a:t>
            </a:r>
            <a:r>
              <a:rPr lang="en-US" i="1" dirty="0" smtClean="0"/>
              <a:t> </a:t>
            </a:r>
            <a:r>
              <a:rPr lang="en-US" i="1" dirty="0" err="1" smtClean="0"/>
              <a:t>mitokondria</a:t>
            </a:r>
            <a:r>
              <a:rPr lang="en-US" i="1" dirty="0" smtClean="0"/>
              <a:t>.  </a:t>
            </a:r>
            <a:endParaRPr lang="en-US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/>
              <a:t>Lanjutan</a:t>
            </a:r>
            <a:r>
              <a:rPr lang="en-US" b="1" dirty="0" smtClean="0"/>
              <a:t> </a:t>
            </a:r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Neuron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Retikulum</a:t>
            </a:r>
            <a:r>
              <a:rPr lang="en-US" b="1" dirty="0" smtClean="0"/>
              <a:t> </a:t>
            </a:r>
            <a:r>
              <a:rPr lang="en-US" b="1" dirty="0" err="1" smtClean="0"/>
              <a:t>endoplasma</a:t>
            </a:r>
            <a:r>
              <a:rPr lang="en-US" dirty="0" smtClean="0"/>
              <a:t>: </a:t>
            </a:r>
            <a:r>
              <a:rPr lang="en-US" dirty="0" err="1" smtClean="0"/>
              <a:t>lapisan-lapisan</a:t>
            </a:r>
            <a:r>
              <a:rPr lang="en-US" dirty="0" smtClean="0"/>
              <a:t> </a:t>
            </a:r>
            <a:r>
              <a:rPr lang="en-US" dirty="0" err="1" smtClean="0"/>
              <a:t>paralel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yang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sitoplasma</a:t>
            </a:r>
            <a:r>
              <a:rPr lang="en-US" dirty="0" smtClean="0"/>
              <a:t> sel.</a:t>
            </a:r>
          </a:p>
          <a:p>
            <a:pPr lvl="1"/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wadah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menyalurkan</a:t>
            </a:r>
            <a:r>
              <a:rPr lang="en-US" dirty="0" smtClean="0"/>
              <a:t> </a:t>
            </a:r>
            <a:r>
              <a:rPr lang="en-US" dirty="0" err="1" smtClean="0"/>
              <a:t>zat-zat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sitoplasma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Retikulum</a:t>
            </a:r>
            <a:r>
              <a:rPr lang="en-US" dirty="0" smtClean="0"/>
              <a:t> </a:t>
            </a:r>
            <a:r>
              <a:rPr lang="en-US" dirty="0" err="1" smtClean="0"/>
              <a:t>endoplasma</a:t>
            </a:r>
            <a:r>
              <a:rPr lang="en-US" dirty="0" smtClean="0"/>
              <a:t> </a:t>
            </a:r>
            <a:r>
              <a:rPr lang="en-US" dirty="0" err="1" smtClean="0"/>
              <a:t>kasar</a:t>
            </a:r>
            <a:r>
              <a:rPr lang="en-US" dirty="0" smtClean="0"/>
              <a:t>: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ribosom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protein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disekresikan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sel.</a:t>
            </a:r>
          </a:p>
          <a:p>
            <a:pPr lvl="2"/>
            <a:r>
              <a:rPr lang="en-US" dirty="0" err="1" smtClean="0"/>
              <a:t>Retikulum</a:t>
            </a:r>
            <a:r>
              <a:rPr lang="en-US" dirty="0" smtClean="0"/>
              <a:t> </a:t>
            </a:r>
            <a:r>
              <a:rPr lang="en-US" dirty="0" err="1" smtClean="0"/>
              <a:t>endoplasma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r>
              <a:rPr lang="en-US" dirty="0" smtClean="0"/>
              <a:t>: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sintesis</a:t>
            </a:r>
            <a:r>
              <a:rPr lang="en-US" dirty="0" smtClean="0"/>
              <a:t> lipid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meneydiakan</a:t>
            </a:r>
            <a:r>
              <a:rPr lang="en-US" dirty="0" smtClean="0"/>
              <a:t> </a:t>
            </a:r>
            <a:r>
              <a:rPr lang="en-US" dirty="0" err="1" smtClean="0"/>
              <a:t>saluran-saluran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pemisahan</a:t>
            </a:r>
            <a:r>
              <a:rPr lang="en-US" dirty="0" smtClean="0"/>
              <a:t> </a:t>
            </a:r>
            <a:r>
              <a:rPr lang="en-US" dirty="0" err="1" smtClean="0"/>
              <a:t>molekul-molekul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selular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Badan</a:t>
            </a:r>
            <a:r>
              <a:rPr lang="en-US" b="1" dirty="0" smtClean="0"/>
              <a:t> Golgi</a:t>
            </a:r>
            <a:r>
              <a:rPr lang="en-US" dirty="0" smtClean="0"/>
              <a:t>: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retikulum</a:t>
            </a:r>
            <a:r>
              <a:rPr lang="en-US" dirty="0" smtClean="0"/>
              <a:t> </a:t>
            </a:r>
            <a:r>
              <a:rPr lang="en-US" dirty="0" err="1" smtClean="0"/>
              <a:t>endoplasma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r>
              <a:rPr lang="en-US" dirty="0" smtClean="0"/>
              <a:t>,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dirty="0" err="1" smtClean="0"/>
              <a:t>agen</a:t>
            </a:r>
            <a:r>
              <a:rPr lang="en-US" dirty="0" smtClean="0"/>
              <a:t> </a:t>
            </a:r>
            <a:r>
              <a:rPr lang="en-US" dirty="0" err="1" smtClean="0"/>
              <a:t>pembungkus</a:t>
            </a:r>
            <a:r>
              <a:rPr lang="en-US" dirty="0" smtClean="0"/>
              <a:t>/</a:t>
            </a:r>
            <a:r>
              <a:rPr lang="en-US" dirty="0" err="1" smtClean="0"/>
              <a:t>pengemas</a:t>
            </a:r>
            <a:r>
              <a:rPr lang="en-US" dirty="0" smtClean="0"/>
              <a:t> </a:t>
            </a:r>
            <a:r>
              <a:rPr lang="en-US" dirty="0" err="1" smtClean="0"/>
              <a:t>produk-produk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pensekresi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122" name="Picture 2" descr="D:\MATERI KULIAH PSIKOLOGI\MATERI KULIAH PSIKOLOGI FAAL\20160307_073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532414"/>
            <a:ext cx="5852160" cy="470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58" y="785794"/>
            <a:ext cx="5043494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“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memahami</a:t>
            </a:r>
            <a:r>
              <a:rPr lang="en-US" b="1" dirty="0" smtClean="0"/>
              <a:t> </a:t>
            </a:r>
            <a:r>
              <a:rPr lang="en-US" b="1" dirty="0" err="1" smtClean="0"/>
              <a:t>bagaimana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saraf</a:t>
            </a:r>
            <a:r>
              <a:rPr lang="en-US" b="1" dirty="0" smtClean="0"/>
              <a:t> </a:t>
            </a:r>
            <a:r>
              <a:rPr lang="en-US" b="1" dirty="0" err="1" smtClean="0"/>
              <a:t>mengendalikan</a:t>
            </a:r>
            <a:r>
              <a:rPr lang="en-US" b="1" dirty="0" smtClean="0"/>
              <a:t> </a:t>
            </a:r>
            <a:r>
              <a:rPr lang="en-US" b="1" dirty="0" err="1" smtClean="0"/>
              <a:t>perilaku</a:t>
            </a:r>
            <a:r>
              <a:rPr lang="en-US" b="1" dirty="0" smtClean="0"/>
              <a:t> </a:t>
            </a:r>
            <a:r>
              <a:rPr lang="en-US" b="1" dirty="0" err="1" smtClean="0"/>
              <a:t>manusia</a:t>
            </a:r>
            <a:r>
              <a:rPr lang="en-US" b="1" dirty="0" smtClean="0"/>
              <a:t>.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adl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bagian-bagiannya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 </a:t>
            </a:r>
            <a:r>
              <a:rPr lang="en-US" i="1" dirty="0" err="1" smtClean="0"/>
              <a:t>memahami</a:t>
            </a:r>
            <a:r>
              <a:rPr lang="en-US" i="1" dirty="0" smtClean="0"/>
              <a:t> </a:t>
            </a:r>
            <a:r>
              <a:rPr lang="en-US" i="1" dirty="0" err="1" smtClean="0"/>
              <a:t>sel-sel</a:t>
            </a:r>
            <a:r>
              <a:rPr lang="en-US" i="1" dirty="0" smtClean="0"/>
              <a:t> </a:t>
            </a:r>
            <a:r>
              <a:rPr lang="en-US" i="1" dirty="0" err="1" smtClean="0"/>
              <a:t>yg</a:t>
            </a:r>
            <a:r>
              <a:rPr lang="en-US" i="1" dirty="0" smtClean="0"/>
              <a:t> </a:t>
            </a:r>
            <a:r>
              <a:rPr lang="en-US" i="1" dirty="0" err="1" smtClean="0"/>
              <a:t>menyusun</a:t>
            </a:r>
            <a:r>
              <a:rPr lang="en-US" i="1" dirty="0" smtClean="0"/>
              <a:t> </a:t>
            </a:r>
            <a:r>
              <a:rPr lang="en-US" i="1" dirty="0" err="1" smtClean="0"/>
              <a:t>sistem</a:t>
            </a:r>
            <a:r>
              <a:rPr lang="en-US" i="1" dirty="0" smtClean="0"/>
              <a:t> </a:t>
            </a:r>
            <a:r>
              <a:rPr lang="en-US" i="1" dirty="0" err="1" smtClean="0"/>
              <a:t>saraf</a:t>
            </a:r>
            <a:r>
              <a:rPr lang="en-US" i="1" dirty="0" smtClean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2. SEL-SEL PENYOKONG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Glia</a:t>
            </a:r>
            <a:endParaRPr lang="en-US" dirty="0" smtClean="0"/>
          </a:p>
          <a:p>
            <a:pPr lvl="1"/>
            <a:r>
              <a:rPr lang="en-US" dirty="0" err="1" smtClean="0"/>
              <a:t>Astrosit</a:t>
            </a:r>
            <a:endParaRPr lang="en-US" dirty="0" smtClean="0"/>
          </a:p>
          <a:p>
            <a:pPr lvl="1"/>
            <a:r>
              <a:rPr lang="en-US" dirty="0" err="1" smtClean="0"/>
              <a:t>Oligodendrosit</a:t>
            </a:r>
            <a:endParaRPr lang="en-US" dirty="0" smtClean="0"/>
          </a:p>
          <a:p>
            <a:pPr lvl="1"/>
            <a:r>
              <a:rPr lang="en-US" dirty="0" err="1" smtClean="0"/>
              <a:t>Mikroglia</a:t>
            </a:r>
            <a:endParaRPr lang="en-US" dirty="0" smtClean="0"/>
          </a:p>
          <a:p>
            <a:r>
              <a:rPr lang="en-US" dirty="0" err="1" smtClean="0"/>
              <a:t>Sel</a:t>
            </a:r>
            <a:r>
              <a:rPr lang="en-US" dirty="0" smtClean="0"/>
              <a:t> Schwann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GLIA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00174"/>
            <a:ext cx="8329642" cy="514353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Glia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melekatkan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(SSP)</a:t>
            </a:r>
          </a:p>
          <a:p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, </a:t>
            </a:r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Glia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Melindungi</a:t>
            </a:r>
            <a:r>
              <a:rPr lang="en-US" dirty="0" smtClean="0"/>
              <a:t>/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neuron-neuron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kimiawi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bagian-bagian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glial</a:t>
            </a:r>
            <a:r>
              <a:rPr lang="en-US" dirty="0" smtClean="0"/>
              <a:t> </a:t>
            </a:r>
            <a:r>
              <a:rPr lang="en-US" dirty="0" err="1" smtClean="0"/>
              <a:t>mengelilingi</a:t>
            </a:r>
            <a:r>
              <a:rPr lang="en-US" dirty="0" smtClean="0"/>
              <a:t> neuron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menahannya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pasokan</a:t>
            </a:r>
            <a:r>
              <a:rPr lang="en-US" dirty="0" smtClean="0"/>
              <a:t> </a:t>
            </a:r>
            <a:r>
              <a:rPr lang="en-US" dirty="0" err="1" smtClean="0"/>
              <a:t>nutrien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neuron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bertukar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neuron lain.</a:t>
            </a:r>
          </a:p>
          <a:p>
            <a:pPr lvl="1"/>
            <a:r>
              <a:rPr lang="en-US" dirty="0" err="1" smtClean="0"/>
              <a:t>Glia</a:t>
            </a:r>
            <a:r>
              <a:rPr lang="en-US" dirty="0" smtClean="0"/>
              <a:t> </a:t>
            </a:r>
            <a:r>
              <a:rPr lang="en-US" dirty="0" err="1" smtClean="0"/>
              <a:t>mengisolasi</a:t>
            </a:r>
            <a:r>
              <a:rPr lang="en-US" dirty="0" smtClean="0"/>
              <a:t> neuron </a:t>
            </a:r>
            <a:r>
              <a:rPr lang="en-US" dirty="0" err="1" smtClean="0"/>
              <a:t>dr</a:t>
            </a:r>
            <a:r>
              <a:rPr lang="en-US" dirty="0" smtClean="0"/>
              <a:t> neuron-neuron lain, </a:t>
            </a:r>
            <a:r>
              <a:rPr lang="en-US" dirty="0" err="1" smtClean="0"/>
              <a:t>shg</a:t>
            </a:r>
            <a:r>
              <a:rPr lang="en-US" dirty="0" smtClean="0"/>
              <a:t> </a:t>
            </a:r>
            <a:r>
              <a:rPr lang="en-US" dirty="0" err="1" smtClean="0"/>
              <a:t>pesan-pesan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tercampur</a:t>
            </a:r>
            <a:r>
              <a:rPr lang="en-US" dirty="0" smtClean="0"/>
              <a:t> </a:t>
            </a:r>
            <a:r>
              <a:rPr lang="en-US" dirty="0" err="1" smtClean="0"/>
              <a:t>aduk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tukang</a:t>
            </a:r>
            <a:r>
              <a:rPr lang="en-US" dirty="0" smtClean="0"/>
              <a:t> </a:t>
            </a:r>
            <a:r>
              <a:rPr lang="en-US" dirty="0" err="1" smtClean="0"/>
              <a:t>bersih-bersih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menghancurkan</a:t>
            </a:r>
            <a:r>
              <a:rPr lang="en-US" dirty="0" smtClean="0"/>
              <a:t> &amp; </a:t>
            </a:r>
            <a:r>
              <a:rPr lang="en-US" dirty="0" err="1" smtClean="0"/>
              <a:t>menyingkirkan</a:t>
            </a:r>
            <a:r>
              <a:rPr lang="en-US" dirty="0" smtClean="0"/>
              <a:t> </a:t>
            </a:r>
            <a:r>
              <a:rPr lang="en-US" dirty="0" err="1" smtClean="0"/>
              <a:t>jasad</a:t>
            </a:r>
            <a:r>
              <a:rPr lang="en-US" dirty="0" smtClean="0"/>
              <a:t> neuron-neuron </a:t>
            </a:r>
            <a:r>
              <a:rPr lang="en-US" dirty="0" err="1" smtClean="0"/>
              <a:t>mati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terbunuh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/</a:t>
            </a:r>
            <a:r>
              <a:rPr lang="en-US" dirty="0" err="1" smtClean="0"/>
              <a:t>cedera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3 JENIS GLIA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01122" cy="514353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Astrosit</a:t>
            </a:r>
            <a:endParaRPr lang="en-US" dirty="0" smtClean="0"/>
          </a:p>
          <a:p>
            <a:pPr lvl="1"/>
            <a:r>
              <a:rPr lang="en-US" dirty="0" err="1" smtClean="0"/>
              <a:t>Glia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b="1" u="sng" dirty="0" err="1" smtClean="0"/>
              <a:t>menyediakan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sokongan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bagi</a:t>
            </a:r>
            <a:r>
              <a:rPr lang="en-US" b="1" u="sng" dirty="0" smtClean="0"/>
              <a:t> neuron-neuron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,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nutrien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zat-zat</a:t>
            </a:r>
            <a:r>
              <a:rPr lang="en-US" dirty="0" smtClean="0"/>
              <a:t> lain,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meregulasi</a:t>
            </a:r>
            <a:r>
              <a:rPr lang="en-US" dirty="0" smtClean="0"/>
              <a:t>/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ekstraselular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Fungsi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Membersihkan</a:t>
            </a:r>
            <a:r>
              <a:rPr lang="en-US" dirty="0" smtClean="0"/>
              <a:t> </a:t>
            </a:r>
            <a:r>
              <a:rPr lang="en-US" dirty="0" err="1" smtClean="0"/>
              <a:t>kepingan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endParaRPr lang="en-US" dirty="0" smtClean="0"/>
          </a:p>
          <a:p>
            <a:pPr lvl="2"/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neuron u/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fungsinya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 </a:t>
            </a:r>
            <a:r>
              <a:rPr lang="en-US" dirty="0" err="1" smtClean="0"/>
              <a:t>mengelilingi</a:t>
            </a:r>
            <a:r>
              <a:rPr lang="en-US" dirty="0" smtClean="0"/>
              <a:t> neuron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/</a:t>
            </a:r>
            <a:r>
              <a:rPr lang="en-US" dirty="0" err="1" smtClean="0"/>
              <a:t>melepaskan</a:t>
            </a:r>
            <a:r>
              <a:rPr lang="en-US" dirty="0" smtClean="0"/>
              <a:t> </a:t>
            </a:r>
            <a:r>
              <a:rPr lang="en-US" dirty="0" err="1" smtClean="0"/>
              <a:t>zat-zat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konsentrasinya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dijaga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kritis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nutrien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neuron.</a:t>
            </a:r>
          </a:p>
          <a:p>
            <a:pPr lvl="1"/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astrosit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menyelubungi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menelan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lain/</a:t>
            </a:r>
            <a:r>
              <a:rPr lang="en-US" dirty="0" err="1" smtClean="0"/>
              <a:t>kepingan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b="1" i="1" dirty="0" err="1" smtClean="0"/>
              <a:t>fagositosis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146" name="Picture 2" descr="D:\MATERI KULIAH PSIKOLOGI\MATERI KULIAH PSIKOLOGI FAAL\20160307_0735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643866" cy="5000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3 JENIS GLIA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93871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Oligodendrosit</a:t>
            </a:r>
            <a:endParaRPr lang="en-US" dirty="0" smtClean="0"/>
          </a:p>
          <a:p>
            <a:pPr lvl="1"/>
            <a:r>
              <a:rPr lang="en-US" dirty="0" err="1" smtClean="0"/>
              <a:t>Sejenis</a:t>
            </a:r>
            <a:r>
              <a:rPr lang="en-US" dirty="0" smtClean="0"/>
              <a:t> </a:t>
            </a:r>
            <a:r>
              <a:rPr lang="en-US" dirty="0" err="1" smtClean="0"/>
              <a:t>Glia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SSP (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)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sokongan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akson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selubung</a:t>
            </a:r>
            <a:r>
              <a:rPr lang="en-US" dirty="0" smtClean="0"/>
              <a:t> myelin.</a:t>
            </a:r>
          </a:p>
          <a:p>
            <a:pPr lvl="1"/>
            <a:r>
              <a:rPr lang="en-US" b="1" i="1" dirty="0" err="1" smtClean="0"/>
              <a:t>Selubung</a:t>
            </a:r>
            <a:r>
              <a:rPr lang="en-US" b="1" i="1" dirty="0" smtClean="0"/>
              <a:t> Myelin</a:t>
            </a:r>
            <a:r>
              <a:rPr lang="en-US" dirty="0" smtClean="0"/>
              <a:t>: </a:t>
            </a:r>
            <a:r>
              <a:rPr lang="en-US" dirty="0" err="1" smtClean="0"/>
              <a:t>selubung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mengelilingi</a:t>
            </a:r>
            <a:r>
              <a:rPr lang="en-US" dirty="0" smtClean="0"/>
              <a:t> &amp; </a:t>
            </a:r>
            <a:r>
              <a:rPr lang="en-US" dirty="0" err="1" smtClean="0"/>
              <a:t>mengisolasi</a:t>
            </a:r>
            <a:r>
              <a:rPr lang="en-US" dirty="0" smtClean="0"/>
              <a:t> </a:t>
            </a:r>
            <a:r>
              <a:rPr lang="en-US" dirty="0" err="1" smtClean="0"/>
              <a:t>akson</a:t>
            </a:r>
            <a:r>
              <a:rPr lang="en-US" dirty="0" smtClean="0"/>
              <a:t>, </a:t>
            </a:r>
            <a:r>
              <a:rPr lang="en-US" dirty="0" err="1" smtClean="0"/>
              <a:t>fungsinya</a:t>
            </a:r>
            <a:r>
              <a:rPr lang="en-US" dirty="0" smtClean="0"/>
              <a:t>: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pesan-pesan</a:t>
            </a:r>
            <a:r>
              <a:rPr lang="en-US" dirty="0" smtClean="0"/>
              <a:t> </a:t>
            </a:r>
            <a:r>
              <a:rPr lang="en-US" dirty="0" err="1" smtClean="0"/>
              <a:t>menyebar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kson-akson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bersebelahan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telanjang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akson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termyelinasi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oligodendroglia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schwann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bersebelahan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i="1" dirty="0" err="1" smtClean="0"/>
              <a:t>Nodus</a:t>
            </a:r>
            <a:r>
              <a:rPr lang="en-US" b="1" i="1" dirty="0" smtClean="0"/>
              <a:t> </a:t>
            </a:r>
            <a:r>
              <a:rPr lang="en-US" b="1" i="1" dirty="0" err="1" smtClean="0"/>
              <a:t>Ranvier</a:t>
            </a:r>
            <a:endParaRPr lang="en-US" dirty="0" smtClean="0"/>
          </a:p>
          <a:p>
            <a:r>
              <a:rPr lang="en-US" dirty="0" err="1" smtClean="0"/>
              <a:t>Mikroglia</a:t>
            </a:r>
            <a:endParaRPr lang="en-US" dirty="0" smtClean="0"/>
          </a:p>
          <a:p>
            <a:pPr lvl="1"/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glial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paling </a:t>
            </a:r>
            <a:r>
              <a:rPr lang="en-US" dirty="0" err="1" smtClean="0"/>
              <a:t>kecil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dirty="0" err="1" smtClean="0"/>
              <a:t>fagosit</a:t>
            </a:r>
            <a:r>
              <a:rPr lang="en-US" dirty="0" smtClean="0"/>
              <a:t>, </a:t>
            </a:r>
            <a:r>
              <a:rPr lang="en-US" dirty="0" err="1" smtClean="0"/>
              <a:t>menyelubungi</a:t>
            </a:r>
            <a:r>
              <a:rPr lang="en-US" dirty="0" smtClean="0"/>
              <a:t> &amp; </a:t>
            </a:r>
            <a:r>
              <a:rPr lang="en-US" dirty="0" err="1" smtClean="0"/>
              <a:t>mengahncurkan</a:t>
            </a:r>
            <a:r>
              <a:rPr lang="en-US" dirty="0" smtClean="0"/>
              <a:t> neuron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sekarat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170" name="Picture 2" descr="D:\MATERI KULIAH PSIKOLOGI\MATERI KULIAH PSIKOLOGI FAAL\20160307_073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85770"/>
            <a:ext cx="6572296" cy="6006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SEL SCHWANN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halnya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oligodendrosit</a:t>
            </a:r>
            <a:r>
              <a:rPr lang="en-US" dirty="0" smtClean="0"/>
              <a:t>,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bedanya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oligodendrosit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SSP, </a:t>
            </a:r>
            <a:r>
              <a:rPr lang="en-US" dirty="0" err="1" smtClean="0"/>
              <a:t>sel</a:t>
            </a:r>
            <a:r>
              <a:rPr lang="en-US" dirty="0" smtClean="0"/>
              <a:t> Schwann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SST (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,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scwann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mneyokong</a:t>
            </a:r>
            <a:r>
              <a:rPr lang="en-US" dirty="0" smtClean="0"/>
              <a:t> </a:t>
            </a:r>
            <a:r>
              <a:rPr lang="en-US" dirty="0" err="1" smtClean="0"/>
              <a:t>akson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myelin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MATERI KULIAH PSIKOLOGI\MATERI KULIAH PSIKOLOGI FAAL\20160307_073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928670"/>
            <a:ext cx="500066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3. PERINTANG DARAH-OTAK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Perintang</a:t>
            </a:r>
            <a:r>
              <a:rPr lang="en-US" dirty="0" smtClean="0"/>
              <a:t> </a:t>
            </a:r>
            <a:r>
              <a:rPr lang="en-US" dirty="0" err="1" smtClean="0"/>
              <a:t>darah-otak</a:t>
            </a:r>
            <a:r>
              <a:rPr lang="en-US" dirty="0" smtClean="0"/>
              <a:t> (</a:t>
            </a:r>
            <a:r>
              <a:rPr lang="en-US" b="1" i="1" dirty="0" smtClean="0"/>
              <a:t>blood-brain barrier</a:t>
            </a:r>
            <a:r>
              <a:rPr lang="en-US" dirty="0" smtClean="0"/>
              <a:t>): </a:t>
            </a:r>
            <a:r>
              <a:rPr lang="en-US" dirty="0" err="1" smtClean="0"/>
              <a:t>penghalang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mengelilingi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,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kapiler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Fungsinya</a:t>
            </a:r>
            <a:r>
              <a:rPr lang="en-US" dirty="0" smtClean="0"/>
              <a:t>: </a:t>
            </a:r>
            <a:r>
              <a:rPr lang="en-US" dirty="0" err="1" smtClean="0"/>
              <a:t>mempermudah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ekstraselular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memperlancar</a:t>
            </a:r>
            <a:r>
              <a:rPr lang="en-US" dirty="0" smtClean="0"/>
              <a:t> </a:t>
            </a:r>
            <a:r>
              <a:rPr lang="en-US" dirty="0" err="1" smtClean="0"/>
              <a:t>pengantaran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lain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pengantaran</a:t>
            </a:r>
            <a:r>
              <a:rPr lang="en-US" i="1" dirty="0" smtClean="0"/>
              <a:t> </a:t>
            </a:r>
            <a:r>
              <a:rPr lang="en-US" i="1" dirty="0" err="1" smtClean="0"/>
              <a:t>pesan</a:t>
            </a:r>
            <a:r>
              <a:rPr lang="en-US" i="1" dirty="0" smtClean="0"/>
              <a:t> </a:t>
            </a:r>
            <a:r>
              <a:rPr lang="en-US" i="1" dirty="0" err="1" smtClean="0"/>
              <a:t>ini</a:t>
            </a:r>
            <a:r>
              <a:rPr lang="en-US" i="1" dirty="0" smtClean="0"/>
              <a:t> </a:t>
            </a:r>
            <a:r>
              <a:rPr lang="en-US" i="1" dirty="0" err="1" smtClean="0"/>
              <a:t>tergantung</a:t>
            </a:r>
            <a:r>
              <a:rPr lang="en-US" i="1" dirty="0" smtClean="0"/>
              <a:t> </a:t>
            </a:r>
            <a:r>
              <a:rPr lang="en-US" i="1" dirty="0" err="1" smtClean="0"/>
              <a:t>dr</a:t>
            </a:r>
            <a:r>
              <a:rPr lang="en-US" i="1" dirty="0" smtClean="0"/>
              <a:t> </a:t>
            </a:r>
            <a:r>
              <a:rPr lang="en-US" i="1" dirty="0" err="1" smtClean="0"/>
              <a:t>keseimbangan</a:t>
            </a:r>
            <a:r>
              <a:rPr lang="en-US" i="1" dirty="0" smtClean="0"/>
              <a:t> </a:t>
            </a:r>
            <a:r>
              <a:rPr lang="en-US" i="1" dirty="0" err="1" smtClean="0"/>
              <a:t>halus</a:t>
            </a:r>
            <a:r>
              <a:rPr lang="en-US" i="1" dirty="0" smtClean="0"/>
              <a:t> </a:t>
            </a:r>
            <a:r>
              <a:rPr lang="en-US" i="1" dirty="0" err="1" smtClean="0"/>
              <a:t>antara</a:t>
            </a:r>
            <a:r>
              <a:rPr lang="en-US" i="1" dirty="0" smtClean="0"/>
              <a:t> sat-sat </a:t>
            </a:r>
            <a:r>
              <a:rPr lang="en-US" i="1" dirty="0" err="1" smtClean="0"/>
              <a:t>dlm</a:t>
            </a:r>
            <a:r>
              <a:rPr lang="en-US" i="1" dirty="0" smtClean="0"/>
              <a:t> neuron &amp; </a:t>
            </a:r>
            <a:r>
              <a:rPr lang="en-US" i="1" dirty="0" err="1" smtClean="0"/>
              <a:t>zat-zat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cairan</a:t>
            </a:r>
            <a:r>
              <a:rPr lang="en-US" i="1" dirty="0" smtClean="0"/>
              <a:t> </a:t>
            </a:r>
            <a:r>
              <a:rPr lang="en-US" i="1" dirty="0" err="1" smtClean="0"/>
              <a:t>ekstraselular</a:t>
            </a:r>
            <a:r>
              <a:rPr lang="en-US" i="1" dirty="0" smtClean="0"/>
              <a:t> </a:t>
            </a:r>
            <a:r>
              <a:rPr lang="en-US" i="1" dirty="0" err="1" smtClean="0"/>
              <a:t>yg</a:t>
            </a:r>
            <a:r>
              <a:rPr lang="en-US" i="1" dirty="0" smtClean="0"/>
              <a:t> </a:t>
            </a:r>
            <a:r>
              <a:rPr lang="en-US" i="1" dirty="0" err="1" smtClean="0"/>
              <a:t>mengelilingi</a:t>
            </a:r>
            <a:r>
              <a:rPr lang="en-US" i="1" dirty="0" smtClean="0"/>
              <a:t> neuron, </a:t>
            </a:r>
            <a:r>
              <a:rPr lang="en-US" i="1" dirty="0" err="1" smtClean="0"/>
              <a:t>jika</a:t>
            </a:r>
            <a:r>
              <a:rPr lang="en-US" i="1" dirty="0" smtClean="0"/>
              <a:t> </a:t>
            </a:r>
            <a:r>
              <a:rPr lang="en-US" i="1" dirty="0" err="1" smtClean="0"/>
              <a:t>komposisi</a:t>
            </a:r>
            <a:r>
              <a:rPr lang="en-US" i="1" dirty="0" smtClean="0"/>
              <a:t> </a:t>
            </a:r>
            <a:r>
              <a:rPr lang="en-US" i="1" dirty="0" err="1" smtClean="0"/>
              <a:t>cairan</a:t>
            </a:r>
            <a:r>
              <a:rPr lang="en-US" i="1" dirty="0" smtClean="0"/>
              <a:t> </a:t>
            </a:r>
            <a:r>
              <a:rPr lang="en-US" i="1" dirty="0" err="1" smtClean="0"/>
              <a:t>ekstraselular</a:t>
            </a:r>
            <a:r>
              <a:rPr lang="en-US" i="1" dirty="0" smtClean="0"/>
              <a:t> </a:t>
            </a:r>
            <a:r>
              <a:rPr lang="en-US" i="1" dirty="0" err="1" smtClean="0"/>
              <a:t>berubah</a:t>
            </a:r>
            <a:r>
              <a:rPr lang="en-US" i="1" dirty="0" smtClean="0"/>
              <a:t> </a:t>
            </a:r>
            <a:r>
              <a:rPr lang="en-US" i="1" dirty="0" err="1" smtClean="0"/>
              <a:t>sedikit</a:t>
            </a:r>
            <a:r>
              <a:rPr lang="en-US" i="1" dirty="0" smtClean="0"/>
              <a:t> </a:t>
            </a:r>
            <a:r>
              <a:rPr lang="en-US" i="1" dirty="0" err="1" smtClean="0"/>
              <a:t>aja</a:t>
            </a:r>
            <a:r>
              <a:rPr lang="en-US" i="1" dirty="0" smtClean="0"/>
              <a:t> </a:t>
            </a:r>
            <a:r>
              <a:rPr lang="en-US" i="1" dirty="0" err="1" smtClean="0"/>
              <a:t>maka</a:t>
            </a:r>
            <a:r>
              <a:rPr lang="en-US" i="1" dirty="0" smtClean="0"/>
              <a:t> </a:t>
            </a:r>
            <a:r>
              <a:rPr lang="en-US" i="1" dirty="0" err="1" smtClean="0"/>
              <a:t>pengantara</a:t>
            </a:r>
            <a:r>
              <a:rPr lang="en-US" i="1" dirty="0" smtClean="0"/>
              <a:t> </a:t>
            </a:r>
            <a:r>
              <a:rPr lang="en-US" i="1" dirty="0" err="1" smtClean="0"/>
              <a:t>pesan</a:t>
            </a:r>
            <a:r>
              <a:rPr lang="en-US" i="1" dirty="0" smtClean="0"/>
              <a:t> </a:t>
            </a:r>
            <a:r>
              <a:rPr lang="en-US" i="1" dirty="0" err="1" smtClean="0"/>
              <a:t>akan</a:t>
            </a:r>
            <a:r>
              <a:rPr lang="en-US" i="1" dirty="0" smtClean="0"/>
              <a:t> </a:t>
            </a:r>
            <a:r>
              <a:rPr lang="en-US" i="1" dirty="0" err="1" smtClean="0"/>
              <a:t>terganggu</a:t>
            </a:r>
            <a:r>
              <a:rPr lang="en-US" i="1" dirty="0" smtClean="0"/>
              <a:t>.)</a:t>
            </a:r>
            <a:endParaRPr lang="en-US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b="1" dirty="0" smtClean="0"/>
              <a:t>KOMUNIKASI DI DALAM NEURON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35480"/>
            <a:ext cx="8329642" cy="456535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,</a:t>
            </a:r>
          </a:p>
          <a:p>
            <a:pPr algn="ctr">
              <a:buNone/>
            </a:pPr>
            <a:r>
              <a:rPr lang="en-US" dirty="0" smtClean="0"/>
              <a:t>Dan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bingung</a:t>
            </a:r>
            <a:r>
              <a:rPr lang="en-US" dirty="0" smtClean="0"/>
              <a:t> </a:t>
            </a:r>
            <a:r>
              <a:rPr lang="en-US" dirty="0" err="1" smtClean="0"/>
              <a:t>dulu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r>
              <a:rPr lang="en-US" dirty="0" smtClean="0"/>
              <a:t> </a:t>
            </a:r>
            <a:r>
              <a:rPr lang="en-US" dirty="0" err="1" smtClean="0"/>
              <a:t>adl</a:t>
            </a:r>
            <a:r>
              <a:rPr lang="en-US" dirty="0" smtClean="0"/>
              <a:t> </a:t>
            </a:r>
            <a:r>
              <a:rPr lang="en-US" dirty="0" err="1" smtClean="0"/>
              <a:t>bhw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r>
              <a:rPr lang="en-US" u="sng" dirty="0" err="1" smtClean="0"/>
              <a:t>Sistem</a:t>
            </a:r>
            <a:r>
              <a:rPr lang="en-US" u="sng" dirty="0" smtClean="0"/>
              <a:t> </a:t>
            </a:r>
            <a:r>
              <a:rPr lang="en-US" u="sng" dirty="0" err="1" smtClean="0"/>
              <a:t>Saraf</a:t>
            </a:r>
            <a:r>
              <a:rPr lang="en-US" u="sng" dirty="0" smtClean="0"/>
              <a:t> </a:t>
            </a:r>
            <a:r>
              <a:rPr lang="en-US" u="sng" dirty="0" err="1" smtClean="0"/>
              <a:t>Pusat</a:t>
            </a:r>
            <a:r>
              <a:rPr lang="en-US" dirty="0" smtClean="0"/>
              <a:t>: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bagian2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terbungkus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tengkorak</a:t>
            </a:r>
            <a:r>
              <a:rPr lang="en-US" dirty="0" smtClean="0"/>
              <a:t> &amp;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(</a:t>
            </a:r>
            <a:r>
              <a:rPr lang="en-US" dirty="0" err="1" smtClean="0"/>
              <a:t>otak</a:t>
            </a:r>
            <a:r>
              <a:rPr lang="en-US" dirty="0" smtClean="0"/>
              <a:t> &amp; </a:t>
            </a:r>
            <a:r>
              <a:rPr lang="en-US" dirty="0" err="1" smtClean="0"/>
              <a:t>urat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: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tulang2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saraf-saraf</a:t>
            </a:r>
            <a:r>
              <a:rPr lang="en-US" dirty="0" smtClean="0"/>
              <a:t> &amp;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organ </a:t>
            </a:r>
            <a:r>
              <a:rPr lang="en-US" dirty="0" err="1" smtClean="0"/>
              <a:t>indra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REFLEKS PENARIKAN BAGIAN TUBUH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Neuron </a:t>
            </a:r>
            <a:r>
              <a:rPr lang="en-US" dirty="0" err="1" smtClean="0"/>
              <a:t>sensoris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mendeteksi</a:t>
            </a:r>
            <a:r>
              <a:rPr lang="en-US" dirty="0" smtClean="0"/>
              <a:t> stimulus </a:t>
            </a:r>
            <a:r>
              <a:rPr lang="en-US" dirty="0" err="1" smtClean="0"/>
              <a:t>nyeri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Sewaktu</a:t>
            </a:r>
            <a:r>
              <a:rPr lang="en-US" dirty="0" smtClean="0"/>
              <a:t> </a:t>
            </a:r>
            <a:r>
              <a:rPr lang="en-US" dirty="0" err="1" smtClean="0"/>
              <a:t>dendrit-dendritnya</a:t>
            </a:r>
            <a:r>
              <a:rPr lang="en-US" dirty="0" smtClean="0"/>
              <a:t> </a:t>
            </a:r>
            <a:r>
              <a:rPr lang="en-US" dirty="0" err="1" smtClean="0"/>
              <a:t>dirangsang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stimulus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menyenangkan</a:t>
            </a:r>
            <a:r>
              <a:rPr lang="en-US" dirty="0" smtClean="0"/>
              <a:t> (</a:t>
            </a:r>
            <a:r>
              <a:rPr lang="en-US" dirty="0" err="1" smtClean="0"/>
              <a:t>menyentuh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Neuron </a:t>
            </a:r>
            <a:r>
              <a:rPr lang="en-US" dirty="0" err="1" smtClean="0"/>
              <a:t>sensoris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menyusuri</a:t>
            </a:r>
            <a:r>
              <a:rPr lang="en-US" dirty="0" smtClean="0"/>
              <a:t> </a:t>
            </a:r>
            <a:r>
              <a:rPr lang="en-US" dirty="0" err="1" smtClean="0"/>
              <a:t>akson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kenop-kenop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,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urat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Kenop-kenop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neuron </a:t>
            </a:r>
            <a:r>
              <a:rPr lang="en-US" dirty="0" err="1" smtClean="0"/>
              <a:t>sensoris</a:t>
            </a:r>
            <a:r>
              <a:rPr lang="en-US" dirty="0" smtClean="0"/>
              <a:t> </a:t>
            </a:r>
            <a:r>
              <a:rPr lang="en-US" dirty="0" err="1" smtClean="0"/>
              <a:t>melepaskan</a:t>
            </a:r>
            <a:r>
              <a:rPr lang="en-US" dirty="0" smtClean="0"/>
              <a:t> </a:t>
            </a:r>
            <a:r>
              <a:rPr lang="en-US" dirty="0" err="1" smtClean="0"/>
              <a:t>sejenis</a:t>
            </a:r>
            <a:r>
              <a:rPr lang="en-US" dirty="0" smtClean="0"/>
              <a:t> </a:t>
            </a:r>
            <a:r>
              <a:rPr lang="en-US" dirty="0" err="1" smtClean="0"/>
              <a:t>neurotransmiter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merangsang</a:t>
            </a:r>
            <a:r>
              <a:rPr lang="en-US" dirty="0" smtClean="0"/>
              <a:t> interneuron, </a:t>
            </a:r>
            <a:r>
              <a:rPr lang="en-US" dirty="0" err="1" smtClean="0"/>
              <a:t>menyebabkannya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menyusuri</a:t>
            </a:r>
            <a:r>
              <a:rPr lang="en-US" dirty="0" smtClean="0"/>
              <a:t> </a:t>
            </a:r>
            <a:r>
              <a:rPr lang="en-US" dirty="0" err="1" smtClean="0"/>
              <a:t>aksonnya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Kemudian</a:t>
            </a:r>
            <a:r>
              <a:rPr lang="en-US" dirty="0" smtClean="0"/>
              <a:t>, neuron </a:t>
            </a:r>
            <a:r>
              <a:rPr lang="en-US" dirty="0" err="1" smtClean="0"/>
              <a:t>motorik</a:t>
            </a:r>
            <a:r>
              <a:rPr lang="en-US" dirty="0" smtClean="0"/>
              <a:t> </a:t>
            </a:r>
            <a:r>
              <a:rPr lang="en-US" dirty="0" err="1" smtClean="0"/>
              <a:t>bergabung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merentang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kenop-kenop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neuron </a:t>
            </a:r>
            <a:r>
              <a:rPr lang="en-US" dirty="0" err="1" smtClean="0"/>
              <a:t>motorik</a:t>
            </a:r>
            <a:r>
              <a:rPr lang="en-US" dirty="0" smtClean="0"/>
              <a:t> </a:t>
            </a:r>
            <a:r>
              <a:rPr lang="en-US" dirty="0" err="1" smtClean="0"/>
              <a:t>melepaskan</a:t>
            </a:r>
            <a:r>
              <a:rPr lang="en-US" dirty="0" smtClean="0"/>
              <a:t> </a:t>
            </a:r>
            <a:r>
              <a:rPr lang="en-US" dirty="0" err="1" smtClean="0"/>
              <a:t>neurotransmiter</a:t>
            </a:r>
            <a:r>
              <a:rPr lang="en-US" dirty="0" smtClean="0"/>
              <a:t>,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berkontraksi</a:t>
            </a:r>
            <a:r>
              <a:rPr lang="en-US" dirty="0" smtClean="0"/>
              <a:t>,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menjauh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MATERI KULIAH PSIKOLOGI\MATERI KULIAH PSIKOLOGI FAAL\20160307_073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8501122" cy="5538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142984"/>
            <a:ext cx="76867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/>
              <a:t>PERAN PENGHAMBATAN</a:t>
            </a:r>
            <a:br>
              <a:rPr lang="en-US" sz="2400" b="1" dirty="0" smtClean="0"/>
            </a:br>
            <a:r>
              <a:rPr lang="en-US" sz="2400" dirty="0" smtClean="0"/>
              <a:t>(</a:t>
            </a:r>
            <a:r>
              <a:rPr lang="en-US" sz="2400" i="1" u="sng" dirty="0" err="1" smtClean="0"/>
              <a:t>Menahan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benda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panas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sampai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akhirnya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benda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tersebut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dpt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diletakkan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428868"/>
            <a:ext cx="8358246" cy="421484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Akson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neuron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urat</a:t>
            </a:r>
            <a:r>
              <a:rPr lang="en-US" dirty="0" smtClean="0"/>
              <a:t> 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,</a:t>
            </a:r>
          </a:p>
          <a:p>
            <a:r>
              <a:rPr lang="en-US" dirty="0" smtClean="0"/>
              <a:t>Di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kenop-kenop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sinapsis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interneuron </a:t>
            </a:r>
            <a:r>
              <a:rPr lang="en-US" dirty="0" err="1" smtClean="0"/>
              <a:t>penghambat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Ketika</a:t>
            </a:r>
            <a:r>
              <a:rPr lang="en-US" dirty="0" smtClean="0"/>
              <a:t> neuron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, </a:t>
            </a:r>
            <a:r>
              <a:rPr lang="en-US" dirty="0" err="1" smtClean="0"/>
              <a:t>kenop-kenop</a:t>
            </a:r>
            <a:r>
              <a:rPr lang="en-US" dirty="0" smtClean="0"/>
              <a:t> </a:t>
            </a:r>
            <a:r>
              <a:rPr lang="en-US" dirty="0" err="1" smtClean="0"/>
              <a:t>ujungnya</a:t>
            </a:r>
            <a:r>
              <a:rPr lang="en-US" dirty="0" smtClean="0"/>
              <a:t> </a:t>
            </a:r>
            <a:r>
              <a:rPr lang="en-US" dirty="0" err="1" smtClean="0"/>
              <a:t>merangsang</a:t>
            </a:r>
            <a:r>
              <a:rPr lang="en-US" dirty="0" smtClean="0"/>
              <a:t> interneuron </a:t>
            </a:r>
            <a:r>
              <a:rPr lang="en-US" dirty="0" err="1" smtClean="0"/>
              <a:t>penghambat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Interneuron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melepaskan</a:t>
            </a:r>
            <a:r>
              <a:rPr lang="en-US" dirty="0" smtClean="0"/>
              <a:t> </a:t>
            </a:r>
            <a:r>
              <a:rPr lang="en-US" dirty="0" err="1" smtClean="0"/>
              <a:t>sejenis</a:t>
            </a:r>
            <a:r>
              <a:rPr lang="en-US" dirty="0" smtClean="0"/>
              <a:t> </a:t>
            </a:r>
            <a:r>
              <a:rPr lang="en-US" dirty="0" err="1" smtClean="0"/>
              <a:t>neurotransmiter</a:t>
            </a:r>
            <a:r>
              <a:rPr lang="en-US" dirty="0" smtClean="0"/>
              <a:t> </a:t>
            </a:r>
            <a:r>
              <a:rPr lang="en-US" dirty="0" err="1" smtClean="0"/>
              <a:t>penghambat</a:t>
            </a:r>
            <a:r>
              <a:rPr lang="en-US" dirty="0" smtClean="0"/>
              <a:t>,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i="1" dirty="0" err="1" smtClean="0"/>
              <a:t>menurunkan</a:t>
            </a:r>
            <a:r>
              <a:rPr lang="en-US" i="1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neuron </a:t>
            </a:r>
            <a:r>
              <a:rPr lang="en-US" dirty="0" err="1" smtClean="0"/>
              <a:t>motorik</a:t>
            </a:r>
            <a:r>
              <a:rPr lang="en-US" dirty="0" smtClean="0"/>
              <a:t>, </a:t>
            </a: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dirty="0" err="1" smtClean="0"/>
              <a:t>refleks</a:t>
            </a:r>
            <a:r>
              <a:rPr lang="en-US" dirty="0" smtClean="0"/>
              <a:t> </a:t>
            </a:r>
            <a:r>
              <a:rPr lang="en-US" dirty="0" err="1" smtClean="0"/>
              <a:t>penarikan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i="1" dirty="0" err="1" smtClean="0"/>
              <a:t>Sehingga</a:t>
            </a:r>
            <a:r>
              <a:rPr lang="en-US" i="1" dirty="0" smtClean="0"/>
              <a:t> </a:t>
            </a:r>
            <a:r>
              <a:rPr lang="en-US" i="1" dirty="0" err="1" smtClean="0"/>
              <a:t>benda</a:t>
            </a:r>
            <a:r>
              <a:rPr lang="en-US" i="1" dirty="0" smtClean="0"/>
              <a:t> </a:t>
            </a:r>
            <a:r>
              <a:rPr lang="en-US" i="1" dirty="0" err="1" smtClean="0"/>
              <a:t>panas</a:t>
            </a:r>
            <a:r>
              <a:rPr lang="en-US" i="1" dirty="0" smtClean="0"/>
              <a:t> </a:t>
            </a:r>
            <a:r>
              <a:rPr lang="en-US" i="1" dirty="0" err="1" smtClean="0"/>
              <a:t>yg</a:t>
            </a:r>
            <a:r>
              <a:rPr lang="en-US" i="1" dirty="0" smtClean="0"/>
              <a:t> </a:t>
            </a:r>
            <a:r>
              <a:rPr lang="en-US" i="1" dirty="0" err="1" smtClean="0"/>
              <a:t>dipegang</a:t>
            </a:r>
            <a:r>
              <a:rPr lang="en-US" i="1" dirty="0" smtClean="0"/>
              <a:t> (</a:t>
            </a:r>
            <a:r>
              <a:rPr lang="en-US" i="1" dirty="0" err="1" smtClean="0"/>
              <a:t>misalnya</a:t>
            </a:r>
            <a:r>
              <a:rPr lang="en-US" i="1" dirty="0" smtClean="0"/>
              <a:t>), </a:t>
            </a:r>
            <a:r>
              <a:rPr lang="en-US" i="1" dirty="0" err="1" smtClean="0"/>
              <a:t>tdk</a:t>
            </a:r>
            <a:r>
              <a:rPr lang="en-US" i="1" dirty="0" smtClean="0"/>
              <a:t> </a:t>
            </a:r>
            <a:r>
              <a:rPr lang="en-US" i="1" dirty="0" err="1" smtClean="0"/>
              <a:t>refleks</a:t>
            </a:r>
            <a:r>
              <a:rPr lang="en-US" i="1" dirty="0" smtClean="0"/>
              <a:t> </a:t>
            </a:r>
            <a:r>
              <a:rPr lang="en-US" i="1" dirty="0" err="1" smtClean="0"/>
              <a:t>dilepaskan</a:t>
            </a:r>
            <a:r>
              <a:rPr lang="en-US" i="1" dirty="0" smtClean="0"/>
              <a:t>, </a:t>
            </a:r>
            <a:r>
              <a:rPr lang="en-US" i="1" dirty="0" err="1" smtClean="0"/>
              <a:t>ttp</a:t>
            </a:r>
            <a:r>
              <a:rPr lang="en-US" i="1" dirty="0" smtClean="0"/>
              <a:t> </a:t>
            </a:r>
            <a:r>
              <a:rPr lang="en-US" i="1" dirty="0" err="1" smtClean="0"/>
              <a:t>tetap</a:t>
            </a:r>
            <a:r>
              <a:rPr lang="en-US" i="1" dirty="0" smtClean="0"/>
              <a:t> </a:t>
            </a:r>
            <a:r>
              <a:rPr lang="en-US" i="1" dirty="0" err="1" smtClean="0"/>
              <a:t>mampu</a:t>
            </a:r>
            <a:r>
              <a:rPr lang="en-US" i="1" dirty="0" smtClean="0"/>
              <a:t> </a:t>
            </a:r>
            <a:r>
              <a:rPr lang="en-US" i="1" dirty="0" err="1" smtClean="0"/>
              <a:t>dipegang</a:t>
            </a:r>
            <a:r>
              <a:rPr lang="en-US" i="1" dirty="0" smtClean="0"/>
              <a:t> </a:t>
            </a:r>
            <a:r>
              <a:rPr lang="en-US" i="1" dirty="0" err="1" smtClean="0"/>
              <a:t>sampai</a:t>
            </a:r>
            <a:r>
              <a:rPr lang="en-US" i="1" dirty="0" smtClean="0"/>
              <a:t> </a:t>
            </a:r>
            <a:r>
              <a:rPr lang="en-US" i="1" dirty="0" err="1" smtClean="0"/>
              <a:t>akhirnya</a:t>
            </a:r>
            <a:r>
              <a:rPr lang="en-US" i="1" dirty="0" smtClean="0"/>
              <a:t> </a:t>
            </a:r>
            <a:r>
              <a:rPr lang="en-US" i="1" dirty="0" err="1" smtClean="0"/>
              <a:t>dpt</a:t>
            </a:r>
            <a:r>
              <a:rPr lang="en-US" i="1" dirty="0" smtClean="0"/>
              <a:t> </a:t>
            </a:r>
            <a:r>
              <a:rPr lang="en-US" i="1" dirty="0" err="1" smtClean="0"/>
              <a:t>diletakkan</a:t>
            </a:r>
            <a:endParaRPr lang="en-US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ATERI KULIAH PSIKOLOGI\MATERI KULIAH PSIKOLOGI FAAL\20160307_0743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88"/>
            <a:ext cx="8001055" cy="5395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KOMUNIKASI DI ANTARA NEURON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2357430"/>
            <a:ext cx="7543824" cy="369729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b="1" u="sng" dirty="0" smtClean="0"/>
              <a:t>KOMUNIKASI DI ANTARA NEURON</a:t>
            </a:r>
            <a:r>
              <a:rPr lang="en-US" sz="3200" dirty="0" smtClean="0"/>
              <a:t>:</a:t>
            </a:r>
          </a:p>
          <a:p>
            <a:pPr algn="ctr">
              <a:buNone/>
            </a:pPr>
            <a:endParaRPr lang="en-US" sz="3200" dirty="0" smtClean="0"/>
          </a:p>
          <a:p>
            <a:pPr algn="ctr"/>
            <a:r>
              <a:rPr lang="en-US" sz="3200" dirty="0" err="1" smtClean="0"/>
              <a:t>Sinapsis</a:t>
            </a:r>
            <a:r>
              <a:rPr lang="en-US" sz="3200" dirty="0" smtClean="0"/>
              <a:t> &amp; </a:t>
            </a:r>
            <a:r>
              <a:rPr lang="en-US" sz="3200" dirty="0" err="1" smtClean="0"/>
              <a:t>Transmisi</a:t>
            </a:r>
            <a:r>
              <a:rPr lang="en-US" sz="3200" dirty="0" smtClean="0"/>
              <a:t> </a:t>
            </a:r>
            <a:r>
              <a:rPr lang="en-US" sz="3200" dirty="0" err="1" smtClean="0"/>
              <a:t>Sinapsis</a:t>
            </a:r>
            <a:endParaRPr lang="en-US" sz="3200" dirty="0" smtClean="0"/>
          </a:p>
          <a:p>
            <a:pPr algn="ctr"/>
            <a:r>
              <a:rPr lang="en-US" sz="3200" dirty="0" err="1" smtClean="0"/>
              <a:t>Aktivasi</a:t>
            </a:r>
            <a:r>
              <a:rPr lang="en-US" sz="3200" dirty="0" smtClean="0"/>
              <a:t> </a:t>
            </a:r>
            <a:r>
              <a:rPr lang="en-US" sz="3200" dirty="0" err="1" smtClean="0"/>
              <a:t>Reseptor</a:t>
            </a:r>
            <a:endParaRPr lang="en-US" sz="3200" dirty="0" smtClean="0"/>
          </a:p>
          <a:p>
            <a:pPr algn="ctr"/>
            <a:r>
              <a:rPr lang="en-US" sz="3200" dirty="0" err="1" smtClean="0"/>
              <a:t>Potensial</a:t>
            </a:r>
            <a:r>
              <a:rPr lang="en-US" sz="3200" dirty="0" smtClean="0"/>
              <a:t> </a:t>
            </a:r>
            <a:r>
              <a:rPr lang="en-US" sz="3200" dirty="0" err="1" smtClean="0"/>
              <a:t>Pascasinapsis</a:t>
            </a:r>
            <a:endParaRPr lang="en-US" sz="3200" dirty="0" smtClean="0"/>
          </a:p>
          <a:p>
            <a:pPr algn="ctr"/>
            <a:r>
              <a:rPr lang="en-US" sz="3200" dirty="0" err="1" smtClean="0"/>
              <a:t>Efek-efek</a:t>
            </a:r>
            <a:r>
              <a:rPr lang="en-US" sz="3200" dirty="0" smtClean="0"/>
              <a:t> </a:t>
            </a:r>
            <a:r>
              <a:rPr lang="en-US" sz="3200" dirty="0" err="1" smtClean="0"/>
              <a:t>Potensial</a:t>
            </a:r>
            <a:r>
              <a:rPr lang="en-US" sz="3200" dirty="0" smtClean="0"/>
              <a:t> </a:t>
            </a:r>
            <a:r>
              <a:rPr lang="en-US" sz="3200" dirty="0" err="1" smtClean="0"/>
              <a:t>Pascasinapsis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1. SINAPSIS DAN TRANSMISI SINAPSIS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Sinapsis</a:t>
            </a:r>
            <a:r>
              <a:rPr lang="en-US" dirty="0" smtClean="0"/>
              <a:t>: </a:t>
            </a:r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kenop-kenop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cabang-cabang</a:t>
            </a:r>
            <a:r>
              <a:rPr lang="en-US" dirty="0" smtClean="0"/>
              <a:t> </a:t>
            </a:r>
            <a:r>
              <a:rPr lang="en-US" dirty="0" err="1" smtClean="0"/>
              <a:t>akson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neuron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neuron </a:t>
            </a:r>
            <a:r>
              <a:rPr lang="en-US" dirty="0" err="1" smtClean="0"/>
              <a:t>yg</a:t>
            </a:r>
            <a:r>
              <a:rPr lang="en-US" dirty="0" smtClean="0"/>
              <a:t> lain.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sinapsis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ditemukannya</a:t>
            </a:r>
            <a:endParaRPr lang="en-US" dirty="0" smtClean="0"/>
          </a:p>
          <a:p>
            <a:pPr lvl="1"/>
            <a:r>
              <a:rPr lang="en-US" dirty="0" err="1" smtClean="0"/>
              <a:t>Sinapsis</a:t>
            </a:r>
            <a:r>
              <a:rPr lang="en-US" dirty="0" smtClean="0"/>
              <a:t> </a:t>
            </a:r>
            <a:r>
              <a:rPr lang="en-US" dirty="0" err="1" smtClean="0"/>
              <a:t>aksodendritik</a:t>
            </a:r>
            <a:r>
              <a:rPr lang="en-US" dirty="0" smtClean="0"/>
              <a:t> (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dendrit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Sinapsis</a:t>
            </a:r>
            <a:r>
              <a:rPr lang="en-US" dirty="0" smtClean="0"/>
              <a:t> </a:t>
            </a:r>
            <a:r>
              <a:rPr lang="en-US" dirty="0" err="1" smtClean="0"/>
              <a:t>aksosomatik</a:t>
            </a:r>
            <a:r>
              <a:rPr lang="en-US" dirty="0" smtClean="0"/>
              <a:t> (</a:t>
            </a:r>
            <a:r>
              <a:rPr lang="en-US" dirty="0" err="1" smtClean="0"/>
              <a:t>pada</a:t>
            </a:r>
            <a:r>
              <a:rPr lang="en-US" dirty="0" smtClean="0"/>
              <a:t> soma)</a:t>
            </a:r>
          </a:p>
          <a:p>
            <a:pPr lvl="1"/>
            <a:r>
              <a:rPr lang="en-US" dirty="0" err="1" smtClean="0"/>
              <a:t>Sinapsis</a:t>
            </a:r>
            <a:r>
              <a:rPr lang="en-US" dirty="0" smtClean="0"/>
              <a:t> </a:t>
            </a:r>
            <a:r>
              <a:rPr lang="en-US" dirty="0" err="1" smtClean="0"/>
              <a:t>aksoaksonik</a:t>
            </a:r>
            <a:r>
              <a:rPr lang="en-US" dirty="0" smtClean="0"/>
              <a:t> (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akson</a:t>
            </a:r>
            <a:r>
              <a:rPr lang="en-US" dirty="0" smtClean="0"/>
              <a:t> lain)</a:t>
            </a:r>
          </a:p>
          <a:p>
            <a:r>
              <a:rPr lang="en-US" b="1" dirty="0" err="1" smtClean="0"/>
              <a:t>Transmisi</a:t>
            </a:r>
            <a:r>
              <a:rPr lang="en-US" b="1" dirty="0" smtClean="0"/>
              <a:t> </a:t>
            </a:r>
            <a:r>
              <a:rPr lang="en-US" b="1" dirty="0" err="1" smtClean="0"/>
              <a:t>sinapsis</a:t>
            </a:r>
            <a:r>
              <a:rPr lang="en-US" dirty="0" smtClean="0"/>
              <a:t>: </a:t>
            </a:r>
            <a:r>
              <a:rPr lang="en-US" dirty="0" err="1" smtClean="0"/>
              <a:t>penerusan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neuron </a:t>
            </a:r>
            <a:r>
              <a:rPr lang="en-US" dirty="0" err="1" smtClean="0"/>
              <a:t>ke</a:t>
            </a:r>
            <a:r>
              <a:rPr lang="en-US" dirty="0" smtClean="0"/>
              <a:t> neuron lain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sinapsis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MATERI KULIAH PSIKOLOGI\MATERI KULIAH PSIKOLOGI FAAL\20160307_074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1"/>
            <a:ext cx="7715304" cy="5038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STRUKTUR SINAPSIS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329642" cy="514353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Membran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prasinapsis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Membran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kenop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ujung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terletak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disebelah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membran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pascasinapsis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melepaskan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neurotransmiter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Membran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pascasinapsis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Membran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seberang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kenop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ujung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dlm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sinapsis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membran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menerima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pesan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Celah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sinapsis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Ruang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antara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membran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prasinapsis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membran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pascasinapsis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Vesikel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sinapsis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Struktur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kecil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berongga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bagai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manik-manik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ditemukan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kenop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ujung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mengandung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molekul-molekul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neurotransmiter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Zona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pelepasan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Wilayah </a:t>
            </a:r>
            <a:r>
              <a:rPr lang="en-US" dirty="0" err="1" smtClean="0">
                <a:solidFill>
                  <a:schemeClr val="bg1"/>
                </a:solidFill>
              </a:rPr>
              <a:t>sebelah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membran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prasinapsis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vesikel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sinapsis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melekat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melepaskan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neurotransmitenya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celah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sinapsis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MATERI KULIAH PSIKOLOGI\MATERI KULIAH PSIKOLOGI FAAL\20160307_0748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8072494" cy="557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AKTIVASI RESEPTOR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Aktivasi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reseptor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berbicara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tentang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molekul-molekul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neurotransmiter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menghasilkan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deoplarisasi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merangsang</a:t>
            </a:r>
            <a:r>
              <a:rPr lang="en-US" dirty="0" smtClean="0">
                <a:solidFill>
                  <a:schemeClr val="bg1"/>
                </a:solidFill>
              </a:rPr>
              <a:t>)/</a:t>
            </a:r>
            <a:r>
              <a:rPr lang="en-US" dirty="0" err="1" smtClean="0">
                <a:solidFill>
                  <a:schemeClr val="bg1"/>
                </a:solidFill>
              </a:rPr>
              <a:t>hiperpolarisasi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menghambat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membran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pascasinapsis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Cara </a:t>
            </a:r>
            <a:r>
              <a:rPr lang="en-US" dirty="0" err="1" smtClean="0">
                <a:solidFill>
                  <a:schemeClr val="bg1"/>
                </a:solidFill>
              </a:rPr>
              <a:t>molekul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dimaksud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yaitu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molekul-molekul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neurotransmiter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berdifusi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melintasi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celah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sinapsis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dan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melekat</a:t>
            </a:r>
            <a:r>
              <a:rPr lang="en-US" i="1" dirty="0" smtClean="0">
                <a:solidFill>
                  <a:schemeClr val="bg1"/>
                </a:solidFill>
              </a:rPr>
              <a:t>/</a:t>
            </a:r>
            <a:r>
              <a:rPr lang="en-US" i="1" dirty="0" err="1" smtClean="0">
                <a:solidFill>
                  <a:schemeClr val="bg1"/>
                </a:solidFill>
              </a:rPr>
              <a:t>berikatan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ke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resptor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pascasinapsis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Reseptor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pascasinapsis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molekul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reseptor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membran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pascasinapsis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suatu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sinapsis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mengandung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situs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pengikatan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utk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neuritransmiter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tertentu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Begitu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pengikatan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terjadi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reseptor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pascasinapsis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membuka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saluran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ionbergantung-neurotransmiter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memungkinkan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lewatnya</a:t>
            </a:r>
            <a:r>
              <a:rPr lang="en-US" dirty="0" smtClean="0">
                <a:solidFill>
                  <a:schemeClr val="bg1"/>
                </a:solidFill>
              </a:rPr>
              <a:t> ion-ion </a:t>
            </a:r>
            <a:r>
              <a:rPr lang="en-US" dirty="0" err="1" smtClean="0">
                <a:solidFill>
                  <a:schemeClr val="bg1"/>
                </a:solidFill>
              </a:rPr>
              <a:t>spesifik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dlm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luar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sel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b="1" dirty="0" smtClean="0"/>
              <a:t>SEL-SEL SISTEM SARAF:</a:t>
            </a:r>
          </a:p>
          <a:p>
            <a:pPr algn="ctr"/>
            <a:r>
              <a:rPr lang="en-US" sz="3200" b="1" dirty="0" smtClean="0"/>
              <a:t>Neuron</a:t>
            </a:r>
          </a:p>
          <a:p>
            <a:pPr algn="ctr"/>
            <a:r>
              <a:rPr lang="en-US" sz="3200" b="1" dirty="0" err="1" smtClean="0"/>
              <a:t>Sel-Sel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Penyokong</a:t>
            </a:r>
            <a:endParaRPr lang="en-US" sz="3200" b="1" dirty="0" smtClean="0"/>
          </a:p>
          <a:p>
            <a:pPr algn="ctr"/>
            <a:r>
              <a:rPr lang="en-US" sz="3200" b="1" dirty="0" err="1" smtClean="0"/>
              <a:t>Perintang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Darah-Otak</a:t>
            </a:r>
            <a:endParaRPr lang="en-US" sz="3200" b="1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MACAM-MACAM KOMBINASI RESEPTOR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b="1" dirty="0" err="1" smtClean="0">
                <a:solidFill>
                  <a:schemeClr val="bg1"/>
                </a:solidFill>
              </a:rPr>
              <a:t>Reseptor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Ionotropik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Reseptor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mengandung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situs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pengikatan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neurotransmiter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sebuah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saluran</a:t>
            </a:r>
            <a:r>
              <a:rPr lang="en-US" dirty="0" smtClean="0">
                <a:solidFill>
                  <a:schemeClr val="bg1"/>
                </a:solidFill>
              </a:rPr>
              <a:t> ion yang </a:t>
            </a:r>
            <a:r>
              <a:rPr lang="en-US" dirty="0" err="1" smtClean="0">
                <a:solidFill>
                  <a:schemeClr val="bg1"/>
                </a:solidFill>
              </a:rPr>
              <a:t>mebuka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ketika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sebuah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molekul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neurotransmiter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melekat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situs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pengikatan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Reseptor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Metabotropik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Reseptor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mengandung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situs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pengikatan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utk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neurotransmiter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mengaktivasi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suatu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enzim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mengawali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serangkaian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peristiwa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membuka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saluran</a:t>
            </a:r>
            <a:r>
              <a:rPr lang="en-US" dirty="0" smtClean="0">
                <a:solidFill>
                  <a:schemeClr val="bg1"/>
                </a:solidFill>
              </a:rPr>
              <a:t> ion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lokasi</a:t>
            </a:r>
            <a:r>
              <a:rPr lang="en-US" dirty="0" smtClean="0">
                <a:solidFill>
                  <a:schemeClr val="bg1"/>
                </a:solidFill>
              </a:rPr>
              <a:t> lain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membran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sewaktu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molekul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neurotransmiter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melekat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situs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pengikatan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Protein </a:t>
            </a:r>
            <a:r>
              <a:rPr lang="en-US" dirty="0" err="1" smtClean="0">
                <a:solidFill>
                  <a:schemeClr val="bg1"/>
                </a:solidFill>
              </a:rPr>
              <a:t>yg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berpasangan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dgn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reseptor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metabotropik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yg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menyampaikan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molekul-molekul</a:t>
            </a:r>
            <a:r>
              <a:rPr lang="en-US" dirty="0" smtClean="0">
                <a:solidFill>
                  <a:schemeClr val="bg1"/>
                </a:solidFill>
              </a:rPr>
              <a:t> lain </a:t>
            </a:r>
            <a:r>
              <a:rPr lang="en-US" dirty="0" err="1" smtClean="0">
                <a:solidFill>
                  <a:schemeClr val="bg1"/>
                </a:solidFill>
              </a:rPr>
              <a:t>sewaktu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sebuah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ligan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zat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kimia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berikatan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dgn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reseptor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mengaktivasinya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MATERI KULIAH PSIKOLOGI\MATERI KULIAH PSIKOLOGI FAAL\20160307_075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928670"/>
            <a:ext cx="3786214" cy="5572164"/>
          </a:xfrm>
          <a:prstGeom prst="rect">
            <a:avLst/>
          </a:prstGeom>
          <a:noFill/>
        </p:spPr>
      </p:pic>
      <p:pic>
        <p:nvPicPr>
          <p:cNvPr id="13315" name="Picture 3" descr="D:\MATERI KULIAH PSIKOLOGI\MATERI KULIAH PSIKOLOGI FAAL\20160307_075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928670"/>
            <a:ext cx="3786214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1000108"/>
            <a:ext cx="7115196" cy="368280"/>
          </a:xfrm>
        </p:spPr>
        <p:txBody>
          <a:bodyPr/>
          <a:lstStyle/>
          <a:p>
            <a:pPr algn="ctr"/>
            <a:r>
              <a:rPr lang="en-US" b="1" dirty="0" smtClean="0"/>
              <a:t>POTENSIAL PASCASINAPSIS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28803"/>
            <a:ext cx="8229600" cy="4143404"/>
          </a:xfrm>
        </p:spPr>
        <p:txBody>
          <a:bodyPr/>
          <a:lstStyle/>
          <a:p>
            <a:r>
              <a:rPr lang="en-US" dirty="0" err="1" smtClean="0"/>
              <a:t>Pascasinapsis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berpotensi</a:t>
            </a:r>
            <a:r>
              <a:rPr lang="en-US" dirty="0" smtClean="0"/>
              <a:t> </a:t>
            </a:r>
            <a:r>
              <a:rPr lang="en-US" dirty="0" err="1" smtClean="0"/>
              <a:t>mendepolarisasi</a:t>
            </a:r>
            <a:r>
              <a:rPr lang="en-US" dirty="0" smtClean="0"/>
              <a:t> (</a:t>
            </a:r>
            <a:r>
              <a:rPr lang="en-US" dirty="0" err="1" smtClean="0"/>
              <a:t>merangsang</a:t>
            </a:r>
            <a:r>
              <a:rPr lang="en-US" dirty="0" smtClean="0"/>
              <a:t>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menghiperpolarisasi</a:t>
            </a:r>
            <a:r>
              <a:rPr lang="en-US" dirty="0" smtClean="0"/>
              <a:t> (</a:t>
            </a:r>
            <a:r>
              <a:rPr lang="en-US" dirty="0" err="1" smtClean="0"/>
              <a:t>menghambat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penentu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ion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buka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 MACAM POTENSIAL PASCASINAPSIS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938712"/>
          </a:xfrm>
        </p:spPr>
        <p:txBody>
          <a:bodyPr/>
          <a:lstStyle/>
          <a:p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Pascasinapsis</a:t>
            </a:r>
            <a:r>
              <a:rPr lang="en-US" dirty="0" smtClean="0"/>
              <a:t> </a:t>
            </a:r>
            <a:r>
              <a:rPr lang="en-US" dirty="0" err="1" smtClean="0"/>
              <a:t>Perangsang</a:t>
            </a:r>
            <a:r>
              <a:rPr lang="en-US" dirty="0" smtClean="0"/>
              <a:t> (</a:t>
            </a:r>
            <a:r>
              <a:rPr lang="en-US" dirty="0" err="1" smtClean="0"/>
              <a:t>EPSP_</a:t>
            </a:r>
            <a:r>
              <a:rPr lang="en-US" i="1" dirty="0" err="1" smtClean="0"/>
              <a:t>Excitatory</a:t>
            </a:r>
            <a:r>
              <a:rPr lang="en-US" i="1" dirty="0" smtClean="0"/>
              <a:t> postsynaptic potential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Depolarisasi</a:t>
            </a:r>
            <a:r>
              <a:rPr lang="en-US" dirty="0" smtClean="0"/>
              <a:t> </a:t>
            </a:r>
            <a:r>
              <a:rPr lang="en-US" dirty="0" err="1" smtClean="0"/>
              <a:t>perangsang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pascasinapsis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sinapsis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dibebaskannya</a:t>
            </a:r>
            <a:r>
              <a:rPr lang="en-US" dirty="0" smtClean="0"/>
              <a:t> </a:t>
            </a:r>
            <a:r>
              <a:rPr lang="en-US" dirty="0" err="1" smtClean="0"/>
              <a:t>neurotransmiter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kenop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Pascasinapsis</a:t>
            </a:r>
            <a:r>
              <a:rPr lang="en-US" dirty="0" smtClean="0"/>
              <a:t> </a:t>
            </a:r>
            <a:r>
              <a:rPr lang="en-US" dirty="0" err="1" smtClean="0"/>
              <a:t>Penghambat</a:t>
            </a:r>
            <a:r>
              <a:rPr lang="en-US" dirty="0" smtClean="0"/>
              <a:t> (</a:t>
            </a:r>
            <a:r>
              <a:rPr lang="en-US" dirty="0" err="1" smtClean="0"/>
              <a:t>IPSP_</a:t>
            </a:r>
            <a:r>
              <a:rPr lang="en-US" i="1" dirty="0" err="1" smtClean="0"/>
              <a:t>Inhibitory</a:t>
            </a:r>
            <a:r>
              <a:rPr lang="en-US" i="1" dirty="0" smtClean="0"/>
              <a:t> postsynaptic potential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Hiperpolarisasi</a:t>
            </a:r>
            <a:r>
              <a:rPr lang="en-US" dirty="0" smtClean="0"/>
              <a:t> </a:t>
            </a:r>
            <a:r>
              <a:rPr lang="en-US" dirty="0" err="1" smtClean="0"/>
              <a:t>perangsang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pascasinapsis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sinapsis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dibebaskannya</a:t>
            </a:r>
            <a:r>
              <a:rPr lang="en-US" dirty="0" smtClean="0"/>
              <a:t> </a:t>
            </a:r>
            <a:r>
              <a:rPr lang="en-US" dirty="0" err="1" smtClean="0"/>
              <a:t>neurotransmiter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kenop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4338" name="Picture 2" descr="D:\MATERI KULIAH PSIKOLOGI\MATERI KULIAH PSIKOLOGI FAAL\20160307_0755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9976" y="1532414"/>
            <a:ext cx="7444047" cy="470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EFEK-EFEK POTENSIAL PASCASINAPSIS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Integrasi</a:t>
            </a:r>
            <a:r>
              <a:rPr lang="en-US" dirty="0" smtClean="0"/>
              <a:t> Neuron: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dijumlahkannya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pascasinapsis</a:t>
            </a:r>
            <a:r>
              <a:rPr lang="en-US" dirty="0" smtClean="0"/>
              <a:t> </a:t>
            </a:r>
            <a:r>
              <a:rPr lang="en-US" dirty="0" err="1" smtClean="0"/>
              <a:t>penghambat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perangsang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penembakan</a:t>
            </a:r>
            <a:r>
              <a:rPr lang="en-US" dirty="0" smtClean="0"/>
              <a:t> neuron.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5362" name="Picture 2" descr="D:\MATERI KULIAH PSIKOLOGI\MATERI KULIAH PSIKOLOGI FAAL\20160307_075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8803" y="1532414"/>
            <a:ext cx="7506393" cy="470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OTORESEPTOR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err="1" smtClean="0"/>
              <a:t>Molekul</a:t>
            </a:r>
            <a:r>
              <a:rPr lang="en-US" sz="3200" dirty="0" smtClean="0"/>
              <a:t> </a:t>
            </a:r>
            <a:r>
              <a:rPr lang="en-US" sz="3200" dirty="0" err="1" smtClean="0"/>
              <a:t>reseptor</a:t>
            </a:r>
            <a:r>
              <a:rPr lang="en-US" sz="3200" dirty="0" smtClean="0"/>
              <a:t> </a:t>
            </a:r>
            <a:r>
              <a:rPr lang="en-US" sz="3200" dirty="0" err="1" smtClean="0"/>
              <a:t>yg</a:t>
            </a:r>
            <a:r>
              <a:rPr lang="en-US" sz="3200" dirty="0" smtClean="0"/>
              <a:t> </a:t>
            </a:r>
            <a:r>
              <a:rPr lang="en-US" sz="3200" dirty="0" err="1" smtClean="0"/>
              <a:t>terletak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neuron yang </a:t>
            </a:r>
            <a:r>
              <a:rPr lang="en-US" sz="3200" dirty="0" err="1" smtClean="0"/>
              <a:t>merespons</a:t>
            </a:r>
            <a:r>
              <a:rPr lang="en-US" sz="3200" dirty="0" smtClean="0"/>
              <a:t> </a:t>
            </a:r>
            <a:r>
              <a:rPr lang="en-US" sz="3200" dirty="0" err="1" smtClean="0"/>
              <a:t>neurotrasmiter</a:t>
            </a:r>
            <a:r>
              <a:rPr lang="en-US" sz="3200" dirty="0" smtClean="0"/>
              <a:t> </a:t>
            </a:r>
            <a:r>
              <a:rPr lang="en-US" sz="3200" dirty="0" err="1" smtClean="0"/>
              <a:t>yg</a:t>
            </a:r>
            <a:r>
              <a:rPr lang="en-US" sz="3200" dirty="0" smtClean="0"/>
              <a:t> </a:t>
            </a:r>
            <a:r>
              <a:rPr lang="en-US" sz="3200" dirty="0" err="1" smtClean="0"/>
              <a:t>dilepaskan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neuron </a:t>
            </a:r>
            <a:r>
              <a:rPr lang="en-US" sz="3200" dirty="0" err="1" smtClean="0"/>
              <a:t>itu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JENIS LAIN SINAPSIS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b="1" u="sng" dirty="0" err="1" smtClean="0"/>
              <a:t>Sinapsis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Aksoaksonik</a:t>
            </a:r>
            <a:r>
              <a:rPr lang="en-US" dirty="0" smtClean="0"/>
              <a:t>:</a:t>
            </a:r>
          </a:p>
          <a:p>
            <a:pPr algn="ctr">
              <a:buNone/>
            </a:pPr>
            <a:r>
              <a:rPr lang="en-US" dirty="0" smtClean="0"/>
              <a:t>“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kenop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(</a:t>
            </a:r>
            <a:r>
              <a:rPr lang="en-US" dirty="0" err="1" smtClean="0"/>
              <a:t>misal:kenop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A)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neurotransmiter</a:t>
            </a:r>
            <a:r>
              <a:rPr lang="en-US" dirty="0" smtClean="0"/>
              <a:t> </a:t>
            </a:r>
            <a:r>
              <a:rPr lang="en-US" dirty="0" err="1" smtClean="0"/>
              <a:t>kenop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(</a:t>
            </a:r>
            <a:r>
              <a:rPr lang="en-US" dirty="0" err="1" smtClean="0"/>
              <a:t>misal</a:t>
            </a:r>
            <a:r>
              <a:rPr lang="en-US" dirty="0" smtClean="0"/>
              <a:t>: </a:t>
            </a:r>
            <a:r>
              <a:rPr lang="en-US" dirty="0" err="1" smtClean="0"/>
              <a:t>kenop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B).”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/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modulasi</a:t>
            </a:r>
            <a:r>
              <a:rPr lang="en-US" dirty="0" smtClean="0"/>
              <a:t> </a:t>
            </a:r>
            <a:r>
              <a:rPr lang="en-US" dirty="0" err="1" smtClean="0"/>
              <a:t>prasinapsis</a:t>
            </a:r>
            <a:r>
              <a:rPr lang="en-US" dirty="0" smtClean="0"/>
              <a:t> (</a:t>
            </a:r>
            <a:r>
              <a:rPr lang="en-US" dirty="0" err="1" smtClean="0"/>
              <a:t>modulasi</a:t>
            </a:r>
            <a:r>
              <a:rPr lang="en-US" dirty="0" smtClean="0"/>
              <a:t> </a:t>
            </a:r>
            <a:r>
              <a:rPr lang="en-US" dirty="0" err="1" smtClean="0"/>
              <a:t>pelepasan</a:t>
            </a:r>
            <a:r>
              <a:rPr lang="en-US" dirty="0" smtClean="0"/>
              <a:t> </a:t>
            </a:r>
            <a:r>
              <a:rPr lang="en-US" dirty="0" err="1" smtClean="0"/>
              <a:t>neurotransmiter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sinapsis</a:t>
            </a:r>
            <a:r>
              <a:rPr lang="en-US" dirty="0" smtClean="0"/>
              <a:t> </a:t>
            </a:r>
            <a:r>
              <a:rPr lang="en-US" dirty="0" err="1" smtClean="0"/>
              <a:t>aksoaksonik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pelepasan</a:t>
            </a:r>
            <a:r>
              <a:rPr lang="en-US" dirty="0" smtClean="0"/>
              <a:t> </a:t>
            </a:r>
            <a:r>
              <a:rPr lang="en-US" dirty="0" err="1" smtClean="0"/>
              <a:t>neurotransmiter</a:t>
            </a:r>
            <a:r>
              <a:rPr lang="en-US" dirty="0" smtClean="0"/>
              <a:t>, </a:t>
            </a:r>
            <a:r>
              <a:rPr lang="en-US" dirty="0" err="1" smtClean="0"/>
              <a:t>efeknya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err="1" smtClean="0"/>
              <a:t>Penghambatan</a:t>
            </a:r>
            <a:r>
              <a:rPr lang="en-US" b="1" dirty="0" smtClean="0"/>
              <a:t> </a:t>
            </a:r>
            <a:r>
              <a:rPr lang="en-US" b="1" dirty="0" err="1" smtClean="0"/>
              <a:t>prasinapsis</a:t>
            </a:r>
            <a:r>
              <a:rPr lang="en-US" b="1" dirty="0" smtClean="0"/>
              <a:t>.</a:t>
            </a:r>
          </a:p>
          <a:p>
            <a:pPr lvl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aktivitasnya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pelepasan</a:t>
            </a:r>
            <a:r>
              <a:rPr lang="en-US" dirty="0" smtClean="0"/>
              <a:t> </a:t>
            </a:r>
            <a:r>
              <a:rPr lang="en-US" dirty="0" err="1" smtClean="0"/>
              <a:t>neurotransmiter</a:t>
            </a:r>
            <a:r>
              <a:rPr lang="en-US" dirty="0" smtClean="0"/>
              <a:t>, </a:t>
            </a:r>
            <a:r>
              <a:rPr lang="en-US" dirty="0" err="1" smtClean="0"/>
              <a:t>efeknya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Fasilitasi</a:t>
            </a:r>
            <a:r>
              <a:rPr lang="en-US" dirty="0" smtClean="0"/>
              <a:t> </a:t>
            </a:r>
            <a:r>
              <a:rPr lang="en-US" dirty="0" err="1" smtClean="0"/>
              <a:t>prasinapsis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6386" name="Picture 2" descr="D:\MATERI KULIAH PSIKOLOGI\MATERI KULIAH PSIKOLOGI FAAL\20160307_0758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99558" y="1532414"/>
            <a:ext cx="3744884" cy="470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1. NEURON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Neuron=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neuron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keempat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Soma (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Dendrit</a:t>
            </a:r>
            <a:endParaRPr lang="en-US" dirty="0" smtClean="0"/>
          </a:p>
          <a:p>
            <a:pPr lvl="1"/>
            <a:r>
              <a:rPr lang="en-US" dirty="0" err="1" smtClean="0"/>
              <a:t>Akson</a:t>
            </a:r>
            <a:endParaRPr lang="en-US" dirty="0" smtClean="0"/>
          </a:p>
          <a:p>
            <a:pPr lvl="1"/>
            <a:r>
              <a:rPr lang="en-US" dirty="0" err="1" smtClean="0"/>
              <a:t>Kenop</a:t>
            </a:r>
            <a:r>
              <a:rPr lang="en-US" dirty="0" smtClean="0"/>
              <a:t> Ujung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ILUSTRASI NEURON</a:t>
            </a:r>
            <a:endParaRPr lang="en-US" b="1" dirty="0"/>
          </a:p>
        </p:txBody>
      </p:sp>
      <p:pic>
        <p:nvPicPr>
          <p:cNvPr id="1026" name="Picture 2" descr="D:\MATERI KULIAH PSIKOLOGI\MATERI KULIAH PSIKOLOGI FAAL\20160307_072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1683" y="1623854"/>
            <a:ext cx="7140633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en-US" b="1" dirty="0" smtClean="0"/>
              <a:t>JENIS NEURON LAINNYA</a:t>
            </a:r>
            <a:endParaRPr lang="en-US" b="1" dirty="0"/>
          </a:p>
        </p:txBody>
      </p:sp>
      <p:pic>
        <p:nvPicPr>
          <p:cNvPr id="2050" name="Picture 2" descr="D:\MATERI KULIAH PSIKOLOGI\MATERI KULIAH PSIKOLOGI FAAL\20160307_0725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0" y="1532414"/>
            <a:ext cx="4572000" cy="470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SOMA (BADAN SEL)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yang </a:t>
            </a:r>
            <a:r>
              <a:rPr lang="en-US" dirty="0" err="1" smtClean="0"/>
              <a:t>berisikan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nukleus</a:t>
            </a:r>
            <a:r>
              <a:rPr lang="en-US" dirty="0" smtClean="0"/>
              <a:t> (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Dan,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yang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proses-proses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sel.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DENDRIT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858280" cy="4726006"/>
          </a:xfrm>
        </p:spPr>
        <p:txBody>
          <a:bodyPr/>
          <a:lstStyle/>
          <a:p>
            <a:r>
              <a:rPr lang="en-US" sz="2800" dirty="0" err="1" smtClean="0"/>
              <a:t>Struktur</a:t>
            </a:r>
            <a:r>
              <a:rPr lang="en-US" sz="2800" dirty="0" smtClean="0"/>
              <a:t> Neuron yang </a:t>
            </a:r>
            <a:r>
              <a:rPr lang="en-US" sz="2800" dirty="0" err="1" smtClean="0"/>
              <a:t>terlihat</a:t>
            </a:r>
            <a:r>
              <a:rPr lang="en-US" sz="2800" dirty="0" smtClean="0"/>
              <a:t> </a:t>
            </a:r>
            <a:r>
              <a:rPr lang="en-US" sz="2800" dirty="0" err="1" smtClean="0"/>
              <a:t>mirip</a:t>
            </a:r>
            <a:r>
              <a:rPr lang="en-US" sz="2800" dirty="0" smtClean="0"/>
              <a:t> </a:t>
            </a:r>
            <a:r>
              <a:rPr lang="en-US" sz="2800" dirty="0" err="1" smtClean="0"/>
              <a:t>sekali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pohon</a:t>
            </a:r>
            <a:r>
              <a:rPr lang="en-US" sz="2800" dirty="0" smtClean="0"/>
              <a:t> (</a:t>
            </a:r>
            <a:r>
              <a:rPr lang="en-US" sz="2800" dirty="0" err="1" smtClean="0"/>
              <a:t>Yun</a:t>
            </a:r>
            <a:r>
              <a:rPr lang="en-US" sz="2800" dirty="0" smtClean="0"/>
              <a:t>. </a:t>
            </a:r>
            <a:r>
              <a:rPr lang="en-US" sz="2800" i="1" dirty="0" smtClean="0"/>
              <a:t>Dendron: </a:t>
            </a:r>
            <a:r>
              <a:rPr lang="en-US" sz="2800" i="1" dirty="0" err="1" smtClean="0"/>
              <a:t>Pohon</a:t>
            </a:r>
            <a:r>
              <a:rPr lang="en-US" sz="2800" i="1" dirty="0" smtClean="0"/>
              <a:t>)</a:t>
            </a:r>
          </a:p>
          <a:p>
            <a:r>
              <a:rPr lang="en-US" sz="2800" dirty="0" smtClean="0"/>
              <a:t>Neuron-neuron “</a:t>
            </a:r>
            <a:r>
              <a:rPr lang="en-US" sz="2800" dirty="0" err="1" smtClean="0"/>
              <a:t>berkomunikasi</a:t>
            </a:r>
            <a:r>
              <a:rPr lang="en-US" sz="2800" dirty="0" smtClean="0"/>
              <a:t>”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lain,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dendrit</a:t>
            </a:r>
            <a:r>
              <a:rPr lang="en-US" sz="2800" dirty="0" smtClean="0"/>
              <a:t> </a:t>
            </a:r>
            <a:r>
              <a:rPr lang="en-US" sz="2800" dirty="0" err="1" smtClean="0"/>
              <a:t>berperan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penerima</a:t>
            </a:r>
            <a:r>
              <a:rPr lang="en-US" sz="2800" dirty="0" smtClean="0"/>
              <a:t> </a:t>
            </a:r>
            <a:r>
              <a:rPr lang="en-US" sz="2800" dirty="0" err="1" smtClean="0"/>
              <a:t>penting</a:t>
            </a:r>
            <a:r>
              <a:rPr lang="en-US" sz="2800" dirty="0" smtClean="0"/>
              <a:t> </a:t>
            </a:r>
            <a:r>
              <a:rPr lang="en-US" sz="2800" dirty="0" err="1" smtClean="0"/>
              <a:t>pesan-pesan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(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diterima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kenop</a:t>
            </a:r>
            <a:r>
              <a:rPr lang="en-US" sz="2800" dirty="0" smtClean="0"/>
              <a:t> </a:t>
            </a:r>
            <a:r>
              <a:rPr lang="en-US" sz="2800" dirty="0" err="1" smtClean="0"/>
              <a:t>ujung</a:t>
            </a:r>
            <a:r>
              <a:rPr lang="en-US" sz="2800" dirty="0" smtClean="0"/>
              <a:t> neuron-neuron lain)</a:t>
            </a:r>
          </a:p>
          <a:p>
            <a:r>
              <a:rPr lang="en-US" sz="2800" dirty="0" err="1" smtClean="0"/>
              <a:t>Pesan-pesan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dipancarkan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diteruskan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neuron lain </a:t>
            </a:r>
            <a:r>
              <a:rPr lang="en-US" sz="2800" dirty="0" err="1" smtClean="0"/>
              <a:t>melintasi</a:t>
            </a:r>
            <a:r>
              <a:rPr lang="en-US" sz="2800" dirty="0" smtClean="0"/>
              <a:t> </a:t>
            </a:r>
            <a:r>
              <a:rPr lang="en-US" sz="2800" b="1" dirty="0" err="1" smtClean="0"/>
              <a:t>Sinapsis</a:t>
            </a:r>
            <a:r>
              <a:rPr lang="en-US" sz="2800" dirty="0" smtClean="0"/>
              <a:t> (</a:t>
            </a:r>
            <a:r>
              <a:rPr lang="en-US" sz="2800" i="1" dirty="0" err="1" smtClean="0"/>
              <a:t>sambungan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antara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kenop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ujung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membran</a:t>
            </a:r>
            <a:r>
              <a:rPr lang="en-US" sz="2800" i="1" dirty="0" smtClean="0"/>
              <a:t> neuron lain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 RESMI UEU PPT OK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3005C949-B08C-442A-B2D6-75A98AB780EB}" vid="{19280BA6-BB49-410A-AD56-9D9793306A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RESMI UEU PPT OKE</Template>
  <TotalTime>812</TotalTime>
  <Words>1827</Words>
  <Application>Microsoft Office PowerPoint</Application>
  <PresentationFormat>On-screen Show (4:3)</PresentationFormat>
  <Paragraphs>191</Paragraphs>
  <Slides>49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TEMPLATE RESMI UEU PPT OKE</vt:lpstr>
      <vt:lpstr>  Struktur &amp; Fungsi Sel-Sel Sistem Saraf</vt:lpstr>
      <vt:lpstr>PENDAHULUAN</vt:lpstr>
      <vt:lpstr>PENDAHULUAN</vt:lpstr>
      <vt:lpstr>Slide 4</vt:lpstr>
      <vt:lpstr>1. NEURON</vt:lpstr>
      <vt:lpstr>ILUSTRASI NEURON</vt:lpstr>
      <vt:lpstr>JENIS NEURON LAINNYA</vt:lpstr>
      <vt:lpstr>SOMA (BADAN SEL)</vt:lpstr>
      <vt:lpstr>DENDRIT</vt:lpstr>
      <vt:lpstr>AKSON</vt:lpstr>
      <vt:lpstr>KENOP UJUNG</vt:lpstr>
      <vt:lpstr>Slide 12</vt:lpstr>
      <vt:lpstr> STRUKTUR DALAM NEURON</vt:lpstr>
      <vt:lpstr>Slide 14</vt:lpstr>
      <vt:lpstr>Lanjutan Struktur Dalam Neuron</vt:lpstr>
      <vt:lpstr>Slide 16</vt:lpstr>
      <vt:lpstr>Lanjutan Struktur Dalam Neuron</vt:lpstr>
      <vt:lpstr>Lanjutan Struktur Dalam Neuron</vt:lpstr>
      <vt:lpstr>Slide 19</vt:lpstr>
      <vt:lpstr>2. SEL-SEL PENYOKONG</vt:lpstr>
      <vt:lpstr>GLIA</vt:lpstr>
      <vt:lpstr>3 JENIS GLIA</vt:lpstr>
      <vt:lpstr>Slide 23</vt:lpstr>
      <vt:lpstr>3 JENIS GLIA</vt:lpstr>
      <vt:lpstr>Slide 25</vt:lpstr>
      <vt:lpstr>SEL SCHWANN</vt:lpstr>
      <vt:lpstr>Slide 27</vt:lpstr>
      <vt:lpstr>3. PERINTANG DARAH-OTAK</vt:lpstr>
      <vt:lpstr>Slide 29</vt:lpstr>
      <vt:lpstr>REFLEKS PENARIKAN BAGIAN TUBUH </vt:lpstr>
      <vt:lpstr>Slide 31</vt:lpstr>
      <vt:lpstr>PERAN PENGHAMBATAN (Menahan benda panas sampai akhirnya benda tersebut dpt diletakkan)</vt:lpstr>
      <vt:lpstr>Slide 33</vt:lpstr>
      <vt:lpstr>KOMUNIKASI DI ANTARA NEURON</vt:lpstr>
      <vt:lpstr>1. SINAPSIS DAN TRANSMISI SINAPSIS </vt:lpstr>
      <vt:lpstr>Slide 36</vt:lpstr>
      <vt:lpstr>STRUKTUR SINAPSIS</vt:lpstr>
      <vt:lpstr>Slide 38</vt:lpstr>
      <vt:lpstr>AKTIVASI RESEPTOR</vt:lpstr>
      <vt:lpstr>MACAM-MACAM KOMBINASI RESEPTOR</vt:lpstr>
      <vt:lpstr>Slide 41</vt:lpstr>
      <vt:lpstr>POTENSIAL PASCASINAPSIS</vt:lpstr>
      <vt:lpstr>2 MACAM POTENSIAL PASCASINAPSIS</vt:lpstr>
      <vt:lpstr>Slide 44</vt:lpstr>
      <vt:lpstr>EFEK-EFEK POTENSIAL PASCASINAPSIS</vt:lpstr>
      <vt:lpstr>Slide 46</vt:lpstr>
      <vt:lpstr>OTORESEPTOR</vt:lpstr>
      <vt:lpstr>JENIS LAIN SINAPSIS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1  PENGANTAR KE DALAM PSIKOLOGI FAAL</dc:title>
  <dc:creator>Deny Surya</dc:creator>
  <cp:lastModifiedBy>ismail - [2010]</cp:lastModifiedBy>
  <cp:revision>100</cp:revision>
  <dcterms:created xsi:type="dcterms:W3CDTF">2015-12-31T19:14:06Z</dcterms:created>
  <dcterms:modified xsi:type="dcterms:W3CDTF">2017-09-25T02:58:06Z</dcterms:modified>
</cp:coreProperties>
</file>