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DEC4C0-2C18-4E54-9762-6519E24DC2D5}" type="datetimeFigureOut">
              <a:rPr lang="id-ID" smtClean="0"/>
              <a:pPr/>
              <a:t>25/09/2017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01667-BD3B-4F65-BAA2-B131FF4B2F2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DEC4C0-2C18-4E54-9762-6519E24DC2D5}" type="datetimeFigureOut">
              <a:rPr lang="id-ID" smtClean="0"/>
              <a:pPr/>
              <a:t>25/09/2017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01667-BD3B-4F65-BAA2-B131FF4B2F2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DEC4C0-2C18-4E54-9762-6519E24DC2D5}" type="datetimeFigureOut">
              <a:rPr lang="id-ID" smtClean="0"/>
              <a:pPr/>
              <a:t>25/09/2017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01667-BD3B-4F65-BAA2-B131FF4B2F2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DEC4C0-2C18-4E54-9762-6519E24DC2D5}" type="datetimeFigureOut">
              <a:rPr lang="id-ID" smtClean="0"/>
              <a:pPr/>
              <a:t>25/09/2017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01667-BD3B-4F65-BAA2-B131FF4B2F2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DEC4C0-2C18-4E54-9762-6519E24DC2D5}" type="datetimeFigureOut">
              <a:rPr lang="id-ID" smtClean="0"/>
              <a:pPr/>
              <a:t>25/09/2017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01667-BD3B-4F65-BAA2-B131FF4B2F2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DEC4C0-2C18-4E54-9762-6519E24DC2D5}" type="datetimeFigureOut">
              <a:rPr lang="id-ID" smtClean="0"/>
              <a:pPr/>
              <a:t>25/09/2017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01667-BD3B-4F65-BAA2-B131FF4B2F2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404040"/>
                </a:solidFill>
                <a:cs typeface="Arial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DEC4C0-2C18-4E54-9762-6519E24DC2D5}" type="datetimeFigureOut">
              <a:rPr lang="id-ID" smtClean="0"/>
              <a:pPr/>
              <a:t>25/09/2017</a:t>
            </a:fld>
            <a:endParaRPr lang="id-ID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01667-BD3B-4F65-BAA2-B131FF4B2F2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404040"/>
                </a:solidFill>
                <a:cs typeface="Arial" charset="0"/>
              </a:rPr>
              <a:t>Materi Se</a:t>
            </a:r>
            <a:r>
              <a:rPr lang="id-ID" sz="2400" b="1">
                <a:solidFill>
                  <a:srgbClr val="404040"/>
                </a:solidFill>
                <a:cs typeface="Arial" charset="0"/>
              </a:rPr>
              <a:t>sudah</a:t>
            </a:r>
            <a:r>
              <a:rPr lang="en-US" sz="2400" b="1">
                <a:solidFill>
                  <a:srgbClr val="404040"/>
                </a:solidFill>
                <a:cs typeface="Arial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DEC4C0-2C18-4E54-9762-6519E24DC2D5}" type="datetimeFigureOut">
              <a:rPr lang="id-ID" smtClean="0"/>
              <a:pPr/>
              <a:t>25/09/2017</a:t>
            </a:fld>
            <a:endParaRPr lang="id-ID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01667-BD3B-4F65-BAA2-B131FF4B2F2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DEC4C0-2C18-4E54-9762-6519E24DC2D5}" type="datetimeFigureOut">
              <a:rPr lang="id-ID" smtClean="0"/>
              <a:pPr/>
              <a:t>25/09/2017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01667-BD3B-4F65-BAA2-B131FF4B2F2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DEC4C0-2C18-4E54-9762-6519E24DC2D5}" type="datetimeFigureOut">
              <a:rPr lang="id-ID" smtClean="0"/>
              <a:pPr/>
              <a:t>25/09/2017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01667-BD3B-4F65-BAA2-B131FF4B2F2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DEC4C0-2C18-4E54-9762-6519E24DC2D5}" type="datetimeFigureOut">
              <a:rPr lang="id-ID" smtClean="0"/>
              <a:pPr/>
              <a:t>25/09/2017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01667-BD3B-4F65-BAA2-B131FF4B2F2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DEC4C0-2C18-4E54-9762-6519E24DC2D5}" type="datetimeFigureOut">
              <a:rPr lang="id-ID" smtClean="0"/>
              <a:pPr/>
              <a:t>25/09/2017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01667-BD3B-4F65-BAA2-B131FF4B2F2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DEC4C0-2C18-4E54-9762-6519E24DC2D5}" type="datetimeFigureOut">
              <a:rPr lang="id-ID" smtClean="0"/>
              <a:pPr/>
              <a:t>25/09/2017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01667-BD3B-4F65-BAA2-B131FF4B2F2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ADEC4C0-2C18-4E54-9762-6519E24DC2D5}" type="datetimeFigureOut">
              <a:rPr lang="id-ID" smtClean="0"/>
              <a:pPr/>
              <a:t>25/09/2017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7D401667-BD3B-4F65-BAA2-B131FF4B2F2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MyersPEL1e_fig_02_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029200"/>
            <a:ext cx="1524000" cy="166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MyersPEL1e_fig_02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181600"/>
            <a:ext cx="114466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STRUKTUR SISTEM SARAF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3581400"/>
            <a:ext cx="5943599" cy="1014231"/>
          </a:xfrm>
        </p:spPr>
        <p:txBody>
          <a:bodyPr/>
          <a:lstStyle/>
          <a:p>
            <a:r>
              <a:rPr lang="en-US" sz="2000" dirty="0" smtClean="0"/>
              <a:t>PERTEMUAN 3</a:t>
            </a:r>
            <a:endParaRPr lang="id-ID" sz="2000" dirty="0" smtClean="0"/>
          </a:p>
          <a:p>
            <a:r>
              <a:rPr lang="en-US" sz="2000" dirty="0" err="1" smtClean="0"/>
              <a:t>Oleh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Deny Surya </a:t>
            </a:r>
            <a:r>
              <a:rPr lang="en-US" sz="2000" dirty="0" err="1" smtClean="0"/>
              <a:t>Saputra</a:t>
            </a:r>
            <a:r>
              <a:rPr lang="en-US" sz="2000" dirty="0" smtClean="0"/>
              <a:t>, S. Psi., M. Th. (Counseling), CCP.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Sistem Saraf Tepi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		Otak dan urat saraf tulang belakang berkomunikasi dengan bagian lain tubuh melalui saraf kranial dan saraf spinal. Saraf-saraf ini adalah bagian dari sistem saraf tepi, yang menyampaikan informasi sensoris ke sistem saraf pusat dan menyampaikan pesan-pesan dari sistem saraf pusat ke otot dan kalenjer.</a:t>
            </a:r>
            <a:endParaRPr lang="id-ID" dirty="0"/>
          </a:p>
        </p:txBody>
      </p:sp>
      <p:sp>
        <p:nvSpPr>
          <p:cNvPr id="5" name="Rounded Rectangle 4"/>
          <p:cNvSpPr/>
          <p:nvPr/>
        </p:nvSpPr>
        <p:spPr>
          <a:xfrm>
            <a:off x="1643042" y="5000636"/>
            <a:ext cx="6429420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Saraf Spinal </a:t>
            </a:r>
            <a:r>
              <a:rPr lang="id-ID" sz="2400" dirty="0" smtClean="0"/>
              <a:t>: Adalah saraf tepi yang melekat ke urat saraf tulang belakang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b="7314"/>
          <a:stretch>
            <a:fillRect/>
          </a:stretch>
        </p:blipFill>
        <p:spPr bwMode="auto">
          <a:xfrm>
            <a:off x="7381970" y="0"/>
            <a:ext cx="176202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 descr="Saraf-Kranial-dan-Fungsiny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2071678"/>
            <a:ext cx="3429024" cy="3652413"/>
          </a:xfrm>
        </p:spPr>
      </p:pic>
      <p:sp>
        <p:nvSpPr>
          <p:cNvPr id="6" name="Rounded Rectangle 5"/>
          <p:cNvSpPr/>
          <p:nvPr/>
        </p:nvSpPr>
        <p:spPr>
          <a:xfrm>
            <a:off x="4572000" y="3000372"/>
            <a:ext cx="4286280" cy="13573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Saraf Kranial </a:t>
            </a:r>
            <a:r>
              <a:rPr lang="id-ID" sz="2400" dirty="0" smtClean="0"/>
              <a:t>: Adalah saraf tepi yang melekat langsung ke otak</a:t>
            </a:r>
            <a:endParaRPr lang="id-ID" sz="2400" dirty="0"/>
          </a:p>
        </p:txBody>
      </p:sp>
      <p:pic>
        <p:nvPicPr>
          <p:cNvPr id="8" name="Picture 7" descr="unisma-saraf-krani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725" y="1285860"/>
            <a:ext cx="5026357" cy="5695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47848 -0.4300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-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Saraf Tepi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b="7314"/>
          <a:stretch>
            <a:fillRect/>
          </a:stretch>
        </p:blipFill>
        <p:spPr bwMode="auto">
          <a:xfrm>
            <a:off x="7381970" y="0"/>
            <a:ext cx="176202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571472" y="1428736"/>
            <a:ext cx="6572296" cy="1428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b="1" dirty="0" smtClean="0"/>
              <a:t>Sistem Saraf Somatik </a:t>
            </a:r>
            <a:r>
              <a:rPr lang="id-ID" sz="2400" dirty="0" smtClean="0"/>
              <a:t>: Adalah bagian dari sistem saraf tepi yang mengendalikan gerakan otot-tot rangka atau meneruskan informasi somatosensoris.</a:t>
            </a:r>
            <a:endParaRPr lang="id-ID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571472" y="3929066"/>
            <a:ext cx="6572296" cy="1428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b="1" dirty="0" smtClean="0"/>
              <a:t>Sistem Saraf Otonom (SSO) </a:t>
            </a:r>
            <a:r>
              <a:rPr lang="id-ID" sz="2400" dirty="0" smtClean="0"/>
              <a:t>: Adalah bagian dari sistem saraf tepi yang mengendalikan fungsi – fungsi vegetatif tubuh.</a:t>
            </a:r>
            <a:endParaRPr lang="id-ID" sz="2400" dirty="0"/>
          </a:p>
        </p:txBody>
      </p:sp>
      <p:sp>
        <p:nvSpPr>
          <p:cNvPr id="7" name="Rectangle 6"/>
          <p:cNvSpPr/>
          <p:nvPr/>
        </p:nvSpPr>
        <p:spPr>
          <a:xfrm>
            <a:off x="1142976" y="3143248"/>
            <a:ext cx="242889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Saraf Spinal</a:t>
            </a:r>
            <a:endParaRPr lang="id-ID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857620" y="3143248"/>
            <a:ext cx="242889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Saraf Kranial</a:t>
            </a:r>
            <a:endParaRPr lang="id-ID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142976" y="5572140"/>
            <a:ext cx="242889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Cabang Simpatik</a:t>
            </a:r>
            <a:endParaRPr lang="id-ID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857620" y="5572140"/>
            <a:ext cx="242889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Cabang Parasimpatik</a:t>
            </a:r>
            <a:endParaRPr lang="id-ID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	Bagian dari sistem saraf otonom yang banyak terlibat dalam aktivitas-aktivitas yang berkaitan dengan pelepasan energi dari cadangan – cadangan yang tersimpan dalam tubuh.</a:t>
            </a:r>
          </a:p>
          <a:p>
            <a:endParaRPr lang="id-ID" smtClean="0"/>
          </a:p>
          <a:p>
            <a:r>
              <a:rPr lang="id-ID" smtClean="0"/>
              <a:t>	</a:t>
            </a:r>
          </a:p>
          <a:p>
            <a:r>
              <a:rPr lang="id-ID" smtClean="0"/>
              <a:t>	Bagian dari sistem saraf otonom yang menyokong aktivitas – aktivitas yang terlibat dalam peningkatan persediaan energi di tubuh.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428596" y="1071546"/>
            <a:ext cx="242889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Cabang Simpatik</a:t>
            </a:r>
            <a:endParaRPr lang="id-ID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28596" y="3857628"/>
            <a:ext cx="242889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Cabang Parasimpatik</a:t>
            </a:r>
            <a:endParaRPr lang="id-ID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b="7314"/>
          <a:stretch>
            <a:fillRect/>
          </a:stretch>
        </p:blipFill>
        <p:spPr bwMode="auto">
          <a:xfrm>
            <a:off x="7381970" y="0"/>
            <a:ext cx="176202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1614470" cy="4525963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5" name="Rounded Rectangle 4"/>
          <p:cNvSpPr/>
          <p:nvPr/>
        </p:nvSpPr>
        <p:spPr>
          <a:xfrm>
            <a:off x="857224" y="285728"/>
            <a:ext cx="4214842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Sistem Saraf Otonom (SSO)</a:t>
            </a:r>
            <a:endParaRPr lang="id-ID" sz="2400" dirty="0"/>
          </a:p>
        </p:txBody>
      </p:sp>
      <p:pic>
        <p:nvPicPr>
          <p:cNvPr id="6" name="Picture 5" descr="MyersPEL1e_fig_02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428736"/>
            <a:ext cx="442594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6" descr="Perbedaan-Simpatik-dan-Parasimpat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492" y="1357298"/>
            <a:ext cx="4618962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49201 -0.00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0.50799 -0.0020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Latihan Soal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Jelaskan istilah yang digunakan untuk mengindikasikan arah dan bidang irisan otak !</a:t>
            </a:r>
          </a:p>
          <a:p>
            <a:r>
              <a:rPr lang="en-US" smtClean="0"/>
              <a:t>Sebutkan dan jelaskan pembagian utama sistem saraf !</a:t>
            </a:r>
          </a:p>
          <a:p>
            <a:r>
              <a:rPr lang="en-US" smtClean="0"/>
              <a:t>Sebutkan bagian – bagian system saraf pusat dan jelaskan bagian masing-masing!</a:t>
            </a:r>
          </a:p>
          <a:p>
            <a:r>
              <a:rPr lang="en-US" smtClean="0"/>
              <a:t>Jelaskan aa yang dimaksud dengan system saraf otonom dan jelaskan juga bagian-bagiannya !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70470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6948" y="455613"/>
            <a:ext cx="5161332" cy="597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4648200" cy="563562"/>
          </a:xfrm>
        </p:spPr>
        <p:txBody>
          <a:bodyPr/>
          <a:lstStyle/>
          <a:p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Pembahasan</a:t>
            </a:r>
            <a:endParaRPr lang="id-ID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Fitur-fitur Dasar Sistem Saraf</a:t>
            </a:r>
          </a:p>
          <a:p>
            <a:pPr>
              <a:buNone/>
            </a:pPr>
            <a:endParaRPr lang="id-ID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d-ID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Sistem Saraf Pusat</a:t>
            </a:r>
          </a:p>
          <a:p>
            <a:pPr>
              <a:buNone/>
            </a:pPr>
            <a:endParaRPr lang="id-ID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d-ID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Sistem Saraf Tepi</a:t>
            </a:r>
            <a:endParaRPr lang="id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786" y="2143116"/>
            <a:ext cx="8358214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/>
              <a:t>Gambaran Umum Sistem Saraf</a:t>
            </a:r>
          </a:p>
          <a:p>
            <a:r>
              <a:rPr lang="id-ID" dirty="0" smtClean="0"/>
              <a:t>Meninges</a:t>
            </a:r>
          </a:p>
          <a:p>
            <a:r>
              <a:rPr lang="id-ID" dirty="0" smtClean="0"/>
              <a:t>Sistem Ventrikular 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785786" y="3643314"/>
            <a:ext cx="8358214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/>
              <a:t>Perkembangan Sistem Saraf Pusat</a:t>
            </a:r>
          </a:p>
          <a:p>
            <a:r>
              <a:rPr lang="id-ID" dirty="0" smtClean="0"/>
              <a:t>Otak Depan, Tengah, dan Belakang</a:t>
            </a:r>
          </a:p>
          <a:p>
            <a:r>
              <a:rPr lang="id-ID" dirty="0" smtClean="0"/>
              <a:t>Urat Saraf Tulang Belakang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785786" y="5214950"/>
            <a:ext cx="8358214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/>
              <a:t>Sistem Saraf Somatik</a:t>
            </a:r>
          </a:p>
          <a:p>
            <a:r>
              <a:rPr lang="id-ID" dirty="0" smtClean="0"/>
              <a:t>Sistem Saraf Otonom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 b="7314"/>
          <a:stretch>
            <a:fillRect/>
          </a:stretch>
        </p:blipFill>
        <p:spPr bwMode="auto">
          <a:xfrm>
            <a:off x="7381970" y="0"/>
            <a:ext cx="176202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7239000" cy="1050925"/>
          </a:xfrm>
        </p:spPr>
        <p:txBody>
          <a:bodyPr/>
          <a:lstStyle/>
          <a:p>
            <a:r>
              <a:rPr lang="id-ID" smtClean="0"/>
              <a:t>Pembagian Utama Sistem Saraf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    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 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24384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Sistem Saraf Pusat (SSP)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Sisitem Saraf Tepi (SST)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Otak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Saraf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Urat saraf tulang belakang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Ganglia tepi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04800" y="3886200"/>
            <a:ext cx="2500330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/>
              <a:t>Meninges                                                                 </a:t>
            </a:r>
            <a:endParaRPr lang="id-ID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505200" y="3733800"/>
            <a:ext cx="44958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Selubung pelindung di sekeliling otak dan urat saraf tulang belakang</a:t>
            </a:r>
            <a:endParaRPr lang="id-ID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886300" y="5029200"/>
            <a:ext cx="4257700" cy="12668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/>
              <a:t>1. Dura mater</a:t>
            </a:r>
          </a:p>
          <a:p>
            <a:r>
              <a:rPr lang="id-ID" sz="2400" dirty="0" smtClean="0"/>
              <a:t>2. Membran araknoid</a:t>
            </a:r>
          </a:p>
          <a:p>
            <a:r>
              <a:rPr lang="id-ID" sz="2400" dirty="0" smtClean="0"/>
              <a:t>3. Pia mater                                                                 </a:t>
            </a:r>
            <a:endParaRPr lang="id-ID" sz="2400" dirty="0"/>
          </a:p>
        </p:txBody>
      </p:sp>
      <p:sp>
        <p:nvSpPr>
          <p:cNvPr id="10" name="Right Arrow 9"/>
          <p:cNvSpPr/>
          <p:nvPr/>
        </p:nvSpPr>
        <p:spPr>
          <a:xfrm>
            <a:off x="2895600" y="4267200"/>
            <a:ext cx="571504" cy="428628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5943600" cy="792162"/>
          </a:xfrm>
        </p:spPr>
        <p:txBody>
          <a:bodyPr/>
          <a:lstStyle/>
          <a:p>
            <a:r>
              <a:rPr lang="id-ID" dirty="0" smtClean="0"/>
              <a:t>Sistem Ventrikular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8" name="Picture 4" descr="13-27b_CrebSpnlFluid_3"/>
          <p:cNvPicPr>
            <a:picLocks noChangeAspect="1" noChangeArrowheads="1"/>
          </p:cNvPicPr>
          <p:nvPr/>
        </p:nvPicPr>
        <p:blipFill>
          <a:blip r:embed="rId2"/>
          <a:srcRect l="22728" t="12941" r="27272" b="10588"/>
          <a:stretch>
            <a:fillRect/>
          </a:stretch>
        </p:blipFill>
        <p:spPr bwMode="auto">
          <a:xfrm>
            <a:off x="2209800" y="1447800"/>
            <a:ext cx="4288751" cy="506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1428728" y="2714620"/>
            <a:ext cx="2714644" cy="11430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Pleksus koroid</a:t>
            </a:r>
          </a:p>
          <a:p>
            <a:pPr algn="ctr"/>
            <a:r>
              <a:rPr lang="id-ID" dirty="0" smtClean="0">
                <a:solidFill>
                  <a:schemeClr val="tx1"/>
                </a:solidFill>
              </a:rPr>
              <a:t>ventrikel lateral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29322" y="4714884"/>
            <a:ext cx="2428892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CSS </a:t>
            </a:r>
          </a:p>
          <a:p>
            <a:pPr algn="ctr"/>
            <a:r>
              <a:rPr lang="id-ID" b="1" dirty="0" smtClean="0">
                <a:solidFill>
                  <a:schemeClr val="tx1"/>
                </a:solidFill>
              </a:rPr>
              <a:t>( Cairan Serebrospinal )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4643438" y="3357562"/>
            <a:ext cx="2643206" cy="785818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Akuaduk Serebrum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285984" y="4143380"/>
            <a:ext cx="2714644" cy="10001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Rongga Subaraknoid</a:t>
            </a:r>
          </a:p>
        </p:txBody>
      </p:sp>
      <p:sp>
        <p:nvSpPr>
          <p:cNvPr id="25" name="Left Arrow 24"/>
          <p:cNvSpPr/>
          <p:nvPr/>
        </p:nvSpPr>
        <p:spPr>
          <a:xfrm>
            <a:off x="5786446" y="2214554"/>
            <a:ext cx="2643206" cy="785818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Granulasi Araknoid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7" grpId="0" animBg="1"/>
      <p:bldP spid="17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0"/>
            <a:ext cx="3614734" cy="548324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</a:t>
            </a:r>
            <a:r>
              <a:rPr lang="id-ID" dirty="0" smtClean="0"/>
              <a:t>Hidrosefalus</a:t>
            </a:r>
            <a:endParaRPr lang="id-ID" dirty="0"/>
          </a:p>
        </p:txBody>
      </p:sp>
      <p:pic>
        <p:nvPicPr>
          <p:cNvPr id="6" name="Picture 5" descr="Screenshot_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515" y="1295401"/>
            <a:ext cx="6090251" cy="3733800"/>
          </a:xfrm>
          <a:prstGeom prst="rect">
            <a:avLst/>
          </a:prstGeom>
        </p:spPr>
      </p:pic>
      <p:pic>
        <p:nvPicPr>
          <p:cNvPr id="5" name="Picture 3" descr="13-28_Hydrocephalus_1"/>
          <p:cNvPicPr>
            <a:picLocks noChangeAspect="1" noChangeArrowheads="1"/>
          </p:cNvPicPr>
          <p:nvPr/>
        </p:nvPicPr>
        <p:blipFill>
          <a:blip r:embed="rId3" cstate="print"/>
          <a:srcRect l="4706" t="4546" r="7059" b="6363"/>
          <a:stretch>
            <a:fillRect/>
          </a:stretch>
        </p:blipFill>
        <p:spPr bwMode="auto">
          <a:xfrm>
            <a:off x="304800" y="3962400"/>
            <a:ext cx="2004040" cy="261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b="7314"/>
          <a:stretch>
            <a:fillRect/>
          </a:stretch>
        </p:blipFill>
        <p:spPr bwMode="auto">
          <a:xfrm>
            <a:off x="7381970" y="0"/>
            <a:ext cx="176202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Perkembangan Sistem Saraf Pusat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id-ID" dirty="0" smtClean="0"/>
              <a:t>Perkembangan Otak Pra-kelahiran</a:t>
            </a:r>
          </a:p>
          <a:p>
            <a:pPr marL="514350" indent="-514350">
              <a:buNone/>
            </a:pPr>
            <a:endParaRPr lang="id-ID" dirty="0"/>
          </a:p>
        </p:txBody>
      </p:sp>
      <p:pic>
        <p:nvPicPr>
          <p:cNvPr id="5" name="Picture 3" descr="13-03_DvlpWk5toBirth_1"/>
          <p:cNvPicPr>
            <a:picLocks noChangeAspect="1" noChangeArrowheads="1"/>
          </p:cNvPicPr>
          <p:nvPr/>
        </p:nvPicPr>
        <p:blipFill>
          <a:blip r:embed="rId3"/>
          <a:srcRect t="12941" b="5882"/>
          <a:stretch>
            <a:fillRect/>
          </a:stretch>
        </p:blipFill>
        <p:spPr bwMode="auto">
          <a:xfrm>
            <a:off x="1071538" y="2214554"/>
            <a:ext cx="7096148" cy="445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2. Perkembangan Otak Pasca-kelahiran</a:t>
            </a:r>
          </a:p>
          <a:p>
            <a:r>
              <a:rPr lang="id-ID" smtClean="0"/>
              <a:t>	Wilayah-wilayah berbeda pada korteks serebrum melaksanakan fungsi-fungsi khusus. Sebagian diantaranya menerima dan menganalisis informasi visual maupun auditoris, mengendalikan gerakan otot, dan lain sebagainya. Dengan demikian, wilayah yang berbeda-beda mengandung jenis sirkuit neuron yang berbeda.</a:t>
            </a:r>
            <a:endParaRPr lang="id-ID" dirty="0"/>
          </a:p>
        </p:txBody>
      </p:sp>
      <p:pic>
        <p:nvPicPr>
          <p:cNvPr id="5" name="Picture 5" descr="MyersPEL1e_fig_02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572000"/>
            <a:ext cx="5562616" cy="206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3-04_PartsofBrain_1"/>
          <p:cNvPicPr>
            <a:picLocks noChangeAspect="1" noChangeArrowheads="1"/>
          </p:cNvPicPr>
          <p:nvPr/>
        </p:nvPicPr>
        <p:blipFill>
          <a:blip r:embed="rId2"/>
          <a:srcRect l="13637" t="15294" r="11818" b="7059"/>
          <a:stretch>
            <a:fillRect/>
          </a:stretch>
        </p:blipFill>
        <p:spPr bwMode="auto">
          <a:xfrm>
            <a:off x="228600" y="3733800"/>
            <a:ext cx="5181600" cy="28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52400"/>
            <a:ext cx="5257800" cy="334962"/>
          </a:xfrm>
        </p:spPr>
        <p:txBody>
          <a:bodyPr/>
          <a:lstStyle/>
          <a:p>
            <a:r>
              <a:rPr lang="id-ID" dirty="0" smtClean="0"/>
              <a:t>Sistem Saraf Pusat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pPr>
              <a:buNone/>
            </a:pPr>
            <a:endParaRPr lang="id-ID" dirty="0"/>
          </a:p>
        </p:txBody>
      </p:sp>
      <p:sp>
        <p:nvSpPr>
          <p:cNvPr id="6" name="Rounded Rectangle 5"/>
          <p:cNvSpPr/>
          <p:nvPr/>
        </p:nvSpPr>
        <p:spPr>
          <a:xfrm>
            <a:off x="500034" y="1714488"/>
            <a:ext cx="264320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OTAK DEPAN</a:t>
            </a:r>
            <a:endParaRPr lang="id-ID" sz="2400" b="1" dirty="0"/>
          </a:p>
        </p:txBody>
      </p:sp>
      <p:sp>
        <p:nvSpPr>
          <p:cNvPr id="7" name="Parallelogram 6"/>
          <p:cNvSpPr/>
          <p:nvPr/>
        </p:nvSpPr>
        <p:spPr>
          <a:xfrm>
            <a:off x="428596" y="2714620"/>
            <a:ext cx="2714644" cy="714380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Korteks Serebrum</a:t>
            </a:r>
            <a:endParaRPr lang="id-ID" sz="2000" b="1" dirty="0"/>
          </a:p>
        </p:txBody>
      </p:sp>
      <p:sp>
        <p:nvSpPr>
          <p:cNvPr id="8" name="Parallelogram 7"/>
          <p:cNvSpPr/>
          <p:nvPr/>
        </p:nvSpPr>
        <p:spPr>
          <a:xfrm>
            <a:off x="3143240" y="2714620"/>
            <a:ext cx="2571768" cy="714380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Sistem Limbik</a:t>
            </a:r>
            <a:endParaRPr lang="id-ID" sz="2000" b="1" dirty="0"/>
          </a:p>
        </p:txBody>
      </p:sp>
      <p:sp>
        <p:nvSpPr>
          <p:cNvPr id="9" name="Parallelogram 8"/>
          <p:cNvSpPr/>
          <p:nvPr/>
        </p:nvSpPr>
        <p:spPr>
          <a:xfrm>
            <a:off x="5715008" y="2714620"/>
            <a:ext cx="2643206" cy="714380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Ganglia Basal</a:t>
            </a:r>
            <a:endParaRPr lang="id-ID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286116" y="1714488"/>
            <a:ext cx="264320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OTAK TENGAH</a:t>
            </a:r>
            <a:endParaRPr lang="id-ID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072198" y="1714488"/>
            <a:ext cx="264320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OTAK BELAKANG</a:t>
            </a:r>
            <a:endParaRPr lang="id-ID" sz="2400" b="1" dirty="0"/>
          </a:p>
        </p:txBody>
      </p:sp>
      <p:sp>
        <p:nvSpPr>
          <p:cNvPr id="13" name="Parallelogram 12"/>
          <p:cNvSpPr/>
          <p:nvPr/>
        </p:nvSpPr>
        <p:spPr>
          <a:xfrm>
            <a:off x="3143240" y="2714620"/>
            <a:ext cx="2571768" cy="714380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Tektum</a:t>
            </a:r>
            <a:endParaRPr lang="id-ID" sz="2000" b="1" dirty="0"/>
          </a:p>
        </p:txBody>
      </p:sp>
      <p:sp>
        <p:nvSpPr>
          <p:cNvPr id="14" name="Parallelogram 13"/>
          <p:cNvSpPr/>
          <p:nvPr/>
        </p:nvSpPr>
        <p:spPr>
          <a:xfrm>
            <a:off x="6000760" y="2714620"/>
            <a:ext cx="2643206" cy="714380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Metensefalon</a:t>
            </a:r>
            <a:endParaRPr lang="id-ID" sz="2000" b="1" dirty="0"/>
          </a:p>
        </p:txBody>
      </p:sp>
      <p:sp>
        <p:nvSpPr>
          <p:cNvPr id="15" name="Parallelogram 14"/>
          <p:cNvSpPr/>
          <p:nvPr/>
        </p:nvSpPr>
        <p:spPr>
          <a:xfrm>
            <a:off x="6000760" y="3714752"/>
            <a:ext cx="2643206" cy="714380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Myelensefalon</a:t>
            </a:r>
            <a:endParaRPr lang="id-ID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3" grpId="1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ulan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0911" y="3203272"/>
            <a:ext cx="802178" cy="136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3657600" y="152400"/>
            <a:ext cx="5081622" cy="5619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URAT SARAF TULANG BELAKANG</a:t>
            </a:r>
            <a:endParaRPr lang="id-ID" b="1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2362200"/>
            <a:ext cx="7881966" cy="3143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Fungsi utama urat saraf tulang belakang adalah menyebarkan serat-serat motorik ke organ-organ efektor di tubuh (kalenjer dan otot) serta mengumpulkan informasi somatosensoris untuk diteruskan ke otak</a:t>
            </a:r>
            <a:endParaRPr lang="id-ID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PLATE RESMI UEU PPT OK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3005C949-B08C-442A-B2D6-75A98AB780EB}" vid="{19280BA6-BB49-410A-AD56-9D9793306A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RESMI UEU PPT OKE</Template>
  <TotalTime>477</TotalTime>
  <Words>329</Words>
  <Application>Microsoft Office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TEMPLATE RESMI UEU PPT OKE</vt:lpstr>
      <vt:lpstr>STRUKTUR SISTEM SARAF</vt:lpstr>
      <vt:lpstr>Pembahasan</vt:lpstr>
      <vt:lpstr>Pembagian Utama Sistem Saraf</vt:lpstr>
      <vt:lpstr>Sistem Ventrikular</vt:lpstr>
      <vt:lpstr>Slide 5</vt:lpstr>
      <vt:lpstr>Perkembangan Sistem Saraf Pusat</vt:lpstr>
      <vt:lpstr>Slide 7</vt:lpstr>
      <vt:lpstr>Sistem Saraf Pusat</vt:lpstr>
      <vt:lpstr>Slide 9</vt:lpstr>
      <vt:lpstr>Sistem Saraf Tepi</vt:lpstr>
      <vt:lpstr>Slide 11</vt:lpstr>
      <vt:lpstr>Sistem Saraf Tepi</vt:lpstr>
      <vt:lpstr>Slide 13</vt:lpstr>
      <vt:lpstr>Slide 14</vt:lpstr>
      <vt:lpstr>Latihan Soal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 SISTEM SARAF</dc:title>
  <dc:creator>acer</dc:creator>
  <cp:lastModifiedBy>ismail - [2010]</cp:lastModifiedBy>
  <cp:revision>16</cp:revision>
  <dcterms:created xsi:type="dcterms:W3CDTF">2016-03-19T08:28:28Z</dcterms:created>
  <dcterms:modified xsi:type="dcterms:W3CDTF">2017-09-25T03:03:43Z</dcterms:modified>
</cp:coreProperties>
</file>