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5" r:id="rId2"/>
  </p:sldMasterIdLst>
  <p:notesMasterIdLst>
    <p:notesMasterId r:id="rId17"/>
  </p:notesMasterIdLst>
  <p:handoutMasterIdLst>
    <p:handoutMasterId r:id="rId18"/>
  </p:handoutMasterIdLst>
  <p:sldIdLst>
    <p:sldId id="257" r:id="rId3"/>
    <p:sldId id="276" r:id="rId4"/>
    <p:sldId id="258" r:id="rId5"/>
    <p:sldId id="260" r:id="rId6"/>
    <p:sldId id="264" r:id="rId7"/>
    <p:sldId id="262" r:id="rId8"/>
    <p:sldId id="261" r:id="rId9"/>
    <p:sldId id="265" r:id="rId10"/>
    <p:sldId id="271" r:id="rId11"/>
    <p:sldId id="266" r:id="rId12"/>
    <p:sldId id="272" r:id="rId13"/>
    <p:sldId id="273" r:id="rId14"/>
    <p:sldId id="274" r:id="rId15"/>
    <p:sldId id="27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000" autoAdjust="0"/>
    <p:restoredTop sz="94660"/>
  </p:normalViewPr>
  <p:slideViewPr>
    <p:cSldViewPr snapToGrid="0">
      <p:cViewPr varScale="1">
        <p:scale>
          <a:sx n="73" d="100"/>
          <a:sy n="73" d="100"/>
        </p:scale>
        <p:origin x="-612" y="-102"/>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842BC11-90CF-49FF-8D61-E8A8AAFE1BB6}" type="doc">
      <dgm:prSet loTypeId="urn:microsoft.com/office/officeart/2005/8/layout/default#1" loCatId="list" qsTypeId="urn:microsoft.com/office/officeart/2005/8/quickstyle/simple1" qsCatId="simple" csTypeId="urn:microsoft.com/office/officeart/2005/8/colors/colorful1#1" csCatId="colorful" phldr="1"/>
      <dgm:spPr/>
      <dgm:t>
        <a:bodyPr/>
        <a:lstStyle/>
        <a:p>
          <a:endParaRPr lang="en-US"/>
        </a:p>
      </dgm:t>
    </dgm:pt>
    <dgm:pt modelId="{068CCA7D-1404-4068-AB93-6968EFC37502}" type="pres">
      <dgm:prSet presAssocID="{B842BC11-90CF-49FF-8D61-E8A8AAFE1BB6}" presName="diagram" presStyleCnt="0">
        <dgm:presLayoutVars>
          <dgm:dir/>
          <dgm:resizeHandles val="exact"/>
        </dgm:presLayoutVars>
      </dgm:prSet>
      <dgm:spPr/>
      <dgm:t>
        <a:bodyPr/>
        <a:lstStyle/>
        <a:p>
          <a:endParaRPr lang="en-US"/>
        </a:p>
      </dgm:t>
    </dgm:pt>
  </dgm:ptLst>
  <dgm:cxnLst>
    <dgm:cxn modelId="{7095E1F8-4EDE-4430-B07D-B7175589A733}" type="presOf" srcId="{B842BC11-90CF-49FF-8D61-E8A8AAFE1BB6}" destId="{068CCA7D-1404-4068-AB93-6968EFC37502}" srcOrd="0" destOrd="0" presId="urn:microsoft.com/office/officeart/2005/8/layout/default#1"/>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9/25/2017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a:p>
        </p:txBody>
      </p:sp>
    </p:spTree>
    <p:extLst>
      <p:ext uri="{BB962C8B-B14F-4D97-AF65-F5344CB8AC3E}">
        <p14:creationId xmlns=""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9/25/2017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a:p>
        </p:txBody>
      </p:sp>
    </p:spTree>
    <p:extLst>
      <p:ext uri="{BB962C8B-B14F-4D97-AF65-F5344CB8AC3E}">
        <p14:creationId xmlns=""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srcRect l="1051" r="800" b="504"/>
          <a:stretch>
            <a:fillRect/>
          </a:stretch>
        </p:blipFill>
        <p:spPr bwMode="auto">
          <a:xfrm>
            <a:off x="-48684" y="-26988"/>
            <a:ext cx="12272435" cy="6884988"/>
          </a:xfrm>
          <a:prstGeom prst="rect">
            <a:avLst/>
          </a:prstGeom>
          <a:noFill/>
          <a:ln w="9525">
            <a:noFill/>
            <a:miter lim="800000"/>
            <a:headEnd/>
            <a:tailEnd/>
          </a:ln>
        </p:spPr>
      </p:pic>
      <p:sp>
        <p:nvSpPr>
          <p:cNvPr id="2" name="Title 1"/>
          <p:cNvSpPr>
            <a:spLocks noGrp="1"/>
          </p:cNvSpPr>
          <p:nvPr>
            <p:ph type="ctrTitle"/>
          </p:nvPr>
        </p:nvSpPr>
        <p:spPr>
          <a:xfrm>
            <a:off x="4155775" y="1698626"/>
            <a:ext cx="7293835"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4155776" y="3405370"/>
            <a:ext cx="7293833"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B8EF524-D037-4D1F-94A9-1D1873701EEE}" type="datetimeFigureOut">
              <a:rPr lang="id-ID" smtClean="0"/>
              <a:pPr>
                <a:defRPr/>
              </a:pPr>
              <a:t>25/09/2017</a:t>
            </a:fld>
            <a:endParaRPr lang="id-ID"/>
          </a:p>
        </p:txBody>
      </p:sp>
      <p:sp>
        <p:nvSpPr>
          <p:cNvPr id="6" name="Footer Placeholder 4"/>
          <p:cNvSpPr>
            <a:spLocks noGrp="1"/>
          </p:cNvSpPr>
          <p:nvPr>
            <p:ph type="ftr" sz="quarter" idx="11"/>
          </p:nvPr>
        </p:nvSpPr>
        <p:spPr/>
        <p:txBody>
          <a:bodyPr/>
          <a:lstStyle>
            <a:lvl1pPr>
              <a:defRPr/>
            </a:lvl1pPr>
          </a:lstStyle>
          <a:p>
            <a:pPr>
              <a:defRPr/>
            </a:pPr>
            <a:endParaRPr lang="id-ID"/>
          </a:p>
        </p:txBody>
      </p:sp>
      <p:sp>
        <p:nvSpPr>
          <p:cNvPr id="7" name="Slide Number Placeholder 5"/>
          <p:cNvSpPr>
            <a:spLocks noGrp="1"/>
          </p:cNvSpPr>
          <p:nvPr>
            <p:ph type="sldNum" sz="quarter" idx="12"/>
          </p:nvPr>
        </p:nvSpPr>
        <p:spPr/>
        <p:txBody>
          <a:bodyPr/>
          <a:lstStyle>
            <a:lvl1pPr>
              <a:defRPr/>
            </a:lvl1pPr>
          </a:lstStyle>
          <a:p>
            <a:pPr>
              <a:defRPr/>
            </a:pPr>
            <a:fld id="{7C142470-CDC4-4296-94AB-192375183837}" type="slidenum">
              <a:rPr lang="id-ID" smtClean="0"/>
              <a:pPr>
                <a:defRPr/>
              </a:pPr>
              <a:t>‹#›</a:t>
            </a:fld>
            <a:endParaRPr lang="id-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620688"/>
            <a:ext cx="4011084"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4766733" y="620688"/>
            <a:ext cx="6815667"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601" y="1435100"/>
            <a:ext cx="4011084"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620688"/>
            <a:ext cx="109728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620689"/>
            <a:ext cx="27432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600" y="620689"/>
            <a:ext cx="80264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1"/>
            <a:ext cx="12192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srcRect/>
          <a:stretch>
            <a:fillRect/>
          </a:stretch>
        </p:blipFill>
        <p:spPr bwMode="auto">
          <a:xfrm>
            <a:off x="0" y="1560514"/>
            <a:ext cx="12192000" cy="4840287"/>
          </a:xfrm>
          <a:prstGeom prst="rect">
            <a:avLst/>
          </a:prstGeom>
          <a:noFill/>
          <a:ln w="9525">
            <a:noFill/>
            <a:miter lim="800000"/>
            <a:headEnd/>
            <a:tailEnd/>
          </a:ln>
        </p:spPr>
      </p:pic>
      <p:sp>
        <p:nvSpPr>
          <p:cNvPr id="4"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4817" y="-76200"/>
            <a:ext cx="12192000" cy="6858000"/>
          </a:xfrm>
          <a:prstGeom prst="rect">
            <a:avLst/>
          </a:prstGeom>
          <a:noFill/>
          <a:ln w="9525">
            <a:noFill/>
            <a:miter lim="800000"/>
            <a:headEnd/>
            <a:tailEnd/>
          </a:ln>
        </p:spPr>
      </p:pic>
      <p:sp>
        <p:nvSpPr>
          <p:cNvPr id="3" name="Rectangle 2"/>
          <p:cNvSpPr/>
          <p:nvPr/>
        </p:nvSpPr>
        <p:spPr>
          <a:xfrm>
            <a:off x="4844473" y="3647209"/>
            <a:ext cx="68072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5283200" y="4038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83200" y="4800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83200" y="5181600"/>
            <a:ext cx="61976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4800" y="5562600"/>
            <a:ext cx="61976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84800" y="60198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53708" y="5600721"/>
            <a:ext cx="68072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4849088" y="4038606"/>
            <a:ext cx="68072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4862943" y="4402291"/>
            <a:ext cx="68072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4862943" y="4776367"/>
            <a:ext cx="68072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4862943" y="5181616"/>
            <a:ext cx="68072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4862943" y="3248890"/>
            <a:ext cx="68072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5" name="Rectangle 20"/>
          <p:cNvSpPr>
            <a:spLocks noChangeArrowheads="1"/>
          </p:cNvSpPr>
          <p:nvPr/>
        </p:nvSpPr>
        <p:spPr bwMode="auto">
          <a:xfrm>
            <a:off x="4165600" y="2622551"/>
            <a:ext cx="4318000" cy="460375"/>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Sebelum UTS </a:t>
            </a:r>
          </a:p>
        </p:txBody>
      </p:sp>
      <p:cxnSp>
        <p:nvCxnSpPr>
          <p:cNvPr id="16" name="Straight Connector 15"/>
          <p:cNvCxnSpPr/>
          <p:nvPr/>
        </p:nvCxnSpPr>
        <p:spPr>
          <a:xfrm>
            <a:off x="5283200" y="3657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83200" y="4419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srcRect/>
          <a:stretch>
            <a:fillRect/>
          </a:stretch>
        </p:blipFill>
        <p:spPr bwMode="auto">
          <a:xfrm>
            <a:off x="14817" y="-76200"/>
            <a:ext cx="12192000" cy="6858000"/>
          </a:xfrm>
          <a:prstGeom prst="rect">
            <a:avLst/>
          </a:prstGeom>
          <a:noFill/>
          <a:ln w="9525">
            <a:noFill/>
            <a:miter lim="800000"/>
            <a:headEnd/>
            <a:tailEnd/>
          </a:ln>
        </p:spPr>
      </p:pic>
      <p:sp>
        <p:nvSpPr>
          <p:cNvPr id="3" name="Rectangle 2"/>
          <p:cNvSpPr/>
          <p:nvPr/>
        </p:nvSpPr>
        <p:spPr>
          <a:xfrm>
            <a:off x="4844473" y="3647209"/>
            <a:ext cx="68072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cxnSp>
        <p:nvCxnSpPr>
          <p:cNvPr id="4" name="Straight Connector 3"/>
          <p:cNvCxnSpPr/>
          <p:nvPr/>
        </p:nvCxnSpPr>
        <p:spPr>
          <a:xfrm>
            <a:off x="5283200" y="4038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283200" y="4800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5283200" y="5181600"/>
            <a:ext cx="61976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384800" y="5562600"/>
            <a:ext cx="61976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84800" y="60198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853708" y="5600721"/>
            <a:ext cx="68072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0" name="Rectangle 9"/>
          <p:cNvSpPr/>
          <p:nvPr/>
        </p:nvSpPr>
        <p:spPr>
          <a:xfrm>
            <a:off x="4849088" y="4038606"/>
            <a:ext cx="68072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1" name="Rectangle 10"/>
          <p:cNvSpPr/>
          <p:nvPr/>
        </p:nvSpPr>
        <p:spPr>
          <a:xfrm>
            <a:off x="4862943" y="4402291"/>
            <a:ext cx="68072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2" name="Rectangle 11"/>
          <p:cNvSpPr/>
          <p:nvPr/>
        </p:nvSpPr>
        <p:spPr>
          <a:xfrm>
            <a:off x="4862943" y="4776367"/>
            <a:ext cx="68072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3" name="Rectangle 12"/>
          <p:cNvSpPr/>
          <p:nvPr/>
        </p:nvSpPr>
        <p:spPr>
          <a:xfrm>
            <a:off x="4862943" y="5181616"/>
            <a:ext cx="68072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4" name="Rectangle 13"/>
          <p:cNvSpPr/>
          <p:nvPr/>
        </p:nvSpPr>
        <p:spPr>
          <a:xfrm>
            <a:off x="4862943" y="3248890"/>
            <a:ext cx="68072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endParaRPr lang="en-US" dirty="0">
              <a:ln w="18415" cmpd="sng">
                <a:solidFill>
                  <a:srgbClr val="FFFFFF"/>
                </a:solidFill>
                <a:prstDash val="solid"/>
              </a:ln>
              <a:solidFill>
                <a:srgbClr val="FFFFFF"/>
              </a:solidFill>
              <a:latin typeface="Arial" panose="020B0604020202020204" pitchFamily="34" charset="0"/>
              <a:cs typeface="Arial" pitchFamily="34" charset="0"/>
            </a:endParaRPr>
          </a:p>
        </p:txBody>
      </p:sp>
      <p:sp>
        <p:nvSpPr>
          <p:cNvPr id="15" name="Rectangle 20"/>
          <p:cNvSpPr>
            <a:spLocks noChangeArrowheads="1"/>
          </p:cNvSpPr>
          <p:nvPr/>
        </p:nvSpPr>
        <p:spPr bwMode="auto">
          <a:xfrm>
            <a:off x="4165600" y="2622551"/>
            <a:ext cx="4318000" cy="461963"/>
          </a:xfrm>
          <a:prstGeom prst="rect">
            <a:avLst/>
          </a:prstGeom>
          <a:noFill/>
          <a:ln w="9525">
            <a:noFill/>
            <a:miter lim="800000"/>
            <a:headEnd/>
            <a:tailEnd/>
          </a:ln>
        </p:spPr>
        <p:txBody>
          <a:bodyPr>
            <a:spAutoFit/>
          </a:bodyPr>
          <a:lstStyle/>
          <a:p>
            <a:pPr algn="ctr"/>
            <a:r>
              <a:rPr lang="en-US" sz="2400" b="1">
                <a:solidFill>
                  <a:srgbClr val="404040"/>
                </a:solidFill>
                <a:cs typeface="Arial" charset="0"/>
              </a:rPr>
              <a:t>Materi Se</a:t>
            </a:r>
            <a:r>
              <a:rPr lang="id-ID" sz="2400" b="1">
                <a:solidFill>
                  <a:srgbClr val="404040"/>
                </a:solidFill>
                <a:cs typeface="Arial" charset="0"/>
              </a:rPr>
              <a:t>sudah</a:t>
            </a:r>
            <a:r>
              <a:rPr lang="en-US" sz="2400" b="1">
                <a:solidFill>
                  <a:srgbClr val="404040"/>
                </a:solidFill>
                <a:cs typeface="Arial" charset="0"/>
              </a:rPr>
              <a:t> UTS </a:t>
            </a:r>
          </a:p>
        </p:txBody>
      </p:sp>
      <p:cxnSp>
        <p:nvCxnSpPr>
          <p:cNvPr id="16" name="Straight Connector 15"/>
          <p:cNvCxnSpPr/>
          <p:nvPr/>
        </p:nvCxnSpPr>
        <p:spPr>
          <a:xfrm>
            <a:off x="5283200" y="3657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283200" y="4419600"/>
            <a:ext cx="6299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19" name="Footer Placeholder 4"/>
          <p:cNvSpPr>
            <a:spLocks noGrp="1"/>
          </p:cNvSpPr>
          <p:nvPr>
            <p:ph type="ftr" sz="quarter" idx="11"/>
          </p:nvPr>
        </p:nvSpPr>
        <p:spPr/>
        <p:txBody>
          <a:bodyPr/>
          <a:lstStyle>
            <a:lvl1pPr>
              <a:defRPr/>
            </a:lvl1pPr>
          </a:lstStyle>
          <a:p>
            <a:endParaRPr lang="en-US"/>
          </a:p>
        </p:txBody>
      </p:sp>
      <p:sp>
        <p:nvSpPr>
          <p:cNvPr id="20"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20688"/>
            <a:ext cx="109728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1600200"/>
            <a:ext cx="53848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0"/>
            <a:ext cx="53848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CF99945-0A15-4715-AB6C-F5E56CF20F70}" type="datetimeFigureOut">
              <a:rPr lang="en-US" smtClean="0"/>
              <a:pPr/>
              <a:t>9/25/2017</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022B156B-59AE-415F-B24B-8756D48BB97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srcRect/>
          <a:stretch>
            <a:fillRect/>
          </a:stretch>
        </p:blipFill>
        <p:spPr bwMode="auto">
          <a:xfrm>
            <a:off x="1" y="0"/>
            <a:ext cx="12230100" cy="6858000"/>
          </a:xfrm>
          <a:prstGeom prst="rect">
            <a:avLst/>
          </a:prstGeom>
          <a:noFill/>
          <a:ln w="9525">
            <a:noFill/>
            <a:miter lim="800000"/>
            <a:headEnd/>
            <a:tailEnd/>
          </a:ln>
        </p:spPr>
      </p:pic>
      <p:sp>
        <p:nvSpPr>
          <p:cNvPr id="1027" name="Title Placeholder 1"/>
          <p:cNvSpPr>
            <a:spLocks noGrp="1"/>
          </p:cNvSpPr>
          <p:nvPr>
            <p:ph type="title"/>
          </p:nvPr>
        </p:nvSpPr>
        <p:spPr bwMode="auto">
          <a:xfrm>
            <a:off x="609600" y="549276"/>
            <a:ext cx="10972800" cy="8683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smtClean="0"/>
          </a:p>
        </p:txBody>
      </p:sp>
      <p:sp>
        <p:nvSpPr>
          <p:cNvPr id="1028" name="Text Placeholder 2"/>
          <p:cNvSpPr>
            <a:spLocks noGrp="1"/>
          </p:cNvSpPr>
          <p:nvPr>
            <p:ph type="body" idx="1"/>
          </p:nvPr>
        </p:nvSpPr>
        <p:spPr bwMode="auto">
          <a:xfrm>
            <a:off x="609600" y="1417638"/>
            <a:ext cx="10972800" cy="49387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smtClean="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fld id="{4CF99945-0A15-4715-AB6C-F5E56CF20F70}" type="datetimeFigureOut">
              <a:rPr lang="en-US" smtClean="0"/>
              <a:pPr/>
              <a:t>9/25/2017</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022B156B-59AE-415F-B24B-8756D48BB97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https://id.wikipedia.org/wiki/Manusia" TargetMode="External"/><Relationship Id="rId7" Type="http://schemas.openxmlformats.org/officeDocument/2006/relationships/image" Target="../media/image5.png"/><Relationship Id="rId2" Type="http://schemas.openxmlformats.org/officeDocument/2006/relationships/hyperlink" Target="https://id.wikipedia.org/wiki/Suara" TargetMode="External"/><Relationship Id="rId1" Type="http://schemas.openxmlformats.org/officeDocument/2006/relationships/slideLayout" Target="../slideLayouts/slideLayout5.xml"/><Relationship Id="rId6" Type="http://schemas.openxmlformats.org/officeDocument/2006/relationships/hyperlink" Target="https://id.wikipedia.org/wiki/Otak" TargetMode="External"/><Relationship Id="rId5" Type="http://schemas.openxmlformats.org/officeDocument/2006/relationships/hyperlink" Target="https://id.wikipedia.org/wiki/Telinga" TargetMode="External"/><Relationship Id="rId4" Type="http://schemas.openxmlformats.org/officeDocument/2006/relationships/hyperlink" Target="https://id.wikipedia.org/wiki/Binatang_bertulang_belakan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21089" y="1293679"/>
            <a:ext cx="7293835" cy="652688"/>
          </a:xfrm>
        </p:spPr>
        <p:txBody>
          <a:bodyPr/>
          <a:lstStyle/>
          <a:p>
            <a:r>
              <a:rPr lang="en-US" dirty="0" smtClean="0"/>
              <a:t/>
            </a:r>
            <a:br>
              <a:rPr lang="en-US" dirty="0" smtClean="0"/>
            </a:br>
            <a:r>
              <a:rPr lang="en-US" dirty="0" smtClean="0"/>
              <a:t/>
            </a:r>
            <a:br>
              <a:rPr lang="en-US" dirty="0" smtClean="0"/>
            </a:br>
            <a:r>
              <a:rPr lang="id-ID" dirty="0" smtClean="0"/>
              <a:t>PENDENGARAN, INDRA TUBUH DAN INDRA KIMIAWI</a:t>
            </a:r>
            <a:endParaRPr lang="en-US" dirty="0"/>
          </a:p>
        </p:txBody>
      </p:sp>
      <p:sp>
        <p:nvSpPr>
          <p:cNvPr id="5" name="Subtitle 2"/>
          <p:cNvSpPr>
            <a:spLocks noGrp="1"/>
          </p:cNvSpPr>
          <p:nvPr>
            <p:ph type="subTitle" idx="1"/>
          </p:nvPr>
        </p:nvSpPr>
        <p:spPr/>
        <p:txBody>
          <a:bodyPr/>
          <a:lstStyle/>
          <a:p>
            <a:r>
              <a:rPr lang="en-US" sz="2000" dirty="0" smtClean="0"/>
              <a:t>PERTEMUAN </a:t>
            </a:r>
            <a:r>
              <a:rPr lang="en-US" sz="2000" dirty="0" smtClean="0"/>
              <a:t>4.1</a:t>
            </a:r>
          </a:p>
          <a:p>
            <a:endParaRPr lang="id-ID" sz="2000" dirty="0" smtClean="0"/>
          </a:p>
          <a:p>
            <a:r>
              <a:rPr lang="en-US" sz="2000" dirty="0" err="1" smtClean="0"/>
              <a:t>Oleh</a:t>
            </a:r>
            <a:r>
              <a:rPr lang="en-US" sz="2000" dirty="0" smtClean="0"/>
              <a:t>:</a:t>
            </a:r>
          </a:p>
          <a:p>
            <a:r>
              <a:rPr lang="en-US" sz="2000" dirty="0" smtClean="0"/>
              <a:t>Deny Surya </a:t>
            </a:r>
            <a:r>
              <a:rPr lang="en-US" sz="2000" dirty="0" err="1" smtClean="0"/>
              <a:t>Saputra</a:t>
            </a:r>
            <a:r>
              <a:rPr lang="en-US" sz="2000" dirty="0" smtClean="0"/>
              <a:t>, S. Psi., M. Th. (Counseling), CCP.</a:t>
            </a:r>
            <a:endParaRPr lang="id-ID" sz="2000" dirty="0"/>
          </a:p>
        </p:txBody>
      </p:sp>
    </p:spTree>
    <p:extLst>
      <p:ext uri="{BB962C8B-B14F-4D97-AF65-F5344CB8AC3E}">
        <p14:creationId xmlns="" xmlns:p14="http://schemas.microsoft.com/office/powerpoint/2010/main" val="7696750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13" presetClass="entr" presetSubtype="16"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plus(in)">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plus(in)">
                                      <p:cBhvr>
                                        <p:cTn id="15" dur="20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3" presetClass="entr" presetSubtype="16"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plus(in)">
                                      <p:cBhvr>
                                        <p:cTn id="20" dur="2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7458" y="372344"/>
            <a:ext cx="11521409" cy="646331"/>
          </a:xfrm>
          <a:prstGeom prst="rect">
            <a:avLst/>
          </a:prstGeom>
        </p:spPr>
        <p:txBody>
          <a:bodyPr wrap="square">
            <a:spAutoFit/>
          </a:bodyPr>
          <a:lstStyle/>
          <a:p>
            <a:r>
              <a:rPr lang="id-ID" sz="3600" b="1" i="1" dirty="0" err="1">
                <a:latin typeface="Times New Roman" panose="02020603050405020304" pitchFamily="18" charset="0"/>
                <a:ea typeface="Calibri" panose="020F0502020204030204" pitchFamily="34" charset="0"/>
              </a:rPr>
              <a:t>Somatosensori</a:t>
            </a:r>
            <a:endParaRPr lang="en-US" sz="3600" i="1" dirty="0"/>
          </a:p>
        </p:txBody>
      </p:sp>
      <p:sp>
        <p:nvSpPr>
          <p:cNvPr id="3" name="Rectangle 2"/>
          <p:cNvSpPr/>
          <p:nvPr/>
        </p:nvSpPr>
        <p:spPr>
          <a:xfrm>
            <a:off x="507458" y="1230758"/>
            <a:ext cx="11418379" cy="2121478"/>
          </a:xfrm>
          <a:prstGeom prst="rect">
            <a:avLst/>
          </a:prstGeom>
        </p:spPr>
        <p:txBody>
          <a:bodyPr wrap="square">
            <a:spAutoFit/>
          </a:bodyPr>
          <a:lstStyle/>
          <a:p>
            <a:pPr marL="342900" lvl="0" indent="-342900">
              <a:lnSpc>
                <a:spcPct val="115000"/>
              </a:lnSpc>
              <a:buFont typeface="Wingdings" panose="05000000000000000000" pitchFamily="2" charset="2"/>
              <a:buChar char=""/>
            </a:pPr>
            <a:r>
              <a:rPr lang="id-ID" dirty="0">
                <a:solidFill>
                  <a:schemeClr val="bg1"/>
                </a:solidFill>
                <a:latin typeface="+mj-lt"/>
                <a:ea typeface="Calibri" panose="020F0502020204030204" pitchFamily="34" charset="0"/>
                <a:cs typeface="Arial" panose="020B0604020202020204" pitchFamily="34" charset="0"/>
              </a:rPr>
              <a:t>Indra </a:t>
            </a:r>
            <a:r>
              <a:rPr lang="id-ID" dirty="0" err="1">
                <a:solidFill>
                  <a:schemeClr val="bg1"/>
                </a:solidFill>
                <a:latin typeface="+mj-lt"/>
                <a:ea typeface="Calibri" panose="020F0502020204030204" pitchFamily="34" charset="0"/>
                <a:cs typeface="Arial" panose="020B0604020202020204" pitchFamily="34" charset="0"/>
              </a:rPr>
              <a:t>kutan</a:t>
            </a:r>
            <a:r>
              <a:rPr lang="id-ID" dirty="0">
                <a:solidFill>
                  <a:schemeClr val="bg1"/>
                </a:solidFill>
                <a:latin typeface="+mj-lt"/>
                <a:ea typeface="Calibri" panose="020F0502020204030204" pitchFamily="34" charset="0"/>
                <a:cs typeface="Arial" panose="020B0604020202020204" pitchFamily="34" charset="0"/>
              </a:rPr>
              <a:t> (kulit) </a:t>
            </a:r>
            <a:endParaRPr lang="en-US" dirty="0">
              <a:solidFill>
                <a:schemeClr val="bg1"/>
              </a:solidFill>
              <a:latin typeface="+mj-lt"/>
              <a:ea typeface="Calibri" panose="020F0502020204030204" pitchFamily="34" charset="0"/>
              <a:cs typeface="Arial" panose="020B0604020202020204" pitchFamily="34" charset="0"/>
            </a:endParaRPr>
          </a:p>
          <a:p>
            <a:pPr marL="457200" indent="457200">
              <a:lnSpc>
                <a:spcPct val="115000"/>
              </a:lnSpc>
              <a:spcAft>
                <a:spcPts val="1000"/>
              </a:spcAft>
            </a:pPr>
            <a:r>
              <a:rPr lang="id-ID" dirty="0">
                <a:solidFill>
                  <a:schemeClr val="bg1"/>
                </a:solidFill>
                <a:latin typeface="+mj-lt"/>
                <a:ea typeface="Calibri" panose="020F0502020204030204" pitchFamily="34" charset="0"/>
                <a:cs typeface="Arial" panose="020B0604020202020204" pitchFamily="34" charset="0"/>
              </a:rPr>
              <a:t>Salah satu </a:t>
            </a:r>
            <a:r>
              <a:rPr lang="id-ID" dirty="0" err="1">
                <a:solidFill>
                  <a:schemeClr val="bg1"/>
                </a:solidFill>
                <a:latin typeface="+mj-lt"/>
                <a:ea typeface="Calibri" panose="020F0502020204030204" pitchFamily="34" charset="0"/>
                <a:cs typeface="Arial" panose="020B0604020202020204" pitchFamily="34" charset="0"/>
              </a:rPr>
              <a:t>somatosensori</a:t>
            </a:r>
            <a:r>
              <a:rPr lang="id-ID" dirty="0">
                <a:solidFill>
                  <a:schemeClr val="bg1"/>
                </a:solidFill>
                <a:latin typeface="+mj-lt"/>
                <a:ea typeface="Calibri" panose="020F0502020204030204" pitchFamily="34" charset="0"/>
                <a:cs typeface="Arial" panose="020B0604020202020204" pitchFamily="34" charset="0"/>
              </a:rPr>
              <a:t> yang mencakup kepekaan terhadap stimulus yang melibatkan </a:t>
            </a:r>
            <a:r>
              <a:rPr lang="id-ID" dirty="0" smtClean="0">
                <a:solidFill>
                  <a:schemeClr val="bg1"/>
                </a:solidFill>
                <a:latin typeface="+mj-lt"/>
                <a:ea typeface="Calibri" panose="020F0502020204030204" pitchFamily="34" charset="0"/>
                <a:cs typeface="Arial" panose="020B0604020202020204" pitchFamily="34" charset="0"/>
              </a:rPr>
              <a:t>kulit</a:t>
            </a:r>
            <a:r>
              <a:rPr lang="en-US" dirty="0" smtClean="0">
                <a:solidFill>
                  <a:schemeClr val="bg1"/>
                </a:solidFill>
                <a:latin typeface="+mj-lt"/>
                <a:ea typeface="Calibri" panose="020F0502020204030204" pitchFamily="34" charset="0"/>
                <a:cs typeface="Arial" panose="020B0604020202020204" pitchFamily="34" charset="0"/>
              </a:rPr>
              <a:t>. </a:t>
            </a:r>
            <a:r>
              <a:rPr lang="id-ID" dirty="0" smtClean="0">
                <a:solidFill>
                  <a:schemeClr val="bg1"/>
                </a:solidFill>
                <a:latin typeface="+mj-lt"/>
              </a:rPr>
              <a:t>Kulit </a:t>
            </a:r>
            <a:r>
              <a:rPr lang="id-ID" dirty="0">
                <a:solidFill>
                  <a:schemeClr val="bg1"/>
                </a:solidFill>
                <a:latin typeface="+mj-lt"/>
              </a:rPr>
              <a:t>terdiri atas jaringan </a:t>
            </a:r>
            <a:r>
              <a:rPr lang="id-ID" dirty="0" err="1">
                <a:solidFill>
                  <a:schemeClr val="bg1"/>
                </a:solidFill>
                <a:latin typeface="+mj-lt"/>
              </a:rPr>
              <a:t>subkutan</a:t>
            </a:r>
            <a:r>
              <a:rPr lang="id-ID" dirty="0">
                <a:solidFill>
                  <a:schemeClr val="bg1"/>
                </a:solidFill>
                <a:latin typeface="+mj-lt"/>
              </a:rPr>
              <a:t>, dermis dan epidermis, serta mengandung berbagai macam </a:t>
            </a:r>
            <a:r>
              <a:rPr lang="id-ID" dirty="0" err="1">
                <a:solidFill>
                  <a:schemeClr val="bg1"/>
                </a:solidFill>
                <a:latin typeface="+mj-lt"/>
              </a:rPr>
              <a:t>resptor</a:t>
            </a:r>
            <a:r>
              <a:rPr lang="id-ID" dirty="0">
                <a:solidFill>
                  <a:schemeClr val="bg1"/>
                </a:solidFill>
                <a:latin typeface="+mj-lt"/>
              </a:rPr>
              <a:t> yang tersebar di seluruh lapisan ini. Kulit </a:t>
            </a:r>
            <a:r>
              <a:rPr lang="id-ID" dirty="0" err="1">
                <a:solidFill>
                  <a:schemeClr val="bg1"/>
                </a:solidFill>
                <a:latin typeface="+mj-lt"/>
              </a:rPr>
              <a:t>glabrus</a:t>
            </a:r>
            <a:r>
              <a:rPr lang="id-ID" dirty="0">
                <a:solidFill>
                  <a:schemeClr val="bg1"/>
                </a:solidFill>
                <a:latin typeface="+mj-lt"/>
              </a:rPr>
              <a:t> (</a:t>
            </a:r>
            <a:r>
              <a:rPr lang="id-ID" dirty="0" err="1">
                <a:solidFill>
                  <a:schemeClr val="bg1"/>
                </a:solidFill>
                <a:latin typeface="+mj-lt"/>
              </a:rPr>
              <a:t>Lat</a:t>
            </a:r>
            <a:r>
              <a:rPr lang="id-ID" dirty="0">
                <a:solidFill>
                  <a:schemeClr val="bg1"/>
                </a:solidFill>
                <a:latin typeface="+mj-lt"/>
              </a:rPr>
              <a:t>. </a:t>
            </a:r>
            <a:r>
              <a:rPr lang="id-ID" dirty="0" err="1">
                <a:solidFill>
                  <a:schemeClr val="bg1"/>
                </a:solidFill>
                <a:latin typeface="+mj-lt"/>
              </a:rPr>
              <a:t>Glaber</a:t>
            </a:r>
            <a:r>
              <a:rPr lang="id-ID" dirty="0">
                <a:solidFill>
                  <a:schemeClr val="bg1"/>
                </a:solidFill>
                <a:latin typeface="+mj-lt"/>
              </a:rPr>
              <a:t>: mulus) adalah kulit yang tidak berambut, ditemukan di telapak tangan dan telapak kaki</a:t>
            </a:r>
            <a:r>
              <a:rPr lang="id-ID" dirty="0" smtClean="0">
                <a:solidFill>
                  <a:schemeClr val="bg1"/>
                </a:solidFill>
                <a:latin typeface="+mj-lt"/>
              </a:rPr>
              <a:t>.</a:t>
            </a:r>
            <a:endParaRPr lang="en-US" dirty="0" smtClean="0">
              <a:solidFill>
                <a:schemeClr val="bg1"/>
              </a:solidFill>
              <a:latin typeface="+mj-lt"/>
            </a:endParaRPr>
          </a:p>
          <a:p>
            <a:pPr marL="457200" indent="457200">
              <a:lnSpc>
                <a:spcPct val="115000"/>
              </a:lnSpc>
              <a:spcAft>
                <a:spcPts val="1000"/>
              </a:spcAft>
            </a:pPr>
            <a:endParaRPr lang="en-US" dirty="0">
              <a:solidFill>
                <a:schemeClr val="bg1"/>
              </a:solidFill>
              <a:effectLst/>
              <a:latin typeface="+mj-lt"/>
              <a:ea typeface="Calibri" panose="020F0502020204030204" pitchFamily="34" charset="0"/>
              <a:cs typeface="Arial" panose="020B0604020202020204" pitchFamily="34" charset="0"/>
            </a:endParaRPr>
          </a:p>
        </p:txBody>
      </p:sp>
      <p:pic>
        <p:nvPicPr>
          <p:cNvPr id="4" name="Picture 3" descr="KULIT.jpg"/>
          <p:cNvPicPr/>
          <p:nvPr/>
        </p:nvPicPr>
        <p:blipFill>
          <a:blip r:embed="rId2"/>
          <a:stretch>
            <a:fillRect/>
          </a:stretch>
        </p:blipFill>
        <p:spPr>
          <a:xfrm>
            <a:off x="1449978" y="3095897"/>
            <a:ext cx="8386354" cy="3357155"/>
          </a:xfrm>
          <a:prstGeom prst="rect">
            <a:avLst/>
          </a:prstGeom>
        </p:spPr>
      </p:pic>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12440" y="0"/>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6127491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5507" y="169817"/>
            <a:ext cx="5153975" cy="584775"/>
          </a:xfrm>
          <a:prstGeom prst="rect">
            <a:avLst/>
          </a:prstGeom>
        </p:spPr>
        <p:txBody>
          <a:bodyPr wrap="none">
            <a:spAutoFit/>
          </a:bodyPr>
          <a:lstStyle/>
          <a:p>
            <a:r>
              <a:rPr lang="id-ID" sz="3200" b="1" dirty="0" err="1">
                <a:latin typeface="Segoe Print" panose="02000600000000000000" pitchFamily="2" charset="0"/>
                <a:ea typeface="Calibri" panose="020F0502020204030204" pitchFamily="34" charset="0"/>
              </a:rPr>
              <a:t>Presepsi</a:t>
            </a:r>
            <a:r>
              <a:rPr lang="id-ID" sz="3200" b="1" dirty="0">
                <a:latin typeface="Segoe Print" panose="02000600000000000000" pitchFamily="2" charset="0"/>
                <a:ea typeface="Calibri" panose="020F0502020204030204" pitchFamily="34" charset="0"/>
              </a:rPr>
              <a:t> stimulasi </a:t>
            </a:r>
            <a:r>
              <a:rPr lang="id-ID" sz="3200" b="1" dirty="0" err="1">
                <a:latin typeface="Segoe Print" panose="02000600000000000000" pitchFamily="2" charset="0"/>
                <a:ea typeface="Calibri" panose="020F0502020204030204" pitchFamily="34" charset="0"/>
              </a:rPr>
              <a:t>kutan</a:t>
            </a:r>
            <a:endParaRPr lang="en-US" sz="3200" dirty="0">
              <a:latin typeface="Segoe Print" panose="02000600000000000000" pitchFamily="2" charset="0"/>
            </a:endParaRPr>
          </a:p>
        </p:txBody>
      </p:sp>
      <p:sp>
        <p:nvSpPr>
          <p:cNvPr id="3" name="Rectangle 2"/>
          <p:cNvSpPr/>
          <p:nvPr/>
        </p:nvSpPr>
        <p:spPr>
          <a:xfrm>
            <a:off x="257148" y="862149"/>
            <a:ext cx="11420677" cy="5463290"/>
          </a:xfrm>
          <a:prstGeom prst="rect">
            <a:avLst/>
          </a:prstGeom>
        </p:spPr>
        <p:txBody>
          <a:bodyPr wrap="square">
            <a:spAutoFit/>
          </a:bodyPr>
          <a:lstStyle/>
          <a:p>
            <a:pPr>
              <a:lnSpc>
                <a:spcPct val="115000"/>
              </a:lnSpc>
              <a:spcAft>
                <a:spcPts val="1000"/>
              </a:spcAft>
            </a:pPr>
            <a:r>
              <a:rPr lang="id-ID" sz="1700" b="1" dirty="0">
                <a:latin typeface="+mj-lt"/>
                <a:ea typeface="Calibri" panose="020F0502020204030204" pitchFamily="34" charset="0"/>
                <a:cs typeface="Arial" panose="020B0604020202020204" pitchFamily="34" charset="0"/>
              </a:rPr>
              <a:t>Tiga kualitas terpenting stimulasi di kulit :</a:t>
            </a:r>
            <a:endParaRPr lang="en-US" sz="1700" b="1"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b="1" dirty="0" smtClean="0">
                <a:latin typeface="Times New Roman" panose="02020603050405020304" pitchFamily="18" charset="0"/>
                <a:ea typeface="Calibri" panose="020F0502020204030204" pitchFamily="34" charset="0"/>
                <a:cs typeface="Arial" panose="020B0604020202020204" pitchFamily="34" charset="0"/>
              </a:rPr>
              <a:t>1. </a:t>
            </a:r>
            <a:r>
              <a:rPr lang="id-ID" sz="1700" b="1" dirty="0" smtClean="0">
                <a:latin typeface="Times New Roman" panose="02020603050405020304" pitchFamily="18" charset="0"/>
                <a:ea typeface="Calibri" panose="020F0502020204030204" pitchFamily="34" charset="0"/>
                <a:cs typeface="Arial" panose="020B0604020202020204" pitchFamily="34" charset="0"/>
              </a:rPr>
              <a:t>Sentuhan</a:t>
            </a:r>
            <a:endParaRPr lang="en-US" sz="1700" dirty="0">
              <a:latin typeface="Calibri" panose="020F0502020204030204" pitchFamily="34" charset="0"/>
              <a:ea typeface="Calibri" panose="020F0502020204030204" pitchFamily="34" charset="0"/>
              <a:cs typeface="Arial" panose="020B0604020202020204" pitchFamily="34" charset="0"/>
            </a:endParaRPr>
          </a:p>
          <a:p>
            <a:pPr marL="540385">
              <a:lnSpc>
                <a:spcPct val="115000"/>
              </a:lnSpc>
              <a:spcAft>
                <a:spcPts val="0"/>
              </a:spcAft>
            </a:pPr>
            <a:r>
              <a:rPr lang="id-ID" sz="1700" dirty="0">
                <a:latin typeface="Times New Roman" panose="02020603050405020304" pitchFamily="18" charset="0"/>
                <a:ea typeface="Calibri" panose="020F0502020204030204" pitchFamily="34" charset="0"/>
                <a:cs typeface="Arial" panose="020B0604020202020204" pitchFamily="34" charset="0"/>
              </a:rPr>
              <a:t>Stimulus yang menyebabkan </a:t>
            </a:r>
            <a:r>
              <a:rPr lang="id-ID" sz="1700" dirty="0" err="1">
                <a:latin typeface="Times New Roman" panose="02020603050405020304" pitchFamily="18" charset="0"/>
                <a:ea typeface="Calibri" panose="020F0502020204030204" pitchFamily="34" charset="0"/>
                <a:cs typeface="Arial" panose="020B0604020202020204" pitchFamily="34" charset="0"/>
              </a:rPr>
              <a:t>gertaran</a:t>
            </a:r>
            <a:r>
              <a:rPr lang="id-ID" sz="1700" dirty="0">
                <a:latin typeface="Times New Roman" panose="02020603050405020304" pitchFamily="18" charset="0"/>
                <a:ea typeface="Calibri" panose="020F0502020204030204" pitchFamily="34" charset="0"/>
                <a:cs typeface="Arial" panose="020B0604020202020204" pitchFamily="34" charset="0"/>
              </a:rPr>
              <a:t> </a:t>
            </a:r>
            <a:r>
              <a:rPr lang="id-ID" sz="1700" dirty="0" err="1">
                <a:latin typeface="Times New Roman" panose="02020603050405020304" pitchFamily="18" charset="0"/>
                <a:ea typeface="Calibri" panose="020F0502020204030204" pitchFamily="34" charset="0"/>
                <a:cs typeface="Arial" panose="020B0604020202020204" pitchFamily="34" charset="0"/>
              </a:rPr>
              <a:t>dikulit</a:t>
            </a:r>
            <a:r>
              <a:rPr lang="id-ID" sz="1700" dirty="0">
                <a:latin typeface="Times New Roman" panose="02020603050405020304" pitchFamily="18" charset="0"/>
                <a:ea typeface="Calibri" panose="020F0502020204030204" pitchFamily="34" charset="0"/>
                <a:cs typeface="Arial" panose="020B0604020202020204" pitchFamily="34" charset="0"/>
              </a:rPr>
              <a:t> atau perubahan tekanan padanya (stimulus taktil) dideteksi oleh </a:t>
            </a:r>
            <a:r>
              <a:rPr lang="id-ID" sz="1700" dirty="0" err="1">
                <a:latin typeface="Times New Roman" panose="02020603050405020304" pitchFamily="18" charset="0"/>
                <a:ea typeface="Calibri" panose="020F0502020204030204" pitchFamily="34" charset="0"/>
                <a:cs typeface="Arial" panose="020B0604020202020204" pitchFamily="34" charset="0"/>
              </a:rPr>
              <a:t>mekanoreseptor</a:t>
            </a:r>
            <a:r>
              <a:rPr lang="id-ID" sz="1700" dirty="0">
                <a:latin typeface="Times New Roman" panose="02020603050405020304" pitchFamily="18" charset="0"/>
                <a:ea typeface="Calibri" panose="020F0502020204030204" pitchFamily="34" charset="0"/>
                <a:cs typeface="Arial" panose="020B0604020202020204" pitchFamily="34" charset="0"/>
              </a:rPr>
              <a:t> (Neuron sensoris yang merespons stimulus mekanis: </a:t>
            </a:r>
            <a:r>
              <a:rPr lang="id-ID" sz="1700" dirty="0" err="1">
                <a:latin typeface="Times New Roman" panose="02020603050405020304" pitchFamily="18" charset="0"/>
                <a:ea typeface="Calibri" panose="020F0502020204030204" pitchFamily="34" charset="0"/>
                <a:cs typeface="Arial" panose="020B0604020202020204" pitchFamily="34" charset="0"/>
              </a:rPr>
              <a:t>Mis</a:t>
            </a:r>
            <a:r>
              <a:rPr lang="id-ID" sz="1700" dirty="0">
                <a:latin typeface="Times New Roman" panose="02020603050405020304" pitchFamily="18" charset="0"/>
                <a:ea typeface="Calibri" panose="020F0502020204030204" pitchFamily="34" charset="0"/>
                <a:cs typeface="Arial" panose="020B0604020202020204" pitchFamily="34" charset="0"/>
              </a:rPr>
              <a:t>. Yang menghasilkan tekanan, rentangan, atau getaran </a:t>
            </a:r>
            <a:r>
              <a:rPr lang="id-ID" sz="1700" dirty="0" smtClean="0">
                <a:latin typeface="Times New Roman" panose="02020603050405020304" pitchFamily="18" charset="0"/>
                <a:ea typeface="Calibri" panose="020F0502020204030204" pitchFamily="34" charset="0"/>
                <a:cs typeface="Arial" panose="020B0604020202020204" pitchFamily="34" charset="0"/>
              </a:rPr>
              <a:t>di </a:t>
            </a:r>
            <a:r>
              <a:rPr lang="id-ID" sz="1700" dirty="0">
                <a:latin typeface="Times New Roman" panose="02020603050405020304" pitchFamily="18" charset="0"/>
                <a:ea typeface="Calibri" panose="020F0502020204030204" pitchFamily="34" charset="0"/>
                <a:cs typeface="Arial" panose="020B0604020202020204" pitchFamily="34" charset="0"/>
              </a:rPr>
              <a:t>kulit atau rentangan otot tendon) reseptor-reseptor </a:t>
            </a:r>
            <a:r>
              <a:rPr lang="id-ID" sz="1700" dirty="0" err="1">
                <a:latin typeface="Times New Roman" panose="02020603050405020304" pitchFamily="18" charset="0"/>
                <a:ea typeface="Calibri" panose="020F0502020204030204" pitchFamily="34" charset="0"/>
                <a:cs typeface="Arial" panose="020B0604020202020204" pitchFamily="34" charset="0"/>
              </a:rPr>
              <a:t>terselubung</a:t>
            </a:r>
            <a:r>
              <a:rPr lang="id-ID" sz="1700" dirty="0">
                <a:latin typeface="Times New Roman" panose="02020603050405020304" pitchFamily="18" charset="0"/>
                <a:ea typeface="Calibri" panose="020F0502020204030204" pitchFamily="34" charset="0"/>
                <a:cs typeface="Arial" panose="020B0604020202020204" pitchFamily="34" charset="0"/>
              </a:rPr>
              <a:t> kapsul dan beberapa jenis ujung saraf bebas</a:t>
            </a:r>
            <a:r>
              <a:rPr lang="id-ID" sz="1700" dirty="0" smtClean="0">
                <a:latin typeface="Times New Roman" panose="02020603050405020304" pitchFamily="18" charset="0"/>
                <a:ea typeface="Calibri" panose="020F0502020204030204" pitchFamily="34" charset="0"/>
                <a:cs typeface="Arial" panose="020B0604020202020204" pitchFamily="34" charset="0"/>
              </a:rPr>
              <a:t>. </a:t>
            </a:r>
            <a:endParaRPr lang="en-US" sz="1700" dirty="0" smtClean="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pPr>
            <a:r>
              <a:rPr lang="en-US" sz="1700" b="1" dirty="0" smtClean="0">
                <a:latin typeface="Times New Roman" panose="02020603050405020304" pitchFamily="18" charset="0"/>
                <a:ea typeface="Calibri" panose="020F0502020204030204" pitchFamily="34" charset="0"/>
                <a:cs typeface="Arial" panose="020B0604020202020204" pitchFamily="34" charset="0"/>
              </a:rPr>
              <a:t>2. </a:t>
            </a:r>
            <a:r>
              <a:rPr lang="id-ID" sz="1700" b="1" dirty="0" smtClean="0">
                <a:latin typeface="Times New Roman" panose="02020603050405020304" pitchFamily="18" charset="0"/>
                <a:ea typeface="Calibri" panose="020F0502020204030204" pitchFamily="34" charset="0"/>
                <a:cs typeface="Arial" panose="020B0604020202020204" pitchFamily="34" charset="0"/>
              </a:rPr>
              <a:t>Suhu </a:t>
            </a:r>
            <a:endParaRPr lang="en-US" sz="17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pP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smtClean="0">
                <a:latin typeface="Calibri" panose="020F0502020204030204" pitchFamily="34" charset="0"/>
                <a:ea typeface="Calibri" panose="020F0502020204030204" pitchFamily="34" charset="0"/>
                <a:cs typeface="Arial" panose="020B0604020202020204" pitchFamily="34" charset="0"/>
              </a:rPr>
              <a:t>             </a:t>
            </a:r>
            <a:r>
              <a:rPr lang="id-ID" sz="1700" dirty="0" smtClean="0">
                <a:latin typeface="Times New Roman" panose="02020603050405020304" pitchFamily="18" charset="0"/>
                <a:ea typeface="Calibri" panose="020F0502020204030204" pitchFamily="34" charset="0"/>
                <a:cs typeface="Arial" panose="020B0604020202020204" pitchFamily="34" charset="0"/>
              </a:rPr>
              <a:t>Ada </a:t>
            </a:r>
            <a:r>
              <a:rPr lang="id-ID" sz="1700" dirty="0">
                <a:latin typeface="Times New Roman" panose="02020603050405020304" pitchFamily="18" charset="0"/>
                <a:ea typeface="Calibri" panose="020F0502020204030204" pitchFamily="34" charset="0"/>
                <a:cs typeface="Arial" panose="020B0604020202020204" pitchFamily="34" charset="0"/>
              </a:rPr>
              <a:t>dua kategori reseptor suhu yaitu: </a:t>
            </a:r>
            <a:endParaRPr lang="en-US" sz="17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Calibri" panose="020F0502020204030204" pitchFamily="34" charset="0"/>
                <a:ea typeface="Calibri" panose="020F0502020204030204" pitchFamily="34" charset="0"/>
                <a:cs typeface="Arial" panose="020B0604020202020204" pitchFamily="34" charset="0"/>
              </a:rPr>
              <a:t>              </a:t>
            </a:r>
            <a:r>
              <a:rPr lang="en-US" sz="1700" dirty="0" smtClean="0">
                <a:latin typeface="Times New Roman" panose="02020603050405020304" pitchFamily="18" charset="0"/>
                <a:ea typeface="Calibri" panose="020F0502020204030204" pitchFamily="34" charset="0"/>
                <a:cs typeface="Arial" panose="020B0604020202020204" pitchFamily="34" charset="0"/>
              </a:rPr>
              <a:t>1. </a:t>
            </a:r>
            <a:r>
              <a:rPr lang="id-ID" sz="1700" dirty="0" smtClean="0">
                <a:latin typeface="Times New Roman" panose="02020603050405020304" pitchFamily="18" charset="0"/>
                <a:ea typeface="Calibri" panose="020F0502020204030204" pitchFamily="34" charset="0"/>
                <a:cs typeface="Arial" panose="020B0604020202020204" pitchFamily="34" charset="0"/>
              </a:rPr>
              <a:t>Yang </a:t>
            </a:r>
            <a:r>
              <a:rPr lang="id-ID" sz="1700" dirty="0">
                <a:latin typeface="Times New Roman" panose="02020603050405020304" pitchFamily="18" charset="0"/>
                <a:ea typeface="Calibri" panose="020F0502020204030204" pitchFamily="34" charset="0"/>
                <a:cs typeface="Arial" panose="020B0604020202020204" pitchFamily="34" charset="0"/>
              </a:rPr>
              <a:t>merespons </a:t>
            </a:r>
            <a:r>
              <a:rPr lang="id-ID" sz="1700" dirty="0" smtClean="0">
                <a:latin typeface="Times New Roman" panose="02020603050405020304" pitchFamily="18" charset="0"/>
                <a:ea typeface="Calibri" panose="020F0502020204030204" pitchFamily="34" charset="0"/>
                <a:cs typeface="Arial" panose="020B0604020202020204" pitchFamily="34" charset="0"/>
              </a:rPr>
              <a:t>dingin</a:t>
            </a:r>
            <a:endParaRPr lang="en-US" sz="1700" dirty="0" smtClean="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pPr>
            <a:r>
              <a:rPr lang="en-US" sz="1700" dirty="0">
                <a:latin typeface="Calibri" panose="020F0502020204030204" pitchFamily="34" charset="0"/>
                <a:ea typeface="Calibri" panose="020F0502020204030204" pitchFamily="34" charset="0"/>
                <a:cs typeface="Arial" panose="020B0604020202020204" pitchFamily="34" charset="0"/>
              </a:rPr>
              <a:t> </a:t>
            </a:r>
            <a:r>
              <a:rPr lang="en-US" sz="1700" dirty="0" smtClean="0">
                <a:latin typeface="Calibri" panose="020F0502020204030204" pitchFamily="34" charset="0"/>
                <a:ea typeface="Calibri" panose="020F0502020204030204" pitchFamily="34" charset="0"/>
                <a:cs typeface="Arial" panose="020B0604020202020204" pitchFamily="34" charset="0"/>
              </a:rPr>
              <a:t>                   </a:t>
            </a:r>
            <a:r>
              <a:rPr lang="id-ID" sz="1700" dirty="0" smtClean="0">
                <a:latin typeface="Times New Roman" panose="02020603050405020304" pitchFamily="18" charset="0"/>
                <a:ea typeface="Calibri" panose="020F0502020204030204" pitchFamily="34" charset="0"/>
                <a:cs typeface="Arial" panose="020B0604020202020204" pitchFamily="34" charset="0"/>
              </a:rPr>
              <a:t>Sensor </a:t>
            </a:r>
            <a:r>
              <a:rPr lang="id-ID" sz="1700" dirty="0">
                <a:latin typeface="Times New Roman" panose="02020603050405020304" pitchFamily="18" charset="0"/>
                <a:ea typeface="Calibri" panose="020F0502020204030204" pitchFamily="34" charset="0"/>
                <a:cs typeface="Arial" panose="020B0604020202020204" pitchFamily="34" charset="0"/>
              </a:rPr>
              <a:t>dingin di kulit terletak tepat </a:t>
            </a:r>
            <a:r>
              <a:rPr lang="id-ID" sz="1700" dirty="0" err="1">
                <a:latin typeface="Times New Roman" panose="02020603050405020304" pitchFamily="18" charset="0"/>
                <a:ea typeface="Calibri" panose="020F0502020204030204" pitchFamily="34" charset="0"/>
                <a:cs typeface="Arial" panose="020B0604020202020204" pitchFamily="34" charset="0"/>
              </a:rPr>
              <a:t>dibawah</a:t>
            </a:r>
            <a:r>
              <a:rPr lang="id-ID" sz="1700" dirty="0">
                <a:latin typeface="Times New Roman" panose="02020603050405020304" pitchFamily="18" charset="0"/>
                <a:ea typeface="Calibri" panose="020F0502020204030204" pitchFamily="34" charset="0"/>
                <a:cs typeface="Arial" panose="020B0604020202020204" pitchFamily="34" charset="0"/>
              </a:rPr>
              <a:t> epidermis. Informasi dari sensor dingin diantarkan ke SSP oleh </a:t>
            </a:r>
            <a:r>
              <a:rPr lang="en-US" sz="1700" dirty="0" smtClean="0">
                <a:latin typeface="Times New Roman" panose="02020603050405020304" pitchFamily="18" charset="0"/>
                <a:ea typeface="Calibri" panose="020F0502020204030204" pitchFamily="34" charset="0"/>
                <a:cs typeface="Arial" panose="020B0604020202020204" pitchFamily="34" charset="0"/>
              </a:rPr>
              <a:t>        	</a:t>
            </a:r>
            <a:r>
              <a:rPr lang="id-ID" sz="1700" dirty="0" smtClean="0">
                <a:latin typeface="Times New Roman" panose="02020603050405020304" pitchFamily="18" charset="0"/>
                <a:ea typeface="Calibri" panose="020F0502020204030204" pitchFamily="34" charset="0"/>
                <a:cs typeface="Arial" panose="020B0604020202020204" pitchFamily="34" charset="0"/>
              </a:rPr>
              <a:t>serat-serat </a:t>
            </a:r>
            <a:r>
              <a:rPr lang="id-ID" sz="1700" dirty="0" err="1" smtClean="0">
                <a:latin typeface="Times New Roman" panose="02020603050405020304" pitchFamily="18" charset="0"/>
                <a:ea typeface="Calibri" panose="020F0502020204030204" pitchFamily="34" charset="0"/>
                <a:cs typeface="Arial" panose="020B0604020202020204" pitchFamily="34" charset="0"/>
              </a:rPr>
              <a:t>Ao</a:t>
            </a:r>
            <a:r>
              <a:rPr lang="id-ID" sz="1700" dirty="0" smtClean="0">
                <a:latin typeface="Times New Roman" panose="02020603050405020304" pitchFamily="18" charset="0"/>
                <a:ea typeface="Calibri" panose="020F0502020204030204" pitchFamily="34" charset="0"/>
                <a:cs typeface="Arial" panose="020B0604020202020204" pitchFamily="34" charset="0"/>
              </a:rPr>
              <a:t> yang </a:t>
            </a:r>
            <a:r>
              <a:rPr lang="id-ID" sz="1700" dirty="0" err="1" smtClean="0">
                <a:latin typeface="Times New Roman" panose="02020603050405020304" pitchFamily="18" charset="0"/>
                <a:ea typeface="Calibri" panose="020F0502020204030204" pitchFamily="34" charset="0"/>
                <a:cs typeface="Arial" panose="020B0604020202020204" pitchFamily="34" charset="0"/>
              </a:rPr>
              <a:t>termyelinasi</a:t>
            </a:r>
            <a:r>
              <a:rPr lang="id-ID" sz="1700" dirty="0" smtClean="0">
                <a:latin typeface="Times New Roman" panose="02020603050405020304" pitchFamily="18" charset="0"/>
                <a:ea typeface="Calibri" panose="020F0502020204030204" pitchFamily="34" charset="0"/>
                <a:cs typeface="Arial" panose="020B0604020202020204" pitchFamily="34" charset="0"/>
              </a:rPr>
              <a:t> tipis.</a:t>
            </a:r>
            <a:endParaRPr lang="en-US" sz="17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pPr>
            <a:r>
              <a:rPr lang="en-US" sz="1700" dirty="0">
                <a:latin typeface="Times New Roman" panose="02020603050405020304" pitchFamily="18" charset="0"/>
                <a:ea typeface="Calibri" panose="020F0502020204030204" pitchFamily="34" charset="0"/>
                <a:cs typeface="Arial" panose="020B0604020202020204" pitchFamily="34" charset="0"/>
              </a:rPr>
              <a:t> </a:t>
            </a:r>
            <a:r>
              <a:rPr lang="en-US" sz="1700" dirty="0" smtClean="0">
                <a:latin typeface="Times New Roman" panose="02020603050405020304" pitchFamily="18" charset="0"/>
                <a:ea typeface="Calibri" panose="020F0502020204030204" pitchFamily="34" charset="0"/>
                <a:cs typeface="Arial" panose="020B0604020202020204" pitchFamily="34" charset="0"/>
              </a:rPr>
              <a:t>            2. </a:t>
            </a:r>
            <a:r>
              <a:rPr lang="id-ID" sz="1700" dirty="0" smtClean="0">
                <a:latin typeface="Times New Roman" panose="02020603050405020304" pitchFamily="18" charset="0"/>
                <a:ea typeface="Calibri" panose="020F0502020204030204" pitchFamily="34" charset="0"/>
                <a:cs typeface="Arial" panose="020B0604020202020204" pitchFamily="34" charset="0"/>
              </a:rPr>
              <a:t>Yang merespons panas</a:t>
            </a:r>
            <a:endParaRPr lang="en-US" sz="17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Calibri" panose="020F0502020204030204" pitchFamily="34" charset="0"/>
                <a:ea typeface="Calibri" panose="020F0502020204030204" pitchFamily="34" charset="0"/>
                <a:cs typeface="Arial" panose="020B0604020202020204" pitchFamily="34" charset="0"/>
              </a:rPr>
              <a:t>                     </a:t>
            </a:r>
            <a:r>
              <a:rPr lang="id-ID" sz="1700" dirty="0" smtClean="0">
                <a:latin typeface="Times New Roman" panose="02020603050405020304" pitchFamily="18" charset="0"/>
                <a:ea typeface="Calibri" panose="020F0502020204030204" pitchFamily="34" charset="0"/>
                <a:cs typeface="Arial" panose="020B0604020202020204" pitchFamily="34" charset="0"/>
              </a:rPr>
              <a:t>Sensor panas terletak lebih dalam di kulit. Informasi dari sensor panas diantarkan serat-serat C yang tidak </a:t>
            </a:r>
            <a:r>
              <a:rPr lang="en-US" sz="1700" dirty="0" smtClean="0">
                <a:latin typeface="Times New Roman" panose="02020603050405020304" pitchFamily="18" charset="0"/>
                <a:ea typeface="Calibri" panose="020F0502020204030204" pitchFamily="34" charset="0"/>
                <a:cs typeface="Arial" panose="020B0604020202020204" pitchFamily="34" charset="0"/>
              </a:rPr>
              <a:t>	</a:t>
            </a:r>
            <a:r>
              <a:rPr lang="id-ID" sz="1700" dirty="0" err="1" smtClean="0">
                <a:latin typeface="Times New Roman" panose="02020603050405020304" pitchFamily="18" charset="0"/>
                <a:ea typeface="Calibri" panose="020F0502020204030204" pitchFamily="34" charset="0"/>
                <a:cs typeface="Arial" panose="020B0604020202020204" pitchFamily="34" charset="0"/>
              </a:rPr>
              <a:t>termyelinasi</a:t>
            </a:r>
            <a:r>
              <a:rPr lang="id-ID" sz="1700" dirty="0" smtClean="0">
                <a:latin typeface="Times New Roman" panose="02020603050405020304" pitchFamily="18" charset="0"/>
                <a:ea typeface="Calibri" panose="020F0502020204030204" pitchFamily="34" charset="0"/>
                <a:cs typeface="Arial" panose="020B0604020202020204" pitchFamily="34" charset="0"/>
              </a:rPr>
              <a:t>.</a:t>
            </a:r>
            <a:endParaRPr lang="en-US" sz="1700" dirty="0">
              <a:latin typeface="Calibri" panose="020F0502020204030204" pitchFamily="34" charset="0"/>
              <a:ea typeface="Calibri" panose="020F0502020204030204" pitchFamily="34" charset="0"/>
              <a:cs typeface="Arial" panose="020B0604020202020204" pitchFamily="34" charset="0"/>
            </a:endParaRPr>
          </a:p>
          <a:p>
            <a:pPr lvl="0">
              <a:lnSpc>
                <a:spcPct val="115000"/>
              </a:lnSpc>
              <a:spcAft>
                <a:spcPts val="1000"/>
              </a:spcAft>
            </a:pPr>
            <a:r>
              <a:rPr lang="en-US" sz="1700" b="1" dirty="0" smtClean="0">
                <a:latin typeface="Times New Roman" panose="02020603050405020304" pitchFamily="18" charset="0"/>
                <a:ea typeface="Calibri" panose="020F0502020204030204" pitchFamily="34" charset="0"/>
                <a:cs typeface="Arial" panose="020B0604020202020204" pitchFamily="34" charset="0"/>
              </a:rPr>
              <a:t>3. </a:t>
            </a:r>
            <a:r>
              <a:rPr lang="id-ID" sz="1700" b="1" dirty="0" smtClean="0">
                <a:latin typeface="Times New Roman" panose="02020603050405020304" pitchFamily="18" charset="0"/>
                <a:ea typeface="Calibri" panose="020F0502020204030204" pitchFamily="34" charset="0"/>
                <a:cs typeface="Arial" panose="020B0604020202020204" pitchFamily="34" charset="0"/>
              </a:rPr>
              <a:t>Nyeri</a:t>
            </a:r>
            <a:endParaRPr lang="en-US" sz="1700" dirty="0" smtClean="0">
              <a:latin typeface="Calibri" panose="020F0502020204030204" pitchFamily="34" charset="0"/>
              <a:ea typeface="Calibri" panose="020F0502020204030204" pitchFamily="34" charset="0"/>
              <a:cs typeface="Arial" panose="020B0604020202020204" pitchFamily="34" charset="0"/>
            </a:endParaRPr>
          </a:p>
          <a:p>
            <a:pPr lvl="1">
              <a:lnSpc>
                <a:spcPct val="115000"/>
              </a:lnSpc>
              <a:spcAft>
                <a:spcPts val="1000"/>
              </a:spcAft>
            </a:pPr>
            <a:r>
              <a:rPr lang="id-ID" sz="1700" dirty="0" smtClean="0">
                <a:latin typeface="Times New Roman" panose="02020603050405020304" pitchFamily="18" charset="0"/>
                <a:ea typeface="Calibri" panose="020F0502020204030204" pitchFamily="34" charset="0"/>
              </a:rPr>
              <a:t>Penerimaan nyeri seperti penerimaan suhu, dilakukan oleh </a:t>
            </a:r>
            <a:r>
              <a:rPr lang="id-ID" sz="1700" dirty="0" err="1" smtClean="0">
                <a:latin typeface="Times New Roman" panose="02020603050405020304" pitchFamily="18" charset="0"/>
                <a:ea typeface="Calibri" panose="020F0502020204030204" pitchFamily="34" charset="0"/>
              </a:rPr>
              <a:t>jejaring</a:t>
            </a:r>
            <a:r>
              <a:rPr lang="id-ID" sz="1700" dirty="0" smtClean="0">
                <a:latin typeface="Times New Roman" panose="02020603050405020304" pitchFamily="18" charset="0"/>
                <a:ea typeface="Calibri" panose="020F0502020204030204" pitchFamily="34" charset="0"/>
              </a:rPr>
              <a:t> ujung saraf bebas </a:t>
            </a:r>
            <a:r>
              <a:rPr lang="id-ID" sz="1700" dirty="0" err="1" smtClean="0">
                <a:latin typeface="Times New Roman" panose="02020603050405020304" pitchFamily="18" charset="0"/>
                <a:ea typeface="Calibri" panose="020F0502020204030204" pitchFamily="34" charset="0"/>
              </a:rPr>
              <a:t>dikulit</a:t>
            </a:r>
            <a:r>
              <a:rPr lang="id-ID" sz="1700" dirty="0" smtClean="0">
                <a:latin typeface="Times New Roman" panose="02020603050405020304" pitchFamily="18" charset="0"/>
                <a:ea typeface="Calibri" panose="020F0502020204030204" pitchFamily="34" charset="0"/>
              </a:rPr>
              <a:t>. </a:t>
            </a:r>
            <a:r>
              <a:rPr lang="id-ID" sz="1700" dirty="0" err="1" smtClean="0">
                <a:latin typeface="Times New Roman" panose="02020603050405020304" pitchFamily="18" charset="0"/>
                <a:ea typeface="Calibri" panose="020F0502020204030204" pitchFamily="34" charset="0"/>
              </a:rPr>
              <a:t>Mekanoreseptor</a:t>
            </a:r>
            <a:r>
              <a:rPr lang="id-ID" sz="1700" dirty="0" smtClean="0">
                <a:latin typeface="Times New Roman" panose="02020603050405020304" pitchFamily="18" charset="0"/>
                <a:ea typeface="Calibri" panose="020F0502020204030204" pitchFamily="34" charset="0"/>
              </a:rPr>
              <a:t>- </a:t>
            </a:r>
            <a:r>
              <a:rPr lang="id-ID" sz="1700" dirty="0" err="1" smtClean="0">
                <a:latin typeface="Times New Roman" panose="02020603050405020304" pitchFamily="18" charset="0"/>
                <a:ea typeface="Calibri" panose="020F0502020204030204" pitchFamily="34" charset="0"/>
              </a:rPr>
              <a:t>mekanoreseptor</a:t>
            </a:r>
            <a:r>
              <a:rPr lang="id-ID" sz="1700" dirty="0" smtClean="0">
                <a:latin typeface="Times New Roman" panose="02020603050405020304" pitchFamily="18" charset="0"/>
                <a:ea typeface="Calibri" panose="020F0502020204030204" pitchFamily="34" charset="0"/>
              </a:rPr>
              <a:t> </a:t>
            </a:r>
            <a:r>
              <a:rPr lang="id-ID" sz="1700" dirty="0" err="1" smtClean="0">
                <a:latin typeface="Times New Roman" panose="02020603050405020304" pitchFamily="18" charset="0"/>
                <a:ea typeface="Calibri" panose="020F0502020204030204" pitchFamily="34" charset="0"/>
              </a:rPr>
              <a:t>berambang-tinggi</a:t>
            </a:r>
            <a:r>
              <a:rPr lang="id-ID" sz="1700" dirty="0" smtClean="0">
                <a:latin typeface="Times New Roman" panose="02020603050405020304" pitchFamily="18" charset="0"/>
                <a:ea typeface="Calibri" panose="020F0502020204030204" pitchFamily="34" charset="0"/>
              </a:rPr>
              <a:t> adalah ujung-ujung saraf bebas yang merespons tekanan hebat, yang mungkin disebabkan oleh sesuatu yang menghantam, merentangkan, atau mencubit kulit.</a:t>
            </a:r>
            <a:endParaRPr lang="en-US" sz="1700" dirty="0"/>
          </a:p>
        </p:txBody>
      </p:sp>
    </p:spTree>
    <p:extLst>
      <p:ext uri="{BB962C8B-B14F-4D97-AF65-F5344CB8AC3E}">
        <p14:creationId xmlns="" xmlns:p14="http://schemas.microsoft.com/office/powerpoint/2010/main" val="260753699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88915" y="0"/>
            <a:ext cx="2292038" cy="584775"/>
          </a:xfrm>
          <a:prstGeom prst="rect">
            <a:avLst/>
          </a:prstGeom>
        </p:spPr>
        <p:txBody>
          <a:bodyPr wrap="none">
            <a:spAutoFit/>
          </a:bodyPr>
          <a:lstStyle/>
          <a:p>
            <a:r>
              <a:rPr lang="id-ID" sz="3200" dirty="0">
                <a:solidFill>
                  <a:schemeClr val="bg1"/>
                </a:solidFill>
                <a:ea typeface="Calibri" panose="020F0502020204030204" pitchFamily="34" charset="0"/>
                <a:cs typeface="Times New Roman" panose="02020603050405020304" pitchFamily="18" charset="0"/>
              </a:rPr>
              <a:t>Pengecapan </a:t>
            </a:r>
            <a:endParaRPr lang="en-US" sz="3200" dirty="0">
              <a:solidFill>
                <a:schemeClr val="bg1"/>
              </a:solidFill>
            </a:endParaRPr>
          </a:p>
        </p:txBody>
      </p:sp>
      <p:sp>
        <p:nvSpPr>
          <p:cNvPr id="3" name="Rectangle 2"/>
          <p:cNvSpPr/>
          <p:nvPr/>
        </p:nvSpPr>
        <p:spPr>
          <a:xfrm>
            <a:off x="380493" y="1332410"/>
            <a:ext cx="11416555" cy="4715715"/>
          </a:xfrm>
          <a:prstGeom prst="rect">
            <a:avLst/>
          </a:prstGeom>
        </p:spPr>
        <p:txBody>
          <a:bodyPr wrap="square">
            <a:spAutoFit/>
          </a:bodyPr>
          <a:lstStyle/>
          <a:p>
            <a:pPr>
              <a:lnSpc>
                <a:spcPct val="115000"/>
              </a:lnSpc>
              <a:spcAft>
                <a:spcPts val="1000"/>
              </a:spcAft>
            </a:pPr>
            <a:r>
              <a:rPr lang="id-ID" sz="1700" dirty="0">
                <a:latin typeface="+mj-lt"/>
                <a:ea typeface="Calibri" panose="020F0502020204030204" pitchFamily="34" charset="0"/>
                <a:cs typeface="Arial" panose="020B0604020202020204" pitchFamily="34" charset="0"/>
              </a:rPr>
              <a:t>Transduksi rasa serupa dengan transmisi zat kimia yang berlangsung di </a:t>
            </a:r>
            <a:r>
              <a:rPr lang="id-ID" sz="1700" dirty="0" err="1">
                <a:latin typeface="+mj-lt"/>
                <a:ea typeface="Calibri" panose="020F0502020204030204" pitchFamily="34" charset="0"/>
                <a:cs typeface="Arial" panose="020B0604020202020204" pitchFamily="34" charset="0"/>
              </a:rPr>
              <a:t>sinapsis</a:t>
            </a:r>
            <a:r>
              <a:rPr lang="id-ID" sz="1700" dirty="0">
                <a:latin typeface="+mj-lt"/>
                <a:ea typeface="Calibri" panose="020F0502020204030204" pitchFamily="34" charset="0"/>
                <a:cs typeface="Arial" panose="020B0604020202020204" pitchFamily="34" charset="0"/>
              </a:rPr>
              <a:t>. Molekul perasa berikatan dengan reseptor dan menghasilkan perubahan dalam </a:t>
            </a:r>
            <a:r>
              <a:rPr lang="id-ID" sz="1700" dirty="0" err="1">
                <a:latin typeface="+mj-lt"/>
                <a:ea typeface="Calibri" panose="020F0502020204030204" pitchFamily="34" charset="0"/>
                <a:cs typeface="Arial" panose="020B0604020202020204" pitchFamily="34" charset="0"/>
              </a:rPr>
              <a:t>permebilitas</a:t>
            </a:r>
            <a:r>
              <a:rPr lang="id-ID" sz="1700" dirty="0">
                <a:latin typeface="+mj-lt"/>
                <a:ea typeface="Calibri" panose="020F0502020204030204" pitchFamily="34" charset="0"/>
                <a:cs typeface="Arial" panose="020B0604020202020204" pitchFamily="34" charset="0"/>
              </a:rPr>
              <a:t> membran yang menimbulkan potensial </a:t>
            </a:r>
            <a:r>
              <a:rPr lang="id-ID" sz="1700" dirty="0" err="1">
                <a:latin typeface="+mj-lt"/>
                <a:ea typeface="Calibri" panose="020F0502020204030204" pitchFamily="34" charset="0"/>
                <a:cs typeface="Arial" panose="020B0604020202020204" pitchFamily="34" charset="0"/>
              </a:rPr>
              <a:t>resptor</a:t>
            </a:r>
            <a:r>
              <a:rPr lang="id-ID" sz="1700" dirty="0">
                <a:latin typeface="+mj-lt"/>
                <a:ea typeface="Calibri" panose="020F0502020204030204" pitchFamily="34" charset="0"/>
                <a:cs typeface="Arial" panose="020B0604020202020204" pitchFamily="34" charset="0"/>
              </a:rPr>
              <a:t>. Informasi </a:t>
            </a:r>
            <a:r>
              <a:rPr lang="id-ID" sz="1700" dirty="0" err="1">
                <a:latin typeface="+mj-lt"/>
                <a:ea typeface="Calibri" panose="020F0502020204030204" pitchFamily="34" charset="0"/>
                <a:cs typeface="Arial" panose="020B0604020202020204" pitchFamily="34" charset="0"/>
              </a:rPr>
              <a:t>gustatoris</a:t>
            </a:r>
            <a:r>
              <a:rPr lang="id-ID" sz="1700" dirty="0">
                <a:latin typeface="+mj-lt"/>
                <a:ea typeface="Calibri" panose="020F0502020204030204" pitchFamily="34" charset="0"/>
                <a:cs typeface="Arial" panose="020B0604020202020204" pitchFamily="34" charset="0"/>
              </a:rPr>
              <a:t> diteruskan melalui saraf-saraf </a:t>
            </a:r>
            <a:r>
              <a:rPr lang="id-ID" sz="1700" dirty="0" err="1">
                <a:latin typeface="+mj-lt"/>
                <a:ea typeface="Calibri" panose="020F0502020204030204" pitchFamily="34" charset="0"/>
                <a:cs typeface="Arial" panose="020B0604020202020204" pitchFamily="34" charset="0"/>
              </a:rPr>
              <a:t>kranial</a:t>
            </a:r>
            <a:r>
              <a:rPr lang="id-ID" sz="1700" dirty="0">
                <a:latin typeface="+mj-lt"/>
                <a:ea typeface="Calibri" panose="020F0502020204030204" pitchFamily="34" charset="0"/>
                <a:cs typeface="Arial" panose="020B0604020202020204" pitchFamily="34" charset="0"/>
              </a:rPr>
              <a:t>. Informasi dari bagian anterior lidah </a:t>
            </a:r>
            <a:r>
              <a:rPr lang="id-ID" sz="1700" dirty="0" err="1">
                <a:latin typeface="+mj-lt"/>
                <a:ea typeface="Calibri" panose="020F0502020204030204" pitchFamily="34" charset="0"/>
                <a:cs typeface="Arial" panose="020B0604020202020204" pitchFamily="34" charset="0"/>
              </a:rPr>
              <a:t>mnegalir</a:t>
            </a:r>
            <a:r>
              <a:rPr lang="id-ID" sz="1700" dirty="0">
                <a:latin typeface="+mj-lt"/>
                <a:ea typeface="Calibri" panose="020F0502020204030204" pitchFamily="34" charset="0"/>
                <a:cs typeface="Arial" panose="020B0604020202020204" pitchFamily="34" charset="0"/>
              </a:rPr>
              <a:t> melalui </a:t>
            </a:r>
            <a:r>
              <a:rPr lang="id-ID" sz="1700" dirty="0" err="1">
                <a:latin typeface="+mj-lt"/>
                <a:ea typeface="Calibri" panose="020F0502020204030204" pitchFamily="34" charset="0"/>
                <a:cs typeface="Arial" panose="020B0604020202020204" pitchFamily="34" charset="0"/>
              </a:rPr>
              <a:t>korda</a:t>
            </a:r>
            <a:r>
              <a:rPr lang="id-ID" sz="1700" dirty="0">
                <a:latin typeface="+mj-lt"/>
                <a:ea typeface="Calibri" panose="020F0502020204030204" pitchFamily="34" charset="0"/>
                <a:cs typeface="Arial" panose="020B0604020202020204" pitchFamily="34" charset="0"/>
              </a:rPr>
              <a:t> timpani (Cabang saraf </a:t>
            </a:r>
            <a:r>
              <a:rPr lang="id-ID" sz="1700" dirty="0" err="1">
                <a:latin typeface="+mj-lt"/>
                <a:ea typeface="Calibri" panose="020F0502020204030204" pitchFamily="34" charset="0"/>
                <a:cs typeface="Arial" panose="020B0604020202020204" pitchFamily="34" charset="0"/>
              </a:rPr>
              <a:t>kranial</a:t>
            </a:r>
            <a:r>
              <a:rPr lang="id-ID" sz="1700" dirty="0">
                <a:latin typeface="+mj-lt"/>
                <a:ea typeface="Calibri" panose="020F0502020204030204" pitchFamily="34" charset="0"/>
                <a:cs typeface="Arial" panose="020B0604020202020204" pitchFamily="34" charset="0"/>
              </a:rPr>
              <a:t> yang lewat di bawah gendang telinga; mengantarkan informasi rasa dari bagian </a:t>
            </a:r>
            <a:r>
              <a:rPr lang="id-ID" sz="1700" dirty="0" err="1">
                <a:latin typeface="+mj-lt"/>
                <a:ea typeface="Calibri" panose="020F0502020204030204" pitchFamily="34" charset="0"/>
                <a:cs typeface="Arial" panose="020B0604020202020204" pitchFamily="34" charset="0"/>
              </a:rPr>
              <a:t>enterior</a:t>
            </a:r>
            <a:r>
              <a:rPr lang="id-ID" sz="1700" dirty="0">
                <a:latin typeface="+mj-lt"/>
                <a:ea typeface="Calibri" panose="020F0502020204030204" pitchFamily="34" charset="0"/>
                <a:cs typeface="Arial" panose="020B0604020202020204" pitchFamily="34" charset="0"/>
              </a:rPr>
              <a:t> lidah dan mengendalikan sekresi sebagai kelenjar ludah). Reseptor-reseptor rasa mendeteksi hanya enam kualitas </a:t>
            </a:r>
            <a:r>
              <a:rPr lang="id-ID" sz="1700" dirty="0" err="1">
                <a:latin typeface="+mj-lt"/>
                <a:ea typeface="Calibri" panose="020F0502020204030204" pitchFamily="34" charset="0"/>
                <a:cs typeface="Arial" panose="020B0604020202020204" pitchFamily="34" charset="0"/>
              </a:rPr>
              <a:t>indrawi</a:t>
            </a:r>
            <a:r>
              <a:rPr lang="id-ID" sz="1700" dirty="0">
                <a:latin typeface="+mj-lt"/>
                <a:ea typeface="Calibri" panose="020F0502020204030204" pitchFamily="34" charset="0"/>
                <a:cs typeface="Arial" panose="020B0604020202020204" pitchFamily="34" charset="0"/>
              </a:rPr>
              <a:t>: </a:t>
            </a:r>
            <a:endParaRPr lang="en-US" sz="1700"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mj-lt"/>
                <a:ea typeface="Calibri" panose="020F0502020204030204" pitchFamily="34" charset="0"/>
                <a:cs typeface="Arial" panose="020B0604020202020204" pitchFamily="34" charset="0"/>
              </a:rPr>
              <a:t>1. </a:t>
            </a:r>
            <a:r>
              <a:rPr lang="id-ID" sz="1700" dirty="0" smtClean="0">
                <a:latin typeface="+mj-lt"/>
                <a:ea typeface="Calibri" panose="020F0502020204030204" pitchFamily="34" charset="0"/>
                <a:cs typeface="Arial" panose="020B0604020202020204" pitchFamily="34" charset="0"/>
              </a:rPr>
              <a:t>Rasa pahit</a:t>
            </a:r>
            <a:endParaRPr lang="en-US" sz="1700" dirty="0" smtClean="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a:latin typeface="+mj-lt"/>
                <a:ea typeface="Calibri" panose="020F0502020204030204" pitchFamily="34" charset="0"/>
                <a:cs typeface="Arial" panose="020B0604020202020204" pitchFamily="34" charset="0"/>
              </a:rPr>
              <a:t> </a:t>
            </a:r>
            <a:r>
              <a:rPr lang="en-US" sz="1700" dirty="0" smtClean="0">
                <a:latin typeface="+mj-lt"/>
                <a:ea typeface="Calibri" panose="020F0502020204030204" pitchFamily="34" charset="0"/>
                <a:cs typeface="Arial" panose="020B0604020202020204" pitchFamily="34" charset="0"/>
              </a:rPr>
              <a:t>     </a:t>
            </a:r>
            <a:r>
              <a:rPr lang="id-ID" sz="1700" dirty="0" smtClean="0">
                <a:latin typeface="+mj-lt"/>
                <a:ea typeface="Calibri" panose="020F0502020204030204" pitchFamily="34" charset="0"/>
                <a:cs typeface="Arial" panose="020B0604020202020204" pitchFamily="34" charset="0"/>
              </a:rPr>
              <a:t>Makanan </a:t>
            </a:r>
            <a:r>
              <a:rPr lang="id-ID" sz="1700" dirty="0">
                <a:latin typeface="+mj-lt"/>
                <a:ea typeface="Calibri" panose="020F0502020204030204" pitchFamily="34" charset="0"/>
                <a:cs typeface="Arial" panose="020B0604020202020204" pitchFamily="34" charset="0"/>
              </a:rPr>
              <a:t>pahit kerap kali mengandung alkaloid tumbuhan, yang banyak </a:t>
            </a:r>
            <a:r>
              <a:rPr lang="id-ID" sz="1700" dirty="0" err="1">
                <a:latin typeface="+mj-lt"/>
                <a:ea typeface="Calibri" panose="020F0502020204030204" pitchFamily="34" charset="0"/>
                <a:cs typeface="Arial" panose="020B0604020202020204" pitchFamily="34" charset="0"/>
              </a:rPr>
              <a:t>diantaranya</a:t>
            </a:r>
            <a:r>
              <a:rPr lang="id-ID" sz="1700" dirty="0">
                <a:latin typeface="+mj-lt"/>
                <a:ea typeface="Calibri" panose="020F0502020204030204" pitchFamily="34" charset="0"/>
                <a:cs typeface="Arial" panose="020B0604020202020204" pitchFamily="34" charset="0"/>
              </a:rPr>
              <a:t> beracun.</a:t>
            </a:r>
            <a:endParaRPr lang="en-US" sz="1700"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mj-lt"/>
                <a:ea typeface="Calibri" panose="020F0502020204030204" pitchFamily="34" charset="0"/>
                <a:cs typeface="Arial" panose="020B0604020202020204" pitchFamily="34" charset="0"/>
              </a:rPr>
              <a:t>2. </a:t>
            </a:r>
            <a:r>
              <a:rPr lang="id-ID" sz="1700" dirty="0" smtClean="0">
                <a:latin typeface="+mj-lt"/>
                <a:ea typeface="Calibri" panose="020F0502020204030204" pitchFamily="34" charset="0"/>
                <a:cs typeface="Arial" panose="020B0604020202020204" pitchFamily="34" charset="0"/>
              </a:rPr>
              <a:t>Rasa manis</a:t>
            </a:r>
            <a:endParaRPr lang="en-US" sz="1700"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mj-lt"/>
                <a:ea typeface="Calibri" panose="020F0502020204030204" pitchFamily="34" charset="0"/>
                <a:cs typeface="Arial" panose="020B0604020202020204" pitchFamily="34" charset="0"/>
              </a:rPr>
              <a:t>      </a:t>
            </a:r>
            <a:r>
              <a:rPr lang="id-ID" sz="1700" dirty="0" smtClean="0">
                <a:latin typeface="+mj-lt"/>
                <a:ea typeface="Calibri" panose="020F0502020204030204" pitchFamily="34" charset="0"/>
                <a:cs typeface="Arial" panose="020B0604020202020204" pitchFamily="34" charset="0"/>
              </a:rPr>
              <a:t>Makanan manis biasanya bergizi dan aman dimakan.</a:t>
            </a:r>
            <a:endParaRPr lang="en-US" sz="1700"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mj-lt"/>
                <a:ea typeface="Calibri" panose="020F0502020204030204" pitchFamily="34" charset="0"/>
                <a:cs typeface="Arial" panose="020B0604020202020204" pitchFamily="34" charset="0"/>
              </a:rPr>
              <a:t>3. </a:t>
            </a:r>
            <a:r>
              <a:rPr lang="id-ID" sz="1700" dirty="0" smtClean="0">
                <a:latin typeface="+mj-lt"/>
                <a:ea typeface="Calibri" panose="020F0502020204030204" pitchFamily="34" charset="0"/>
                <a:cs typeface="Arial" panose="020B0604020202020204" pitchFamily="34" charset="0"/>
              </a:rPr>
              <a:t>Rasa asam</a:t>
            </a:r>
            <a:endParaRPr lang="en-US" sz="1700" dirty="0" smtClean="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a:latin typeface="+mj-lt"/>
                <a:ea typeface="Calibri" panose="020F0502020204030204" pitchFamily="34" charset="0"/>
                <a:cs typeface="Arial" panose="020B0604020202020204" pitchFamily="34" charset="0"/>
              </a:rPr>
              <a:t> </a:t>
            </a:r>
            <a:r>
              <a:rPr lang="en-US" sz="1700" dirty="0" smtClean="0">
                <a:latin typeface="+mj-lt"/>
                <a:ea typeface="Calibri" panose="020F0502020204030204" pitchFamily="34" charset="0"/>
                <a:cs typeface="Arial" panose="020B0604020202020204" pitchFamily="34" charset="0"/>
              </a:rPr>
              <a:t>     </a:t>
            </a:r>
            <a:r>
              <a:rPr lang="id-ID" sz="1700" dirty="0" smtClean="0">
                <a:latin typeface="+mj-lt"/>
                <a:ea typeface="Calibri" panose="020F0502020204030204" pitchFamily="34" charset="0"/>
                <a:cs typeface="Arial" panose="020B0604020202020204" pitchFamily="34" charset="0"/>
              </a:rPr>
              <a:t>Makanan </a:t>
            </a:r>
            <a:r>
              <a:rPr lang="id-ID" sz="1700" dirty="0">
                <a:latin typeface="+mj-lt"/>
                <a:ea typeface="Calibri" panose="020F0502020204030204" pitchFamily="34" charset="0"/>
                <a:cs typeface="Arial" panose="020B0604020202020204" pitchFamily="34" charset="0"/>
              </a:rPr>
              <a:t>asam biasanya telah melalui fermentasi bakteri, yang dapat menghasilkan zat beracun</a:t>
            </a:r>
            <a:r>
              <a:rPr lang="id-ID" sz="1700" dirty="0" smtClean="0">
                <a:latin typeface="+mj-lt"/>
                <a:ea typeface="Calibri" panose="020F0502020204030204" pitchFamily="34" charset="0"/>
                <a:cs typeface="Arial" panose="020B0604020202020204" pitchFamily="34" charset="0"/>
              </a:rPr>
              <a:t>.</a:t>
            </a:r>
            <a:r>
              <a:rPr lang="id-ID" sz="1700" dirty="0">
                <a:latin typeface="+mj-lt"/>
                <a:ea typeface="Calibri" panose="020F0502020204030204" pitchFamily="34" charset="0"/>
                <a:cs typeface="Arial" panose="020B0604020202020204" pitchFamily="34" charset="0"/>
              </a:rPr>
              <a:t> </a:t>
            </a:r>
            <a:endParaRPr lang="en-US" sz="1700"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mj-lt"/>
                <a:ea typeface="Calibri" panose="020F0502020204030204" pitchFamily="34" charset="0"/>
                <a:cs typeface="Arial" panose="020B0604020202020204" pitchFamily="34" charset="0"/>
              </a:rPr>
              <a:t>4. </a:t>
            </a:r>
            <a:r>
              <a:rPr lang="id-ID" sz="1700" dirty="0" smtClean="0">
                <a:latin typeface="+mj-lt"/>
                <a:ea typeface="Calibri" panose="020F0502020204030204" pitchFamily="34" charset="0"/>
                <a:cs typeface="Arial" panose="020B0604020202020204" pitchFamily="34" charset="0"/>
              </a:rPr>
              <a:t>Rasa asin</a:t>
            </a:r>
            <a:endParaRPr lang="en-US" sz="1700" dirty="0" smtClean="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a:latin typeface="+mj-lt"/>
                <a:ea typeface="Calibri" panose="020F0502020204030204" pitchFamily="34" charset="0"/>
                <a:cs typeface="Arial" panose="020B0604020202020204" pitchFamily="34" charset="0"/>
              </a:rPr>
              <a:t> </a:t>
            </a:r>
            <a:r>
              <a:rPr lang="en-US" sz="1700" dirty="0" smtClean="0">
                <a:latin typeface="+mj-lt"/>
                <a:ea typeface="Calibri" panose="020F0502020204030204" pitchFamily="34" charset="0"/>
                <a:cs typeface="Arial" panose="020B0604020202020204" pitchFamily="34" charset="0"/>
              </a:rPr>
              <a:t>     </a:t>
            </a:r>
            <a:r>
              <a:rPr lang="id-ID" sz="1700" dirty="0" smtClean="0">
                <a:latin typeface="+mj-lt"/>
                <a:ea typeface="Calibri" panose="020F0502020204030204" pitchFamily="34" charset="0"/>
                <a:cs typeface="Arial" panose="020B0604020202020204" pitchFamily="34" charset="0"/>
              </a:rPr>
              <a:t>Makanan </a:t>
            </a:r>
            <a:r>
              <a:rPr lang="id-ID" sz="1700" dirty="0">
                <a:latin typeface="+mj-lt"/>
                <a:ea typeface="Calibri" panose="020F0502020204030204" pitchFamily="34" charset="0"/>
                <a:cs typeface="Arial" panose="020B0604020202020204" pitchFamily="34" charset="0"/>
              </a:rPr>
              <a:t>asin mengandung satu kation esensial</a:t>
            </a:r>
            <a:endParaRPr lang="en-US" sz="1700" dirty="0">
              <a:latin typeface="+mj-lt"/>
              <a:ea typeface="Calibri" panose="020F0502020204030204" pitchFamily="34" charset="0"/>
              <a:cs typeface="Arial" panose="020B0604020202020204" pitchFamily="34" charset="0"/>
            </a:endParaRPr>
          </a:p>
          <a:p>
            <a:pPr lvl="0">
              <a:lnSpc>
                <a:spcPct val="115000"/>
              </a:lnSpc>
              <a:spcAft>
                <a:spcPts val="0"/>
              </a:spcAft>
            </a:pPr>
            <a:r>
              <a:rPr lang="en-US" sz="1700" dirty="0" smtClean="0">
                <a:latin typeface="+mj-lt"/>
                <a:ea typeface="Calibri" panose="020F0502020204030204" pitchFamily="34" charset="0"/>
                <a:cs typeface="Arial" panose="020B0604020202020204" pitchFamily="34" charset="0"/>
              </a:rPr>
              <a:t>5. </a:t>
            </a:r>
            <a:r>
              <a:rPr lang="id-ID" sz="1700" dirty="0" err="1" smtClean="0">
                <a:latin typeface="+mj-lt"/>
                <a:ea typeface="Calibri" panose="020F0502020204030204" pitchFamily="34" charset="0"/>
                <a:cs typeface="Arial" panose="020B0604020202020204" pitchFamily="34" charset="0"/>
              </a:rPr>
              <a:t>Umami</a:t>
            </a:r>
            <a:r>
              <a:rPr lang="id-ID" sz="1700" dirty="0" smtClean="0">
                <a:latin typeface="+mj-lt"/>
                <a:ea typeface="Calibri" panose="020F0502020204030204" pitchFamily="34" charset="0"/>
                <a:cs typeface="Arial" panose="020B0604020202020204" pitchFamily="34" charset="0"/>
              </a:rPr>
              <a:t> </a:t>
            </a:r>
            <a:endParaRPr lang="en-US" sz="1700" dirty="0">
              <a:latin typeface="+mj-lt"/>
              <a:ea typeface="Calibri" panose="020F0502020204030204" pitchFamily="34" charset="0"/>
              <a:cs typeface="Arial" panose="020B0604020202020204" pitchFamily="34" charset="0"/>
            </a:endParaRPr>
          </a:p>
          <a:p>
            <a:pPr lvl="0">
              <a:lnSpc>
                <a:spcPct val="115000"/>
              </a:lnSpc>
              <a:spcAft>
                <a:spcPts val="1000"/>
              </a:spcAft>
            </a:pPr>
            <a:r>
              <a:rPr lang="en-US" sz="1700" dirty="0" smtClean="0">
                <a:latin typeface="+mj-lt"/>
                <a:ea typeface="Calibri" panose="020F0502020204030204" pitchFamily="34" charset="0"/>
                <a:cs typeface="Arial" panose="020B0604020202020204" pitchFamily="34" charset="0"/>
              </a:rPr>
              <a:t>6. </a:t>
            </a:r>
            <a:r>
              <a:rPr lang="id-ID" sz="1700" dirty="0" smtClean="0">
                <a:latin typeface="+mj-lt"/>
                <a:ea typeface="Calibri" panose="020F0502020204030204" pitchFamily="34" charset="0"/>
                <a:cs typeface="Arial" panose="020B0604020202020204" pitchFamily="34" charset="0"/>
              </a:rPr>
              <a:t>Lemak</a:t>
            </a:r>
            <a:endParaRPr lang="en-US" sz="1700" dirty="0">
              <a:effectLst/>
              <a:latin typeface="+mj-lt"/>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3877044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5" descr="lidah.png"/>
          <p:cNvPicPr>
            <a:picLocks/>
          </p:cNvPicPr>
          <p:nvPr/>
        </p:nvPicPr>
        <p:blipFill>
          <a:blip r:embed="rId2"/>
          <a:srcRect t="4433" b="4433"/>
          <a:stretch>
            <a:fillRect/>
          </a:stretch>
        </p:blipFill>
        <p:spPr>
          <a:xfrm>
            <a:off x="756347" y="640268"/>
            <a:ext cx="10278268" cy="5432120"/>
          </a:xfrm>
          <a:prstGeom prst="rect">
            <a:avLst/>
          </a:prstGeom>
        </p:spPr>
      </p:pic>
      <p:pic>
        <p:nvPicPr>
          <p:cNvPr id="4" name="Picture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12440" y="0"/>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8734212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id-ID" dirty="0" smtClean="0"/>
              <a:t>Penghiduan (olfaksi), indra kimiawi kedua membantu kita mengidentifikasi makanan dan menghindari makanan yang sudah busuk dan tidak layak konsumsi. Reseptor olfaktoris terdiri atas neuron-neuron biopolar yang terletak di epitelium olfaktoris yang melapisi atap sinus nasal (hidung), pada tulang yang mengalasi lobus frontal.</a:t>
            </a:r>
            <a:endParaRPr lang="en-US" dirty="0"/>
          </a:p>
        </p:txBody>
      </p:sp>
      <p:sp>
        <p:nvSpPr>
          <p:cNvPr id="9" name="Text Placeholder 8"/>
          <p:cNvSpPr>
            <a:spLocks noGrp="1"/>
          </p:cNvSpPr>
          <p:nvPr>
            <p:ph type="body" sz="half" idx="2"/>
          </p:nvPr>
        </p:nvSpPr>
        <p:spPr/>
        <p:txBody>
          <a:bodyPr/>
          <a:lstStyle/>
          <a:p>
            <a:endParaRPr lang="en-US"/>
          </a:p>
        </p:txBody>
      </p:sp>
      <p:sp>
        <p:nvSpPr>
          <p:cNvPr id="5" name="Rectangle 4"/>
          <p:cNvSpPr/>
          <p:nvPr/>
        </p:nvSpPr>
        <p:spPr>
          <a:xfrm>
            <a:off x="7470721" y="0"/>
            <a:ext cx="2587680" cy="658642"/>
          </a:xfrm>
          <a:prstGeom prst="rect">
            <a:avLst/>
          </a:prstGeom>
        </p:spPr>
        <p:txBody>
          <a:bodyPr wrap="square">
            <a:spAutoFit/>
          </a:bodyPr>
          <a:lstStyle/>
          <a:p>
            <a:pPr>
              <a:lnSpc>
                <a:spcPct val="115000"/>
              </a:lnSpc>
              <a:spcAft>
                <a:spcPts val="1000"/>
              </a:spcAft>
            </a:pPr>
            <a:r>
              <a:rPr lang="id-ID" sz="3200" dirty="0">
                <a:solidFill>
                  <a:schemeClr val="bg1"/>
                </a:solidFill>
                <a:latin typeface="Segoe Print" panose="02000600000000000000" pitchFamily="2" charset="0"/>
                <a:ea typeface="Calibri" panose="020F0502020204030204" pitchFamily="34" charset="0"/>
                <a:cs typeface="Times New Roman" panose="02020603050405020304" pitchFamily="18" charset="0"/>
              </a:rPr>
              <a:t>Penghiduan</a:t>
            </a:r>
            <a:endParaRPr lang="en-US" sz="3200" dirty="0">
              <a:solidFill>
                <a:schemeClr val="bg1"/>
              </a:solidFill>
              <a:effectLst/>
              <a:latin typeface="Segoe Print" panose="02000600000000000000" pitchFamily="2" charset="0"/>
              <a:ea typeface="Calibri" panose="020F050202020403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12440" y="0"/>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057288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Pendengaran</a:t>
            </a:r>
            <a:endParaRPr lang="en-US" dirty="0"/>
          </a:p>
        </p:txBody>
      </p:sp>
      <p:sp>
        <p:nvSpPr>
          <p:cNvPr id="3" name="Content Placeholder 2"/>
          <p:cNvSpPr>
            <a:spLocks noGrp="1"/>
          </p:cNvSpPr>
          <p:nvPr>
            <p:ph idx="1"/>
          </p:nvPr>
        </p:nvSpPr>
        <p:spPr/>
        <p:txBody>
          <a:bodyPr/>
          <a:lstStyle/>
          <a:p>
            <a:r>
              <a:rPr lang="en-US" smtClean="0"/>
              <a:t>Pendengaran adalah kemampuan untuk mengenali </a:t>
            </a:r>
            <a:r>
              <a:rPr lang="en-US" smtClean="0">
                <a:hlinkClick r:id="rId2" tooltip="Suara"/>
              </a:rPr>
              <a:t>suara</a:t>
            </a:r>
            <a:r>
              <a:rPr lang="en-US" smtClean="0"/>
              <a:t>. Dalam </a:t>
            </a:r>
            <a:r>
              <a:rPr lang="en-US" smtClean="0">
                <a:hlinkClick r:id="rId3" tooltip="Manusia"/>
              </a:rPr>
              <a:t>manusia</a:t>
            </a:r>
            <a:r>
              <a:rPr lang="en-US" smtClean="0"/>
              <a:t> dan </a:t>
            </a:r>
            <a:r>
              <a:rPr lang="en-US" smtClean="0">
                <a:hlinkClick r:id="rId4" tooltip="Binatang bertulang belakang"/>
              </a:rPr>
              <a:t>binatang bertulang belakang</a:t>
            </a:r>
            <a:r>
              <a:rPr lang="en-US" smtClean="0"/>
              <a:t>, hal ini dilakukan terutama oleh sistem pendengaran yang terdiri dari </a:t>
            </a:r>
            <a:r>
              <a:rPr lang="en-US" smtClean="0">
                <a:hlinkClick r:id="rId5" tooltip="Telinga"/>
              </a:rPr>
              <a:t>telinga</a:t>
            </a:r>
            <a:r>
              <a:rPr lang="en-US" smtClean="0"/>
              <a:t>, syaraf-syaraf, dan </a:t>
            </a:r>
            <a:r>
              <a:rPr lang="en-US" smtClean="0">
                <a:hlinkClick r:id="rId6" tooltip="Otak"/>
              </a:rPr>
              <a:t>otak</a:t>
            </a:r>
            <a:r>
              <a:rPr lang="en-US" smtClean="0"/>
              <a:t>.</a:t>
            </a:r>
          </a:p>
          <a:p>
            <a:endParaRPr lang="en-US" dirty="0"/>
          </a:p>
        </p:txBody>
      </p:sp>
      <p:pic>
        <p:nvPicPr>
          <p:cNvPr id="4" name="Picture 3"/>
          <p:cNvPicPr>
            <a:picLocks noChangeAspect="1"/>
          </p:cNvPicPr>
          <p:nvPr/>
        </p:nvPicPr>
        <p:blipFill>
          <a:blip r:embed="rId7">
            <a:extLst>
              <a:ext uri="{28A0092B-C50C-407E-A947-70E740481C1C}">
                <a14:useLocalDpi xmlns="" xmlns:a14="http://schemas.microsoft.com/office/drawing/2010/main" val="0"/>
              </a:ext>
            </a:extLst>
          </a:blip>
          <a:stretch>
            <a:fillRect/>
          </a:stretch>
        </p:blipFill>
        <p:spPr>
          <a:xfrm>
            <a:off x="2037806" y="4406783"/>
            <a:ext cx="5495047" cy="2279141"/>
          </a:xfrm>
          <a:prstGeom prst="rect">
            <a:avLst/>
          </a:prstGeom>
        </p:spPr>
      </p:pic>
    </p:spTree>
    <p:extLst>
      <p:ext uri="{BB962C8B-B14F-4D97-AF65-F5344CB8AC3E}">
        <p14:creationId xmlns="" xmlns:p14="http://schemas.microsoft.com/office/powerpoint/2010/main" val="40668187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0" dur="500"/>
                                        <p:tgtEl>
                                          <p:spTgt spid="3">
                                            <p:txEl>
                                              <p:pRg st="0" end="0"/>
                                            </p:txEl>
                                          </p:spTgt>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endParaRPr lang="en-US"/>
          </a:p>
        </p:txBody>
      </p:sp>
      <p:pic>
        <p:nvPicPr>
          <p:cNvPr id="4" name="Content Placeholder 3" descr="telinga 1.jpg"/>
          <p:cNvPicPr>
            <a:picLocks noGrp="1"/>
          </p:cNvPicPr>
          <p:nvPr>
            <p:ph idx="1"/>
          </p:nvPr>
        </p:nvPicPr>
        <p:blipFill>
          <a:blip r:embed="rId2"/>
          <a:stretch>
            <a:fillRect/>
          </a:stretch>
        </p:blipFill>
        <p:spPr>
          <a:xfrm>
            <a:off x="4524375" y="3158331"/>
            <a:ext cx="3143250" cy="1457325"/>
          </a:xfrm>
        </p:spPr>
      </p:pic>
      <p:sp>
        <p:nvSpPr>
          <p:cNvPr id="2" name="Rectangle 1"/>
          <p:cNvSpPr/>
          <p:nvPr/>
        </p:nvSpPr>
        <p:spPr>
          <a:xfrm>
            <a:off x="1065211" y="4747788"/>
            <a:ext cx="9456827" cy="1569660"/>
          </a:xfrm>
          <a:prstGeom prst="rect">
            <a:avLst/>
          </a:prstGeom>
        </p:spPr>
        <p:txBody>
          <a:bodyPr wrap="square">
            <a:spAutoFit/>
          </a:bodyPr>
          <a:lstStyle/>
          <a:p>
            <a:r>
              <a:rPr lang="en-US" sz="2400" dirty="0" err="1" smtClean="0">
                <a:latin typeface="Times New Roman" panose="02020603050405020304" pitchFamily="18" charset="0"/>
                <a:ea typeface="Calibri" panose="020F0502020204030204" pitchFamily="34" charset="0"/>
              </a:rPr>
              <a:t>Suara</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disebabkan</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karena</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adanya</a:t>
            </a:r>
            <a:r>
              <a:rPr lang="en-US" sz="2400" dirty="0" smtClean="0">
                <a:latin typeface="Times New Roman" panose="02020603050405020304" pitchFamily="18" charset="0"/>
                <a:ea typeface="Calibri" panose="020F0502020204030204" pitchFamily="34" charset="0"/>
              </a:rPr>
              <a:t> </a:t>
            </a:r>
            <a:r>
              <a:rPr lang="en-US" sz="2400" dirty="0" err="1" smtClean="0">
                <a:latin typeface="Times New Roman" panose="02020603050405020304" pitchFamily="18" charset="0"/>
                <a:ea typeface="Calibri" panose="020F0502020204030204" pitchFamily="34" charset="0"/>
              </a:rPr>
              <a:t>peru</a:t>
            </a:r>
            <a:r>
              <a:rPr lang="id-ID" sz="2400" dirty="0" smtClean="0">
                <a:latin typeface="Times New Roman" panose="02020603050405020304" pitchFamily="18" charset="0"/>
                <a:ea typeface="Calibri" panose="020F0502020204030204" pitchFamily="34" charset="0"/>
              </a:rPr>
              <a:t>bahan </a:t>
            </a:r>
            <a:r>
              <a:rPr lang="id-ID" sz="2400" dirty="0">
                <a:latin typeface="Times New Roman" panose="02020603050405020304" pitchFamily="18" charset="0"/>
                <a:ea typeface="Calibri" panose="020F0502020204030204" pitchFamily="34" charset="0"/>
              </a:rPr>
              <a:t>tekanan udara akibat gelombang suara </a:t>
            </a:r>
            <a:r>
              <a:rPr lang="id-ID" sz="2400" dirty="0" err="1">
                <a:latin typeface="Times New Roman" panose="02020603050405020304" pitchFamily="18" charset="0"/>
                <a:ea typeface="Calibri" panose="020F0502020204030204" pitchFamily="34" charset="0"/>
              </a:rPr>
              <a:t>menggerakan</a:t>
            </a:r>
            <a:r>
              <a:rPr lang="id-ID" sz="2400" dirty="0">
                <a:latin typeface="Times New Roman" panose="02020603050405020304" pitchFamily="18" charset="0"/>
                <a:ea typeface="Calibri" panose="020F0502020204030204" pitchFamily="34" charset="0"/>
              </a:rPr>
              <a:t> gendang telinga </a:t>
            </a:r>
            <a:r>
              <a:rPr lang="id-ID" sz="2400" dirty="0" err="1">
                <a:latin typeface="Times New Roman" panose="02020603050405020304" pitchFamily="18" charset="0"/>
                <a:ea typeface="Calibri" panose="020F0502020204030204" pitchFamily="34" charset="0"/>
              </a:rPr>
              <a:t>masuk-keluar</a:t>
            </a:r>
            <a:r>
              <a:rPr lang="id-ID" sz="2400" dirty="0">
                <a:latin typeface="Times New Roman" panose="02020603050405020304" pitchFamily="18" charset="0"/>
                <a:ea typeface="Calibri" panose="020F0502020204030204" pitchFamily="34" charset="0"/>
              </a:rPr>
              <a:t>. Molekul-molekul udara lebih rapat di wilayah-wilayah bertekanan tinggi dan lebih berjauhan di wilayah-wilayah bertekanan rendah.</a:t>
            </a:r>
            <a:endParaRPr lang="en-US" sz="2400" dirty="0"/>
          </a:p>
        </p:txBody>
      </p:sp>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28910" y="0"/>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0810741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Anantomi telinga</a:t>
            </a:r>
            <a:endParaRPr lang="en-US" dirty="0"/>
          </a:p>
        </p:txBody>
      </p:sp>
      <p:sp>
        <p:nvSpPr>
          <p:cNvPr id="3" name="Content Placeholder 2"/>
          <p:cNvSpPr>
            <a:spLocks noGrp="1"/>
          </p:cNvSpPr>
          <p:nvPr>
            <p:ph sz="half" idx="1"/>
          </p:nvPr>
        </p:nvSpPr>
        <p:spPr/>
        <p:txBody>
          <a:bodyPr/>
          <a:lstStyle/>
          <a:p>
            <a:r>
              <a:rPr lang="id-ID" sz="2000" dirty="0" smtClean="0"/>
              <a:t>Suara disalurkan melalu pinna (telinga luar) melalui saluran telinga ke membran timpani (gendang telinga) yang bergetar bersama suara. Telinga tengah terdiri atas wilayah berongga di belakang membran timpani, bervolume kira-kira 2ml. Didalamny terdapat tulang-tulang telinga tengah, disebut osikula, yang bergetar akibat membran timpani. Maleus (martil) terhubung dengan membran timpani dan meneruskan getaran melalui inkus (landasan) dan stapes (sanggurdi) ke koklea, struktur yang mengandung reseptor. Lempengan dasar tulang sanggurdi menekan membran dibelakang jendela oval, bukan di proses tulang yang mengelilingi koklea.</a:t>
            </a:r>
            <a:endParaRPr lang="en-US" sz="2000" dirty="0" smtClean="0"/>
          </a:p>
          <a:p>
            <a:endParaRPr lang="en-US" sz="2000" dirty="0"/>
          </a:p>
        </p:txBody>
      </p:sp>
      <p:sp>
        <p:nvSpPr>
          <p:cNvPr id="6" name="Content Placeholder 5"/>
          <p:cNvSpPr>
            <a:spLocks noGrp="1"/>
          </p:cNvSpPr>
          <p:nvPr>
            <p:ph sz="half" idx="2"/>
          </p:nvPr>
        </p:nvSpPr>
        <p:spPr/>
        <p:txBody>
          <a:bodyPr/>
          <a:lstStyle/>
          <a:p>
            <a:endParaRPr lang="en-US" dirty="0"/>
          </a:p>
        </p:txBody>
      </p:sp>
    </p:spTree>
    <p:extLst>
      <p:ext uri="{BB962C8B-B14F-4D97-AF65-F5344CB8AC3E}">
        <p14:creationId xmlns="" xmlns:p14="http://schemas.microsoft.com/office/powerpoint/2010/main" val="923300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US"/>
          </a:p>
        </p:txBody>
      </p:sp>
      <p:sp>
        <p:nvSpPr>
          <p:cNvPr id="13" name="Text Placeholder 12"/>
          <p:cNvSpPr>
            <a:spLocks noGrp="1"/>
          </p:cNvSpPr>
          <p:nvPr>
            <p:ph type="body" idx="1"/>
          </p:nvPr>
        </p:nvSpPr>
        <p:spPr/>
        <p:txBody>
          <a:bodyPr/>
          <a:lstStyle/>
          <a:p>
            <a:endParaRPr lang="en-US"/>
          </a:p>
        </p:txBody>
      </p:sp>
      <p:pic>
        <p:nvPicPr>
          <p:cNvPr id="1030" name="Picture 6" descr="http://image.slidesharecdn.com/anatomi-sistem-panca-indra-140802110510-phpapp02/95/anatomi-sistempancaindra-19-638.jpg?cb=1406977593"/>
          <p:cNvPicPr>
            <a:picLocks noGrp="1" noChangeAspect="1" noChangeArrowheads="1"/>
          </p:cNvPicPr>
          <p:nvPr>
            <p:ph sz="half" idx="2"/>
          </p:nvPr>
        </p:nvPicPr>
        <p:blipFill>
          <a:blip r:embed="rId2">
            <a:extLst>
              <a:ext uri="{28A0092B-C50C-407E-A947-70E740481C1C}">
                <a14:useLocalDpi xmlns="" xmlns:a14="http://schemas.microsoft.com/office/drawing/2010/main" val="0"/>
              </a:ext>
            </a:extLst>
          </a:blip>
          <a:stretch>
            <a:fillRect/>
          </a:stretch>
        </p:blipFill>
        <p:spPr>
          <a:xfrm>
            <a:off x="609600" y="2243606"/>
            <a:ext cx="5386388" cy="4044012"/>
          </a:xfrm>
        </p:spPr>
      </p:pic>
      <p:sp>
        <p:nvSpPr>
          <p:cNvPr id="15" name="Text Placeholder 14"/>
          <p:cNvSpPr>
            <a:spLocks noGrp="1"/>
          </p:cNvSpPr>
          <p:nvPr>
            <p:ph type="body" sz="quarter" idx="3"/>
          </p:nvPr>
        </p:nvSpPr>
        <p:spPr/>
        <p:txBody>
          <a:bodyPr/>
          <a:lstStyle/>
          <a:p>
            <a:endParaRPr lang="en-US"/>
          </a:p>
        </p:txBody>
      </p:sp>
      <p:pic>
        <p:nvPicPr>
          <p:cNvPr id="14" name="Picture 2" descr="http://image.slidesharecdn.com/anatomi-sistem-panca-indra-120118184237-phpapp01/95/anatomi-sistempancaindra-22-728.jpg?cb=1326912945"/>
          <p:cNvPicPr>
            <a:picLocks noGrp="1" noChangeAspect="1" noChangeArrowheads="1"/>
          </p:cNvPicPr>
          <p:nvPr>
            <p:ph sz="quarter" idx="4"/>
          </p:nvPr>
        </p:nvPicPr>
        <p:blipFill>
          <a:blip r:embed="rId3">
            <a:extLst>
              <a:ext uri="{28A0092B-C50C-407E-A947-70E740481C1C}">
                <a14:useLocalDpi xmlns="" xmlns:a14="http://schemas.microsoft.com/office/drawing/2010/main" val="0"/>
              </a:ext>
            </a:extLst>
          </a:blip>
          <a:stretch>
            <a:fillRect/>
          </a:stretch>
        </p:blipFill>
        <p:spPr>
          <a:xfrm>
            <a:off x="6192838" y="2244526"/>
            <a:ext cx="5389562" cy="4042172"/>
          </a:xfrm>
        </p:spPr>
      </p:pic>
      <p:sp>
        <p:nvSpPr>
          <p:cNvPr id="9" name="AutoShape 2" descr="http://3.bp.blogspot.com/-RRVOLJDVCBA/UhhsbGeZysI/AAAAAAAAAXo/ElZ2DXBleU4/s1600/EAR.JP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0011345" y="178587"/>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40174039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barn(inVertical)">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Organ Corti</a:t>
            </a:r>
            <a:endParaRPr lang="en-US" dirty="0"/>
          </a:p>
        </p:txBody>
      </p:sp>
      <p:sp>
        <p:nvSpPr>
          <p:cNvPr id="10" name="Picture Placeholder 9"/>
          <p:cNvSpPr>
            <a:spLocks noGrp="1"/>
          </p:cNvSpPr>
          <p:nvPr>
            <p:ph type="pic" idx="1"/>
          </p:nvPr>
        </p:nvSpPr>
        <p:spPr/>
      </p:sp>
      <p:sp>
        <p:nvSpPr>
          <p:cNvPr id="5" name="Text Placeholder 4"/>
          <p:cNvSpPr>
            <a:spLocks noGrp="1"/>
          </p:cNvSpPr>
          <p:nvPr>
            <p:ph type="body" sz="half" idx="2"/>
          </p:nvPr>
        </p:nvSpPr>
        <p:spPr/>
        <p:txBody>
          <a:bodyPr/>
          <a:lstStyle/>
          <a:p>
            <a:r>
              <a:rPr lang="id-ID" smtClean="0"/>
              <a:t>Organ corti mengirimkan informasi auditoris ke otak melelui saraf koklea (Cabang saraf auditoris yang meneruskan informasi dari koklea ke otak). Neuron-neuron asal akson-akson aferen yang menjalur melalui saraf berjenis biopolar.</a:t>
            </a:r>
            <a:endParaRPr lang="en-US" dirty="0"/>
          </a:p>
        </p:txBody>
      </p:sp>
      <p:pic>
        <p:nvPicPr>
          <p:cNvPr id="6" name="Picture 5" descr="OrganOfCorti.jpg"/>
          <p:cNvPicPr/>
          <p:nvPr/>
        </p:nvPicPr>
        <p:blipFill>
          <a:blip r:embed="rId2"/>
          <a:stretch>
            <a:fillRect/>
          </a:stretch>
        </p:blipFill>
        <p:spPr>
          <a:xfrm>
            <a:off x="836613" y="1031195"/>
            <a:ext cx="5943600" cy="4572000"/>
          </a:xfrm>
          <a:prstGeom prst="rect">
            <a:avLst/>
          </a:prstGeom>
        </p:spPr>
      </p:pic>
      <p:pic>
        <p:nvPicPr>
          <p:cNvPr id="7" name="Picture 6"/>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0112440" y="0"/>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2197153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1000"/>
                                        <p:tgtEl>
                                          <p:spTgt spid="5">
                                            <p:txEl>
                                              <p:pRg st="0" end="0"/>
                                            </p:txEl>
                                          </p:spTgt>
                                        </p:tgtEl>
                                      </p:cBhvr>
                                    </p:animEffect>
                                    <p:anim calcmode="lin" valueType="num">
                                      <p:cBhvr>
                                        <p:cTn id="1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id-ID" smtClean="0"/>
              <a:t>Organ Corti</a:t>
            </a:r>
            <a:endParaRPr lang="en-US" dirty="0"/>
          </a:p>
        </p:txBody>
      </p:sp>
      <p:sp>
        <p:nvSpPr>
          <p:cNvPr id="3" name="Content Placeholder 2"/>
          <p:cNvSpPr>
            <a:spLocks noGrp="1"/>
          </p:cNvSpPr>
          <p:nvPr>
            <p:ph sz="half" idx="1"/>
          </p:nvPr>
        </p:nvSpPr>
        <p:spPr>
          <a:xfrm>
            <a:off x="609600" y="1600200"/>
            <a:ext cx="11251474" cy="4756150"/>
          </a:xfrm>
        </p:spPr>
        <p:txBody>
          <a:bodyPr/>
          <a:lstStyle/>
          <a:p>
            <a:r>
              <a:rPr lang="id-ID" dirty="0" smtClean="0"/>
              <a:t>Organ indera pada membran basilar yang mengandung sel-sel rambut audioris. Organ corti memliliki tiga bagian yaitu:</a:t>
            </a:r>
            <a:endParaRPr lang="en-US" dirty="0" smtClean="0"/>
          </a:p>
          <a:p>
            <a:pPr lvl="0"/>
            <a:r>
              <a:rPr lang="en-US" dirty="0" smtClean="0"/>
              <a:t>1. </a:t>
            </a:r>
            <a:r>
              <a:rPr lang="id-ID" dirty="0" smtClean="0"/>
              <a:t>Membran basilar </a:t>
            </a:r>
            <a:endParaRPr lang="en-US" dirty="0" smtClean="0"/>
          </a:p>
          <a:p>
            <a:r>
              <a:rPr lang="en-US" dirty="0" smtClean="0"/>
              <a:t>- </a:t>
            </a:r>
            <a:r>
              <a:rPr lang="id-ID" dirty="0" smtClean="0"/>
              <a:t>Membran di koklea pada telinga dalam, mengandung organ corti</a:t>
            </a:r>
            <a:endParaRPr lang="en-US" dirty="0" smtClean="0"/>
          </a:p>
          <a:p>
            <a:pPr lvl="0"/>
            <a:r>
              <a:rPr lang="en-US" dirty="0" smtClean="0"/>
              <a:t>2. </a:t>
            </a:r>
            <a:r>
              <a:rPr lang="id-ID" dirty="0" smtClean="0"/>
              <a:t>Membran tektorial </a:t>
            </a:r>
            <a:endParaRPr lang="en-US" dirty="0" smtClean="0"/>
          </a:p>
          <a:p>
            <a:r>
              <a:rPr lang="en-US" dirty="0" smtClean="0"/>
              <a:t>- </a:t>
            </a:r>
            <a:r>
              <a:rPr lang="id-ID" dirty="0" smtClean="0"/>
              <a:t>Membran yang terletak diatas membran basilar, berperan sebagai rak yang menjadi tumpuan gerak silia sel-sel rambut auditoris.</a:t>
            </a:r>
            <a:endParaRPr lang="en-US" dirty="0" smtClean="0"/>
          </a:p>
          <a:p>
            <a:pPr lvl="0"/>
            <a:r>
              <a:rPr lang="en-US" dirty="0" smtClean="0"/>
              <a:t>3. </a:t>
            </a:r>
            <a:r>
              <a:rPr lang="id-ID" dirty="0" smtClean="0"/>
              <a:t>Sel rambut</a:t>
            </a:r>
            <a:endParaRPr lang="en-US" dirty="0" smtClean="0"/>
          </a:p>
          <a:p>
            <a:r>
              <a:rPr lang="en-US" dirty="0" smtClean="0"/>
              <a:t>- </a:t>
            </a:r>
            <a:r>
              <a:rPr lang="id-ID" dirty="0" smtClean="0"/>
              <a:t>Sel reseptor pada aparatus pendengaran.</a:t>
            </a:r>
            <a:endParaRPr lang="en-US" dirty="0"/>
          </a:p>
        </p:txBody>
      </p:sp>
      <p:graphicFrame>
        <p:nvGraphicFramePr>
          <p:cNvPr id="9" name="Content Placeholder 8"/>
          <p:cNvGraphicFramePr>
            <a:graphicFrameLocks noGrp="1"/>
          </p:cNvGraphicFramePr>
          <p:nvPr>
            <p:ph sz="half" idx="2"/>
            <p:extLst>
              <p:ext uri="{D42A27DB-BD31-4B8C-83A1-F6EECF244321}">
                <p14:modId xmlns="" xmlns:p14="http://schemas.microsoft.com/office/powerpoint/2010/main" val="3729686648"/>
              </p:ext>
            </p:extLst>
          </p:nvPr>
        </p:nvGraphicFramePr>
        <p:xfrm>
          <a:off x="6197600" y="1600200"/>
          <a:ext cx="5384800" cy="47561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2469441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additive="base">
                                        <p:cTn id="15"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additive="base">
                                        <p:cTn id="3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5" end="5"/>
                                            </p:txEl>
                                          </p:spTgt>
                                        </p:tgtEl>
                                        <p:attrNameLst>
                                          <p:attrName>style.visibility</p:attrName>
                                        </p:attrNameLst>
                                      </p:cBhvr>
                                      <p:to>
                                        <p:strVal val="visible"/>
                                      </p:to>
                                    </p:set>
                                    <p:anim calcmode="lin" valueType="num">
                                      <p:cBhvr additive="base">
                                        <p:cTn id="4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3">
                                            <p:txEl>
                                              <p:pRg st="6" end="6"/>
                                            </p:txEl>
                                          </p:spTgt>
                                        </p:tgtEl>
                                        <p:attrNameLst>
                                          <p:attrName>style.visibility</p:attrName>
                                        </p:attrNameLst>
                                      </p:cBhvr>
                                      <p:to>
                                        <p:strVal val="visible"/>
                                      </p:to>
                                    </p:set>
                                    <p:anim calcmode="lin" valueType="num">
                                      <p:cBhvr additive="base">
                                        <p:cTn id="5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Graphic spid="9"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Jalur auditoris</a:t>
            </a:r>
            <a:endParaRPr lang="en-US" dirty="0"/>
          </a:p>
        </p:txBody>
      </p:sp>
      <p:sp>
        <p:nvSpPr>
          <p:cNvPr id="3" name="Rectangle 2"/>
          <p:cNvSpPr/>
          <p:nvPr/>
        </p:nvSpPr>
        <p:spPr>
          <a:xfrm>
            <a:off x="244882" y="1214478"/>
            <a:ext cx="11719775" cy="5078313"/>
          </a:xfrm>
          <a:prstGeom prst="rect">
            <a:avLst/>
          </a:prstGeom>
        </p:spPr>
        <p:txBody>
          <a:bodyPr wrap="square">
            <a:spAutoFit/>
          </a:bodyPr>
          <a:lstStyle/>
          <a:p>
            <a:pPr marL="342900" lvl="0" indent="-342900" algn="just">
              <a:lnSpc>
                <a:spcPct val="115000"/>
              </a:lnSpc>
              <a:buFont typeface="Symbol" panose="05050102010706020507" pitchFamily="18" charset="2"/>
              <a:buChar char=""/>
              <a:tabLst>
                <a:tab pos="630555" algn="l"/>
              </a:tabLst>
            </a:pPr>
            <a:r>
              <a:rPr lang="id-ID" sz="1600" b="1" dirty="0">
                <a:latin typeface="Times New Roman" panose="02020603050405020304" pitchFamily="18" charset="0"/>
                <a:ea typeface="Calibri" panose="020F0502020204030204" pitchFamily="34" charset="0"/>
                <a:cs typeface="Arial" panose="020B0604020202020204" pitchFamily="34" charset="0"/>
              </a:rPr>
              <a:t>Sambungan dengan saraf </a:t>
            </a:r>
            <a:r>
              <a:rPr lang="id-ID" sz="1600" b="1" dirty="0" err="1">
                <a:latin typeface="Times New Roman" panose="02020603050405020304" pitchFamily="18" charset="0"/>
                <a:ea typeface="Calibri" panose="020F0502020204030204" pitchFamily="34" charset="0"/>
                <a:cs typeface="Arial" panose="020B0604020202020204" pitchFamily="34" charset="0"/>
              </a:rPr>
              <a:t>koklea</a:t>
            </a:r>
            <a:endParaRPr lang="en-US" sz="1600" b="1" dirty="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tabLst>
                <a:tab pos="630555" algn="l"/>
              </a:tabLst>
            </a:pPr>
            <a:r>
              <a:rPr lang="id-ID" sz="1600" b="1" dirty="0">
                <a:latin typeface="Times New Roman" panose="02020603050405020304" pitchFamily="18" charset="0"/>
                <a:ea typeface="Calibri" panose="020F0502020204030204" pitchFamily="34" charset="0"/>
                <a:cs typeface="Arial" panose="020B0604020202020204" pitchFamily="34" charset="0"/>
              </a:rPr>
              <a:t>	Organ </a:t>
            </a:r>
            <a:r>
              <a:rPr lang="id-ID" sz="1600" b="1" dirty="0" err="1">
                <a:latin typeface="Times New Roman" panose="02020603050405020304" pitchFamily="18" charset="0"/>
                <a:ea typeface="Calibri" panose="020F0502020204030204" pitchFamily="34" charset="0"/>
                <a:cs typeface="Arial" panose="020B0604020202020204" pitchFamily="34" charset="0"/>
              </a:rPr>
              <a:t>corti</a:t>
            </a:r>
            <a:r>
              <a:rPr lang="id-ID" sz="1600" b="1" dirty="0">
                <a:latin typeface="Times New Roman" panose="02020603050405020304" pitchFamily="18" charset="0"/>
                <a:ea typeface="Calibri" panose="020F0502020204030204" pitchFamily="34" charset="0"/>
                <a:cs typeface="Arial" panose="020B0604020202020204" pitchFamily="34" charset="0"/>
              </a:rPr>
              <a:t> mengirimkan informasi </a:t>
            </a:r>
            <a:r>
              <a:rPr lang="id-ID" sz="1600" b="1" dirty="0" err="1">
                <a:latin typeface="Times New Roman" panose="02020603050405020304" pitchFamily="18" charset="0"/>
                <a:ea typeface="Calibri" panose="020F0502020204030204" pitchFamily="34" charset="0"/>
                <a:cs typeface="Arial" panose="020B0604020202020204" pitchFamily="34" charset="0"/>
              </a:rPr>
              <a:t>auditoris</a:t>
            </a:r>
            <a:r>
              <a:rPr lang="id-ID" sz="1600" b="1" dirty="0">
                <a:latin typeface="Times New Roman" panose="02020603050405020304" pitchFamily="18" charset="0"/>
                <a:ea typeface="Calibri" panose="020F0502020204030204" pitchFamily="34" charset="0"/>
                <a:cs typeface="Arial" panose="020B0604020202020204" pitchFamily="34" charset="0"/>
              </a:rPr>
              <a:t> ke otak </a:t>
            </a:r>
            <a:r>
              <a:rPr lang="id-ID" sz="1600" b="1" dirty="0" err="1">
                <a:latin typeface="Times New Roman" panose="02020603050405020304" pitchFamily="18" charset="0"/>
                <a:ea typeface="Calibri" panose="020F0502020204030204" pitchFamily="34" charset="0"/>
                <a:cs typeface="Arial" panose="020B0604020202020204" pitchFamily="34" charset="0"/>
              </a:rPr>
              <a:t>melelui</a:t>
            </a:r>
            <a:r>
              <a:rPr lang="id-ID" sz="1600" b="1" dirty="0">
                <a:latin typeface="Times New Roman" panose="02020603050405020304" pitchFamily="18" charset="0"/>
                <a:ea typeface="Calibri" panose="020F0502020204030204" pitchFamily="34" charset="0"/>
                <a:cs typeface="Arial" panose="020B0604020202020204" pitchFamily="34" charset="0"/>
              </a:rPr>
              <a:t> saraf </a:t>
            </a:r>
            <a:r>
              <a:rPr lang="id-ID" sz="1600" b="1" dirty="0" err="1">
                <a:latin typeface="Times New Roman" panose="02020603050405020304" pitchFamily="18" charset="0"/>
                <a:ea typeface="Calibri" panose="020F0502020204030204" pitchFamily="34" charset="0"/>
                <a:cs typeface="Arial" panose="020B0604020202020204" pitchFamily="34" charset="0"/>
              </a:rPr>
              <a:t>koklea</a:t>
            </a:r>
            <a:r>
              <a:rPr lang="id-ID" sz="1600" b="1" dirty="0">
                <a:latin typeface="Times New Roman" panose="02020603050405020304" pitchFamily="18" charset="0"/>
                <a:ea typeface="Calibri" panose="020F0502020204030204" pitchFamily="34" charset="0"/>
                <a:cs typeface="Arial" panose="020B0604020202020204" pitchFamily="34" charset="0"/>
              </a:rPr>
              <a:t> (Cabang saraf </a:t>
            </a:r>
            <a:r>
              <a:rPr lang="id-ID" sz="1600" b="1" dirty="0" err="1">
                <a:latin typeface="Times New Roman" panose="02020603050405020304" pitchFamily="18" charset="0"/>
                <a:ea typeface="Calibri" panose="020F0502020204030204" pitchFamily="34" charset="0"/>
                <a:cs typeface="Arial" panose="020B0604020202020204" pitchFamily="34" charset="0"/>
              </a:rPr>
              <a:t>auditoris</a:t>
            </a:r>
            <a:r>
              <a:rPr lang="id-ID" sz="1600" b="1" dirty="0">
                <a:latin typeface="Times New Roman" panose="02020603050405020304" pitchFamily="18" charset="0"/>
                <a:ea typeface="Calibri" panose="020F0502020204030204" pitchFamily="34" charset="0"/>
                <a:cs typeface="Arial" panose="020B0604020202020204" pitchFamily="34" charset="0"/>
              </a:rPr>
              <a:t> yang meneruskan informasi dari </a:t>
            </a:r>
            <a:r>
              <a:rPr lang="id-ID" sz="1600" b="1" dirty="0" err="1">
                <a:latin typeface="Times New Roman" panose="02020603050405020304" pitchFamily="18" charset="0"/>
                <a:ea typeface="Calibri" panose="020F0502020204030204" pitchFamily="34" charset="0"/>
                <a:cs typeface="Arial" panose="020B0604020202020204" pitchFamily="34" charset="0"/>
              </a:rPr>
              <a:t>koklea</a:t>
            </a:r>
            <a:r>
              <a:rPr lang="id-ID" sz="1600" b="1" dirty="0">
                <a:latin typeface="Times New Roman" panose="02020603050405020304" pitchFamily="18" charset="0"/>
                <a:ea typeface="Calibri" panose="020F0502020204030204" pitchFamily="34" charset="0"/>
                <a:cs typeface="Arial" panose="020B0604020202020204" pitchFamily="34" charset="0"/>
              </a:rPr>
              <a:t> ke otak). Neuron-neuron asal akson-akson </a:t>
            </a:r>
            <a:r>
              <a:rPr lang="id-ID" sz="1600" b="1" dirty="0" err="1">
                <a:latin typeface="Times New Roman" panose="02020603050405020304" pitchFamily="18" charset="0"/>
                <a:ea typeface="Calibri" panose="020F0502020204030204" pitchFamily="34" charset="0"/>
                <a:cs typeface="Arial" panose="020B0604020202020204" pitchFamily="34" charset="0"/>
              </a:rPr>
              <a:t>aferen</a:t>
            </a:r>
            <a:r>
              <a:rPr lang="id-ID" sz="1600" b="1" dirty="0">
                <a:latin typeface="Times New Roman" panose="02020603050405020304" pitchFamily="18" charset="0"/>
                <a:ea typeface="Calibri" panose="020F0502020204030204" pitchFamily="34" charset="0"/>
                <a:cs typeface="Arial" panose="020B0604020202020204" pitchFamily="34" charset="0"/>
              </a:rPr>
              <a:t> yang </a:t>
            </a:r>
            <a:r>
              <a:rPr lang="id-ID" sz="1600" b="1" dirty="0" err="1">
                <a:latin typeface="Times New Roman" panose="02020603050405020304" pitchFamily="18" charset="0"/>
                <a:ea typeface="Calibri" panose="020F0502020204030204" pitchFamily="34" charset="0"/>
                <a:cs typeface="Arial" panose="020B0604020202020204" pitchFamily="34" charset="0"/>
              </a:rPr>
              <a:t>menjalur</a:t>
            </a:r>
            <a:r>
              <a:rPr lang="id-ID" sz="1600" b="1" dirty="0">
                <a:latin typeface="Times New Roman" panose="02020603050405020304" pitchFamily="18" charset="0"/>
                <a:ea typeface="Calibri" panose="020F0502020204030204" pitchFamily="34" charset="0"/>
                <a:cs typeface="Arial" panose="020B0604020202020204" pitchFamily="34" charset="0"/>
              </a:rPr>
              <a:t> melalui saraf berjenis </a:t>
            </a:r>
            <a:r>
              <a:rPr lang="id-ID" sz="1600" b="1" dirty="0" err="1">
                <a:latin typeface="Times New Roman" panose="02020603050405020304" pitchFamily="18" charset="0"/>
                <a:ea typeface="Calibri" panose="020F0502020204030204" pitchFamily="34" charset="0"/>
                <a:cs typeface="Arial" panose="020B0604020202020204" pitchFamily="34" charset="0"/>
              </a:rPr>
              <a:t>biopolar</a:t>
            </a:r>
            <a:r>
              <a:rPr lang="id-ID" sz="1600" b="1" dirty="0">
                <a:latin typeface="Times New Roman" panose="02020603050405020304" pitchFamily="18" charset="0"/>
                <a:ea typeface="Calibri" panose="020F0502020204030204" pitchFamily="34" charset="0"/>
                <a:cs typeface="Arial" panose="020B0604020202020204" pitchFamily="34" charset="0"/>
              </a:rPr>
              <a:t>. </a:t>
            </a:r>
            <a:endParaRPr lang="en-US" sz="1600" b="1" dirty="0" smtClean="0">
              <a:latin typeface="Calibri" panose="020F0502020204030204" pitchFamily="34" charset="0"/>
              <a:ea typeface="Calibri" panose="020F0502020204030204" pitchFamily="34" charset="0"/>
              <a:cs typeface="Arial" panose="020B0604020202020204" pitchFamily="34" charset="0"/>
            </a:endParaRPr>
          </a:p>
          <a:p>
            <a:pPr algn="just">
              <a:lnSpc>
                <a:spcPct val="115000"/>
              </a:lnSpc>
              <a:spcAft>
                <a:spcPts val="0"/>
              </a:spcAft>
              <a:tabLst>
                <a:tab pos="630555" algn="l"/>
              </a:tabLst>
            </a:pPr>
            <a:r>
              <a:rPr lang="id-ID" sz="1600" b="1" dirty="0" smtClean="0">
                <a:latin typeface="Times New Roman" panose="02020603050405020304" pitchFamily="18" charset="0"/>
                <a:ea typeface="Calibri" panose="020F0502020204030204" pitchFamily="34" charset="0"/>
                <a:cs typeface="Arial" panose="020B0604020202020204" pitchFamily="34" charset="0"/>
              </a:rPr>
              <a:t> </a:t>
            </a:r>
            <a:endParaRPr lang="en-US" sz="1600" b="1" dirty="0" smtClean="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tabLst>
                <a:tab pos="630555" algn="l"/>
              </a:tabLst>
            </a:pPr>
            <a:r>
              <a:rPr lang="id-ID" sz="1600" b="1" dirty="0" smtClean="0">
                <a:latin typeface="Times New Roman" panose="02020603050405020304" pitchFamily="18" charset="0"/>
                <a:ea typeface="Calibri" panose="020F0502020204030204" pitchFamily="34" charset="0"/>
                <a:cs typeface="Arial" panose="020B0604020202020204" pitchFamily="34" charset="0"/>
              </a:rPr>
              <a:t>Sistem </a:t>
            </a:r>
            <a:r>
              <a:rPr lang="id-ID" sz="1600" b="1" dirty="0" err="1" smtClean="0">
                <a:latin typeface="Times New Roman" panose="02020603050405020304" pitchFamily="18" charset="0"/>
                <a:ea typeface="Calibri" panose="020F0502020204030204" pitchFamily="34" charset="0"/>
                <a:cs typeface="Arial" panose="020B0604020202020204" pitchFamily="34" charset="0"/>
              </a:rPr>
              <a:t>auditoris</a:t>
            </a:r>
            <a:r>
              <a:rPr lang="id-ID" sz="1600" b="1" dirty="0" smtClean="0">
                <a:latin typeface="Times New Roman" panose="02020603050405020304" pitchFamily="18" charset="0"/>
                <a:ea typeface="Calibri" panose="020F0502020204030204" pitchFamily="34" charset="0"/>
                <a:cs typeface="Arial" panose="020B0604020202020204" pitchFamily="34" charset="0"/>
              </a:rPr>
              <a:t> pusat</a:t>
            </a:r>
            <a:endParaRPr lang="en-US" sz="1600" b="1" dirty="0" smtClean="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0"/>
              </a:spcAft>
              <a:tabLst>
                <a:tab pos="630555" algn="l"/>
              </a:tabLst>
            </a:pPr>
            <a:r>
              <a:rPr lang="id-ID" sz="1600" b="1" dirty="0">
                <a:latin typeface="Times New Roman" panose="02020603050405020304" pitchFamily="18" charset="0"/>
                <a:ea typeface="Calibri" panose="020F0502020204030204" pitchFamily="34" charset="0"/>
                <a:cs typeface="Arial" panose="020B0604020202020204" pitchFamily="34" charset="0"/>
              </a:rPr>
              <a:t>	Sebagian besar neuron </a:t>
            </a:r>
            <a:r>
              <a:rPr lang="id-ID" sz="1600" b="1" dirty="0" err="1">
                <a:latin typeface="Times New Roman" panose="02020603050405020304" pitchFamily="18" charset="0"/>
                <a:ea typeface="Calibri" panose="020F0502020204030204" pitchFamily="34" charset="0"/>
                <a:cs typeface="Arial" panose="020B0604020202020204" pitchFamily="34" charset="0"/>
              </a:rPr>
              <a:t>neklues</a:t>
            </a:r>
            <a:r>
              <a:rPr lang="id-ID" sz="1600" b="1" dirty="0">
                <a:latin typeface="Times New Roman" panose="02020603050405020304" pitchFamily="18" charset="0"/>
                <a:ea typeface="Calibri" panose="020F0502020204030204" pitchFamily="34" charset="0"/>
                <a:cs typeface="Arial" panose="020B0604020202020204" pitchFamily="34" charset="0"/>
              </a:rPr>
              <a:t> </a:t>
            </a:r>
            <a:r>
              <a:rPr lang="id-ID" sz="1600" b="1" dirty="0" err="1">
                <a:latin typeface="Times New Roman" panose="02020603050405020304" pitchFamily="18" charset="0"/>
                <a:ea typeface="Calibri" panose="020F0502020204030204" pitchFamily="34" charset="0"/>
                <a:cs typeface="Arial" panose="020B0604020202020204" pitchFamily="34" charset="0"/>
              </a:rPr>
              <a:t>koklea</a:t>
            </a:r>
            <a:r>
              <a:rPr lang="id-ID" sz="1600" b="1" dirty="0">
                <a:latin typeface="Times New Roman" panose="02020603050405020304" pitchFamily="18" charset="0"/>
                <a:ea typeface="Calibri" panose="020F0502020204030204" pitchFamily="34" charset="0"/>
                <a:cs typeface="Arial" panose="020B0604020202020204" pitchFamily="34" charset="0"/>
              </a:rPr>
              <a:t> menjulurkan akson ke kompleks </a:t>
            </a:r>
            <a:r>
              <a:rPr lang="id-ID" sz="1600" b="1" dirty="0" err="1">
                <a:latin typeface="Times New Roman" panose="02020603050405020304" pitchFamily="18" charset="0"/>
                <a:ea typeface="Calibri" panose="020F0502020204030204" pitchFamily="34" charset="0"/>
                <a:cs typeface="Arial" panose="020B0604020202020204" pitchFamily="34" charset="0"/>
              </a:rPr>
              <a:t>olivaris</a:t>
            </a:r>
            <a:r>
              <a:rPr lang="id-ID" sz="1600" b="1" dirty="0">
                <a:latin typeface="Times New Roman" panose="02020603050405020304" pitchFamily="18" charset="0"/>
                <a:ea typeface="Calibri" panose="020F0502020204030204" pitchFamily="34" charset="0"/>
                <a:cs typeface="Arial" panose="020B0604020202020204" pitchFamily="34" charset="0"/>
              </a:rPr>
              <a:t> superior (Gugus nukleus di medula, terlibat dalam fungsi-fungsi </a:t>
            </a:r>
            <a:r>
              <a:rPr lang="id-ID" sz="1600" b="1" dirty="0" err="1">
                <a:latin typeface="Times New Roman" panose="02020603050405020304" pitchFamily="18" charset="0"/>
                <a:ea typeface="Calibri" panose="020F0502020204030204" pitchFamily="34" charset="0"/>
                <a:cs typeface="Arial" panose="020B0604020202020204" pitchFamily="34" charset="0"/>
              </a:rPr>
              <a:t>auditoris</a:t>
            </a:r>
            <a:r>
              <a:rPr lang="id-ID" sz="1600" b="1" dirty="0">
                <a:latin typeface="Times New Roman" panose="02020603050405020304" pitchFamily="18" charset="0"/>
                <a:ea typeface="Calibri" panose="020F0502020204030204" pitchFamily="34" charset="0"/>
                <a:cs typeface="Arial" panose="020B0604020202020204" pitchFamily="34" charset="0"/>
              </a:rPr>
              <a:t>, termasuk penentuan letak sumber suara).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0"/>
              </a:spcAft>
              <a:tabLst>
                <a:tab pos="630555" algn="l"/>
              </a:tabLst>
            </a:pPr>
            <a:r>
              <a:rPr lang="id-ID" sz="1600" b="1" dirty="0">
                <a:latin typeface="Times New Roman" panose="02020603050405020304" pitchFamily="18" charset="0"/>
                <a:ea typeface="Calibri" panose="020F0502020204030204" pitchFamily="34" charset="0"/>
                <a:cs typeface="Arial" panose="020B0604020202020204" pitchFamily="34" charset="0"/>
              </a:rPr>
              <a:t>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tabLst>
                <a:tab pos="630555" algn="l"/>
              </a:tabLst>
            </a:pPr>
            <a:r>
              <a:rPr lang="id-ID" sz="1600" b="1" dirty="0" err="1">
                <a:latin typeface="Times New Roman" panose="02020603050405020304" pitchFamily="18" charset="0"/>
                <a:ea typeface="Calibri" panose="020F0502020204030204" pitchFamily="34" charset="0"/>
                <a:cs typeface="Arial" panose="020B0604020202020204" pitchFamily="34" charset="0"/>
              </a:rPr>
              <a:t>Pengkodean</a:t>
            </a:r>
            <a:r>
              <a:rPr lang="id-ID" sz="1600" b="1" dirty="0">
                <a:latin typeface="Times New Roman" panose="02020603050405020304" pitchFamily="18" charset="0"/>
                <a:ea typeface="Calibri" panose="020F0502020204030204" pitchFamily="34" charset="0"/>
                <a:cs typeface="Arial" panose="020B0604020202020204" pitchFamily="34" charset="0"/>
              </a:rPr>
              <a:t> tempat</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0"/>
              </a:spcAft>
              <a:tabLst>
                <a:tab pos="630555" algn="l"/>
              </a:tabLst>
            </a:pPr>
            <a:r>
              <a:rPr lang="id-ID" sz="1600" b="1" dirty="0">
                <a:latin typeface="Times New Roman" panose="02020603050405020304" pitchFamily="18" charset="0"/>
                <a:ea typeface="Calibri" panose="020F0502020204030204" pitchFamily="34" charset="0"/>
                <a:cs typeface="Arial" panose="020B0604020202020204" pitchFamily="34" charset="0"/>
              </a:rPr>
              <a:t>	Bukti </a:t>
            </a:r>
            <a:r>
              <a:rPr lang="id-ID" sz="1600" b="1" dirty="0" err="1">
                <a:latin typeface="Times New Roman" panose="02020603050405020304" pitchFamily="18" charset="0"/>
                <a:ea typeface="Calibri" panose="020F0502020204030204" pitchFamily="34" charset="0"/>
                <a:cs typeface="Arial" panose="020B0604020202020204" pitchFamily="34" charset="0"/>
              </a:rPr>
              <a:t>pengkodean</a:t>
            </a:r>
            <a:r>
              <a:rPr lang="id-ID" sz="1600" b="1" dirty="0">
                <a:latin typeface="Times New Roman" panose="02020603050405020304" pitchFamily="18" charset="0"/>
                <a:ea typeface="Calibri" panose="020F0502020204030204" pitchFamily="34" charset="0"/>
                <a:cs typeface="Arial" panose="020B0604020202020204" pitchFamily="34" charset="0"/>
              </a:rPr>
              <a:t> tempat </a:t>
            </a:r>
            <a:r>
              <a:rPr lang="id-ID" sz="1600" b="1" dirty="0" err="1">
                <a:latin typeface="Times New Roman" panose="02020603050405020304" pitchFamily="18" charset="0"/>
                <a:ea typeface="Calibri" panose="020F0502020204030204" pitchFamily="34" charset="0"/>
                <a:cs typeface="Arial" panose="020B0604020202020204" pitchFamily="34" charset="0"/>
              </a:rPr>
              <a:t>pitch</a:t>
            </a:r>
            <a:r>
              <a:rPr lang="id-ID" sz="1600" b="1" dirty="0">
                <a:latin typeface="Times New Roman" panose="02020603050405020304" pitchFamily="18" charset="0"/>
                <a:ea typeface="Calibri" panose="020F0502020204030204" pitchFamily="34" charset="0"/>
                <a:cs typeface="Arial" panose="020B0604020202020204" pitchFamily="34" charset="0"/>
              </a:rPr>
              <a:t> berasal dari beberapa bukti. Dosis tinggi obat-obatan antibiotik </a:t>
            </a:r>
            <a:r>
              <a:rPr lang="id-ID" sz="1600" b="1" dirty="0" err="1">
                <a:latin typeface="Times New Roman" panose="02020603050405020304" pitchFamily="18" charset="0"/>
                <a:ea typeface="Calibri" panose="020F0502020204030204" pitchFamily="34" charset="0"/>
                <a:cs typeface="Arial" panose="020B0604020202020204" pitchFamily="34" charset="0"/>
              </a:rPr>
              <a:t>kanamisin</a:t>
            </a:r>
            <a:r>
              <a:rPr lang="id-ID" sz="1600" b="1" dirty="0">
                <a:latin typeface="Times New Roman" panose="02020603050405020304" pitchFamily="18" charset="0"/>
                <a:ea typeface="Calibri" panose="020F0502020204030204" pitchFamily="34" charset="0"/>
                <a:cs typeface="Arial" panose="020B0604020202020204" pitchFamily="34" charset="0"/>
              </a:rPr>
              <a:t> dan </a:t>
            </a:r>
            <a:r>
              <a:rPr lang="id-ID" sz="1600" b="1" dirty="0" err="1">
                <a:latin typeface="Times New Roman" panose="02020603050405020304" pitchFamily="18" charset="0"/>
                <a:ea typeface="Calibri" panose="020F0502020204030204" pitchFamily="34" charset="0"/>
                <a:cs typeface="Arial" panose="020B0604020202020204" pitchFamily="34" charset="0"/>
              </a:rPr>
              <a:t>neomisin</a:t>
            </a:r>
            <a:r>
              <a:rPr lang="id-ID" sz="1600" b="1" dirty="0">
                <a:latin typeface="Times New Roman" panose="02020603050405020304" pitchFamily="18" charset="0"/>
                <a:ea typeface="Calibri" panose="020F0502020204030204" pitchFamily="34" charset="0"/>
                <a:cs typeface="Arial" panose="020B0604020202020204" pitchFamily="34" charset="0"/>
              </a:rPr>
              <a:t> menyebabkan kerusakan sel-sel rambut </a:t>
            </a:r>
            <a:r>
              <a:rPr lang="id-ID" sz="1600" b="1" dirty="0" err="1">
                <a:latin typeface="Times New Roman" panose="02020603050405020304" pitchFamily="18" charset="0"/>
                <a:ea typeface="Calibri" panose="020F0502020204030204" pitchFamily="34" charset="0"/>
                <a:cs typeface="Arial" panose="020B0604020202020204" pitchFamily="34" charset="0"/>
              </a:rPr>
              <a:t>auditoris</a:t>
            </a:r>
            <a:r>
              <a:rPr lang="id-ID" sz="1600" b="1" dirty="0">
                <a:latin typeface="Times New Roman" panose="02020603050405020304" pitchFamily="18" charset="0"/>
                <a:ea typeface="Calibri" panose="020F0502020204030204" pitchFamily="34" charset="0"/>
                <a:cs typeface="Arial" panose="020B0604020202020204" pitchFamily="34" charset="0"/>
              </a:rPr>
              <a:t>. Kerusakan dimulai pada ujung </a:t>
            </a:r>
            <a:r>
              <a:rPr lang="id-ID" sz="1600" b="1" dirty="0" err="1">
                <a:latin typeface="Times New Roman" panose="02020603050405020304" pitchFamily="18" charset="0"/>
                <a:ea typeface="Calibri" panose="020F0502020204030204" pitchFamily="34" charset="0"/>
                <a:cs typeface="Arial" panose="020B0604020202020204" pitchFamily="34" charset="0"/>
              </a:rPr>
              <a:t>basal</a:t>
            </a:r>
            <a:r>
              <a:rPr lang="id-ID" sz="1600" b="1" dirty="0">
                <a:latin typeface="Times New Roman" panose="02020603050405020304" pitchFamily="18" charset="0"/>
                <a:ea typeface="Calibri" panose="020F0502020204030204" pitchFamily="34" charset="0"/>
                <a:cs typeface="Arial" panose="020B0604020202020204" pitchFamily="34" charset="0"/>
              </a:rPr>
              <a:t> </a:t>
            </a:r>
            <a:r>
              <a:rPr lang="id-ID" sz="1600" b="1" dirty="0" err="1">
                <a:latin typeface="Times New Roman" panose="02020603050405020304" pitchFamily="18" charset="0"/>
                <a:ea typeface="Calibri" panose="020F0502020204030204" pitchFamily="34" charset="0"/>
                <a:cs typeface="Arial" panose="020B0604020202020204" pitchFamily="34" charset="0"/>
              </a:rPr>
              <a:t>koklea</a:t>
            </a:r>
            <a:r>
              <a:rPr lang="id-ID" sz="1600" b="1" dirty="0">
                <a:latin typeface="Times New Roman" panose="02020603050405020304" pitchFamily="18" charset="0"/>
                <a:ea typeface="Calibri" panose="020F0502020204030204" pitchFamily="34" charset="0"/>
                <a:cs typeface="Arial" panose="020B0604020202020204" pitchFamily="34" charset="0"/>
              </a:rPr>
              <a:t> dan maju terus </a:t>
            </a:r>
            <a:r>
              <a:rPr lang="id-ID" sz="1600" b="1" dirty="0" err="1">
                <a:latin typeface="Times New Roman" panose="02020603050405020304" pitchFamily="18" charset="0"/>
                <a:ea typeface="Calibri" panose="020F0502020204030204" pitchFamily="34" charset="0"/>
                <a:cs typeface="Arial" panose="020B0604020202020204" pitchFamily="34" charset="0"/>
              </a:rPr>
              <a:t>kearah</a:t>
            </a:r>
            <a:r>
              <a:rPr lang="id-ID" sz="1600" b="1" dirty="0">
                <a:latin typeface="Times New Roman" panose="02020603050405020304" pitchFamily="18" charset="0"/>
                <a:ea typeface="Calibri" panose="020F0502020204030204" pitchFamily="34" charset="0"/>
                <a:cs typeface="Arial" panose="020B0604020202020204" pitchFamily="34" charset="0"/>
              </a:rPr>
              <a:t> ujung apikal, pola ini dapat </a:t>
            </a:r>
            <a:r>
              <a:rPr lang="id-ID" sz="1600" b="1" dirty="0" err="1">
                <a:latin typeface="Times New Roman" panose="02020603050405020304" pitchFamily="18" charset="0"/>
                <a:ea typeface="Calibri" panose="020F0502020204030204" pitchFamily="34" charset="0"/>
                <a:cs typeface="Arial" panose="020B0604020202020204" pitchFamily="34" charset="0"/>
              </a:rPr>
              <a:t>diferifikasi</a:t>
            </a:r>
            <a:r>
              <a:rPr lang="id-ID" sz="1600" b="1" dirty="0">
                <a:latin typeface="Times New Roman" panose="02020603050405020304" pitchFamily="18" charset="0"/>
                <a:ea typeface="Calibri" panose="020F0502020204030204" pitchFamily="34" charset="0"/>
                <a:cs typeface="Arial" panose="020B0604020202020204" pitchFamily="34" charset="0"/>
              </a:rPr>
              <a:t> dengan dengan mematikan hewan-hewan percobaan setelah memberikan mereka dosis antibiotik dengan jangka waktu berbeda-beda </a:t>
            </a:r>
            <a:r>
              <a:rPr lang="id-ID" sz="1600" b="1" dirty="0" err="1">
                <a:latin typeface="Times New Roman" panose="02020603050405020304" pitchFamily="18" charset="0"/>
                <a:ea typeface="Calibri" panose="020F0502020204030204" pitchFamily="34" charset="0"/>
                <a:cs typeface="Arial" panose="020B0604020202020204" pitchFamily="34" charset="0"/>
              </a:rPr>
              <a:t>Stebbins</a:t>
            </a:r>
            <a:r>
              <a:rPr lang="id-ID" sz="1600" b="1" dirty="0">
                <a:latin typeface="Times New Roman" panose="02020603050405020304" pitchFamily="18" charset="0"/>
                <a:ea typeface="Calibri" panose="020F0502020204030204" pitchFamily="34" charset="0"/>
                <a:cs typeface="Arial" panose="020B0604020202020204" pitchFamily="34" charset="0"/>
              </a:rPr>
              <a:t> </a:t>
            </a:r>
            <a:r>
              <a:rPr lang="id-ID" sz="1600" b="1" dirty="0" err="1">
                <a:latin typeface="Times New Roman" panose="02020603050405020304" pitchFamily="18" charset="0"/>
                <a:ea typeface="Calibri" panose="020F0502020204030204" pitchFamily="34" charset="0"/>
                <a:cs typeface="Arial" panose="020B0604020202020204" pitchFamily="34" charset="0"/>
              </a:rPr>
              <a:t>et</a:t>
            </a:r>
            <a:r>
              <a:rPr lang="id-ID" sz="1600" b="1" dirty="0">
                <a:latin typeface="Times New Roman" panose="02020603050405020304" pitchFamily="18" charset="0"/>
                <a:ea typeface="Calibri" panose="020F0502020204030204" pitchFamily="34" charset="0"/>
                <a:cs typeface="Arial" panose="020B0604020202020204" pitchFamily="34" charset="0"/>
              </a:rPr>
              <a:t> </a:t>
            </a:r>
            <a:r>
              <a:rPr lang="id-ID" sz="1600" b="1" dirty="0" err="1">
                <a:latin typeface="Times New Roman" panose="02020603050405020304" pitchFamily="18" charset="0"/>
                <a:ea typeface="Calibri" panose="020F0502020204030204" pitchFamily="34" charset="0"/>
                <a:cs typeface="Arial" panose="020B0604020202020204" pitchFamily="34" charset="0"/>
              </a:rPr>
              <a:t>al</a:t>
            </a:r>
            <a:r>
              <a:rPr lang="id-ID" sz="1600" b="1" dirty="0">
                <a:latin typeface="Times New Roman" panose="02020603050405020304" pitchFamily="18" charset="0"/>
                <a:ea typeface="Calibri" panose="020F0502020204030204" pitchFamily="34" charset="0"/>
                <a:cs typeface="Arial" panose="020B0604020202020204" pitchFamily="34" charset="0"/>
              </a:rPr>
              <a:t>. (1969).</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15000"/>
              </a:lnSpc>
              <a:spcAft>
                <a:spcPts val="0"/>
              </a:spcAft>
              <a:tabLst>
                <a:tab pos="630555" algn="l"/>
              </a:tabLst>
            </a:pPr>
            <a:r>
              <a:rPr lang="id-ID" sz="1600" b="1" dirty="0">
                <a:latin typeface="Times New Roman" panose="02020603050405020304" pitchFamily="18" charset="0"/>
                <a:ea typeface="Calibri" panose="020F0502020204030204" pitchFamily="34" charset="0"/>
                <a:cs typeface="Arial" panose="020B0604020202020204" pitchFamily="34" charset="0"/>
              </a:rPr>
              <a:t> </a:t>
            </a:r>
            <a:endParaRPr lang="en-US" sz="1600"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Symbol" panose="05050102010706020507" pitchFamily="18" charset="2"/>
              <a:buChar char=""/>
              <a:tabLst>
                <a:tab pos="630555" algn="l"/>
              </a:tabLst>
            </a:pPr>
            <a:r>
              <a:rPr lang="id-ID" sz="1600" b="1" dirty="0" err="1">
                <a:latin typeface="Times New Roman" panose="02020603050405020304" pitchFamily="18" charset="0"/>
                <a:ea typeface="Calibri" panose="020F0502020204030204" pitchFamily="34" charset="0"/>
                <a:cs typeface="Arial" panose="020B0604020202020204" pitchFamily="34" charset="0"/>
              </a:rPr>
              <a:t>Pengkodean</a:t>
            </a:r>
            <a:r>
              <a:rPr lang="id-ID" sz="1600" b="1" dirty="0">
                <a:latin typeface="Times New Roman" panose="02020603050405020304" pitchFamily="18" charset="0"/>
                <a:ea typeface="Calibri" panose="020F0502020204030204" pitchFamily="34" charset="0"/>
                <a:cs typeface="Arial" panose="020B0604020202020204" pitchFamily="34" charset="0"/>
              </a:rPr>
              <a:t> laju</a:t>
            </a:r>
            <a:endParaRPr lang="en-US" sz="1600" b="1" dirty="0">
              <a:latin typeface="Calibri" panose="020F0502020204030204" pitchFamily="34" charset="0"/>
              <a:ea typeface="Calibri" panose="020F0502020204030204" pitchFamily="34" charset="0"/>
              <a:cs typeface="Arial" panose="020B0604020202020204" pitchFamily="34" charset="0"/>
            </a:endParaRPr>
          </a:p>
          <a:p>
            <a:r>
              <a:rPr lang="id-ID" sz="1600" b="1" dirty="0">
                <a:latin typeface="Times New Roman" panose="02020603050405020304" pitchFamily="18" charset="0"/>
                <a:ea typeface="Calibri" panose="020F0502020204030204" pitchFamily="34" charset="0"/>
              </a:rPr>
              <a:t>	Bukti </a:t>
            </a:r>
            <a:r>
              <a:rPr lang="id-ID" sz="1600" b="1" dirty="0" err="1">
                <a:latin typeface="Times New Roman" panose="02020603050405020304" pitchFamily="18" charset="0"/>
                <a:ea typeface="Calibri" panose="020F0502020204030204" pitchFamily="34" charset="0"/>
              </a:rPr>
              <a:t>pengkodean</a:t>
            </a:r>
            <a:r>
              <a:rPr lang="id-ID" sz="1600" b="1" dirty="0">
                <a:latin typeface="Times New Roman" panose="02020603050405020304" pitchFamily="18" charset="0"/>
                <a:ea typeface="Calibri" panose="020F0502020204030204" pitchFamily="34" charset="0"/>
              </a:rPr>
              <a:t> laju </a:t>
            </a:r>
            <a:r>
              <a:rPr lang="id-ID" sz="1600" b="1" dirty="0" err="1">
                <a:latin typeface="Times New Roman" panose="02020603050405020304" pitchFamily="18" charset="0"/>
                <a:ea typeface="Calibri" panose="020F0502020204030204" pitchFamily="34" charset="0"/>
              </a:rPr>
              <a:t>pitch</a:t>
            </a:r>
            <a:r>
              <a:rPr lang="id-ID" sz="1600" b="1" dirty="0">
                <a:latin typeface="Times New Roman" panose="02020603050405020304" pitchFamily="18" charset="0"/>
                <a:ea typeface="Calibri" panose="020F0502020204030204" pitchFamily="34" charset="0"/>
              </a:rPr>
              <a:t> berasal dari penelitian terhadap orang-orang yang menggunakan </a:t>
            </a:r>
            <a:r>
              <a:rPr lang="id-ID" sz="1600" b="1" dirty="0" err="1">
                <a:latin typeface="Times New Roman" panose="02020603050405020304" pitchFamily="18" charset="0"/>
                <a:ea typeface="Calibri" panose="020F0502020204030204" pitchFamily="34" charset="0"/>
              </a:rPr>
              <a:t>implan</a:t>
            </a:r>
            <a:r>
              <a:rPr lang="id-ID" sz="1600" b="1" dirty="0">
                <a:latin typeface="Times New Roman" panose="02020603050405020304" pitchFamily="18" charset="0"/>
                <a:ea typeface="Calibri" panose="020F0502020204030204" pitchFamily="34" charset="0"/>
              </a:rPr>
              <a:t> </a:t>
            </a:r>
            <a:r>
              <a:rPr lang="id-ID" sz="1600" b="1" dirty="0" err="1">
                <a:latin typeface="Times New Roman" panose="02020603050405020304" pitchFamily="18" charset="0"/>
                <a:ea typeface="Calibri" panose="020F0502020204030204" pitchFamily="34" charset="0"/>
              </a:rPr>
              <a:t>koklea</a:t>
            </a:r>
            <a:r>
              <a:rPr lang="id-ID" sz="1600" b="1" dirty="0">
                <a:latin typeface="Times New Roman" panose="02020603050405020304" pitchFamily="18" charset="0"/>
                <a:ea typeface="Calibri" panose="020F0502020204030204" pitchFamily="34" charset="0"/>
              </a:rPr>
              <a:t>. </a:t>
            </a:r>
            <a:r>
              <a:rPr lang="id-ID" sz="1600" b="1" dirty="0" err="1">
                <a:latin typeface="Times New Roman" panose="02020603050405020304" pitchFamily="18" charset="0"/>
                <a:ea typeface="Calibri" panose="020F0502020204030204" pitchFamily="34" charset="0"/>
              </a:rPr>
              <a:t>Pijl</a:t>
            </a:r>
            <a:r>
              <a:rPr lang="id-ID" sz="1600" b="1" dirty="0">
                <a:latin typeface="Times New Roman" panose="02020603050405020304" pitchFamily="18" charset="0"/>
                <a:ea typeface="Calibri" panose="020F0502020204030204" pitchFamily="34" charset="0"/>
              </a:rPr>
              <a:t> dan </a:t>
            </a:r>
            <a:r>
              <a:rPr lang="id-ID" sz="1600" b="1" dirty="0" err="1">
                <a:latin typeface="Times New Roman" panose="02020603050405020304" pitchFamily="18" charset="0"/>
                <a:ea typeface="Calibri" panose="020F0502020204030204" pitchFamily="34" charset="0"/>
              </a:rPr>
              <a:t>Schwarz</a:t>
            </a:r>
            <a:r>
              <a:rPr lang="id-ID" sz="1600" b="1" dirty="0">
                <a:latin typeface="Times New Roman" panose="02020603050405020304" pitchFamily="18" charset="0"/>
                <a:ea typeface="Calibri" panose="020F0502020204030204" pitchFamily="34" charset="0"/>
              </a:rPr>
              <a:t> (1995a, 1995b) menemukan bahwa stimulus satu </a:t>
            </a:r>
            <a:r>
              <a:rPr lang="id-ID" sz="1600" b="1" dirty="0" err="1">
                <a:latin typeface="Times New Roman" panose="02020603050405020304" pitchFamily="18" charset="0"/>
                <a:ea typeface="Calibri" panose="020F0502020204030204" pitchFamily="34" charset="0"/>
              </a:rPr>
              <a:t>elektroda</a:t>
            </a:r>
            <a:r>
              <a:rPr lang="id-ID" sz="1600" b="1" dirty="0">
                <a:latin typeface="Times New Roman" panose="02020603050405020304" pitchFamily="18" charset="0"/>
                <a:ea typeface="Calibri" panose="020F0502020204030204" pitchFamily="34" charset="0"/>
              </a:rPr>
              <a:t> tunggal dengan denyut-denyut listrik menghasilkan sensasi </a:t>
            </a:r>
            <a:r>
              <a:rPr lang="id-ID" sz="1600" b="1" dirty="0" err="1">
                <a:latin typeface="Times New Roman" panose="02020603050405020304" pitchFamily="18" charset="0"/>
                <a:ea typeface="Calibri" panose="020F0502020204030204" pitchFamily="34" charset="0"/>
              </a:rPr>
              <a:t>pitch</a:t>
            </a:r>
            <a:r>
              <a:rPr lang="id-ID" sz="1600" b="1" dirty="0">
                <a:latin typeface="Times New Roman" panose="02020603050405020304" pitchFamily="18" charset="0"/>
                <a:ea typeface="Calibri" panose="020F0502020204030204" pitchFamily="34" charset="0"/>
              </a:rPr>
              <a:t> yang sebanding dengan frekuensi stimulasi.</a:t>
            </a:r>
            <a:endParaRPr lang="en-US" sz="1600" b="1" dirty="0"/>
          </a:p>
        </p:txBody>
      </p:sp>
    </p:spTree>
    <p:extLst>
      <p:ext uri="{BB962C8B-B14F-4D97-AF65-F5344CB8AC3E}">
        <p14:creationId xmlns="" xmlns:p14="http://schemas.microsoft.com/office/powerpoint/2010/main" val="34275225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smtClean="0"/>
              <a:t>Sistem </a:t>
            </a:r>
            <a:r>
              <a:rPr lang="en-US" smtClean="0"/>
              <a:t>V</a:t>
            </a:r>
            <a:r>
              <a:rPr lang="id-ID" smtClean="0"/>
              <a:t>estibular</a:t>
            </a:r>
            <a:endParaRPr lang="en-US" dirty="0"/>
          </a:p>
        </p:txBody>
      </p:sp>
      <p:sp>
        <p:nvSpPr>
          <p:cNvPr id="3" name="Rectangle 2"/>
          <p:cNvSpPr/>
          <p:nvPr/>
        </p:nvSpPr>
        <p:spPr>
          <a:xfrm>
            <a:off x="382448" y="1896086"/>
            <a:ext cx="11362900" cy="3914918"/>
          </a:xfrm>
          <a:prstGeom prst="rect">
            <a:avLst/>
          </a:prstGeom>
        </p:spPr>
        <p:txBody>
          <a:bodyPr wrap="square">
            <a:spAutoFit/>
          </a:bodyPr>
          <a:lstStyle/>
          <a:p>
            <a:pPr algn="just">
              <a:lnSpc>
                <a:spcPct val="115000"/>
              </a:lnSpc>
              <a:spcAft>
                <a:spcPts val="0"/>
              </a:spcAft>
              <a:tabLst>
                <a:tab pos="630555" algn="l"/>
              </a:tabLst>
            </a:pPr>
            <a:r>
              <a:rPr lang="id-ID" b="1" dirty="0">
                <a:latin typeface="Times New Roman" panose="02020603050405020304" pitchFamily="18" charset="0"/>
                <a:ea typeface="Calibri" panose="020F0502020204030204" pitchFamily="34" charset="0"/>
                <a:cs typeface="Arial" panose="020B0604020202020204" pitchFamily="34" charset="0"/>
              </a:rPr>
              <a:t>Fungsi sistem </a:t>
            </a:r>
            <a:r>
              <a:rPr lang="id-ID" b="1" dirty="0" err="1">
                <a:latin typeface="Times New Roman" panose="02020603050405020304" pitchFamily="18" charset="0"/>
                <a:ea typeface="Calibri" panose="020F0502020204030204" pitchFamily="34" charset="0"/>
                <a:cs typeface="Arial" panose="020B0604020202020204" pitchFamily="34" charset="0"/>
              </a:rPr>
              <a:t>vestibular</a:t>
            </a:r>
            <a:r>
              <a:rPr lang="id-ID" b="1" dirty="0">
                <a:latin typeface="Times New Roman" panose="02020603050405020304" pitchFamily="18" charset="0"/>
                <a:ea typeface="Calibri" panose="020F0502020204030204" pitchFamily="34" charset="0"/>
                <a:cs typeface="Arial" panose="020B0604020202020204" pitchFamily="34" charset="0"/>
              </a:rPr>
              <a:t> mencakup keseimbangan, penjagaan kepala agar tetap tegak, dan penyesuaian gerak mata guna </a:t>
            </a:r>
            <a:r>
              <a:rPr lang="id-ID" b="1" dirty="0" err="1">
                <a:latin typeface="Times New Roman" panose="02020603050405020304" pitchFamily="18" charset="0"/>
                <a:ea typeface="Calibri" panose="020F0502020204030204" pitchFamily="34" charset="0"/>
                <a:cs typeface="Arial" panose="020B0604020202020204" pitchFamily="34" charset="0"/>
              </a:rPr>
              <a:t>mengonpensasi</a:t>
            </a:r>
            <a:r>
              <a:rPr lang="id-ID" b="1" dirty="0">
                <a:latin typeface="Times New Roman" panose="02020603050405020304" pitchFamily="18" charset="0"/>
                <a:ea typeface="Calibri" panose="020F0502020204030204" pitchFamily="34" charset="0"/>
                <a:cs typeface="Arial" panose="020B0604020202020204" pitchFamily="34" charset="0"/>
              </a:rPr>
              <a:t> gerakan kepala. Sistem </a:t>
            </a:r>
            <a:r>
              <a:rPr lang="id-ID" b="1" dirty="0" err="1">
                <a:latin typeface="Times New Roman" panose="02020603050405020304" pitchFamily="18" charset="0"/>
                <a:ea typeface="Calibri" panose="020F0502020204030204" pitchFamily="34" charset="0"/>
                <a:cs typeface="Arial" panose="020B0604020202020204" pitchFamily="34" charset="0"/>
              </a:rPr>
              <a:t>vestibular</a:t>
            </a:r>
            <a:r>
              <a:rPr lang="id-ID" b="1" dirty="0">
                <a:latin typeface="Times New Roman" panose="02020603050405020304" pitchFamily="18" charset="0"/>
                <a:ea typeface="Calibri" panose="020F0502020204030204" pitchFamily="34" charset="0"/>
                <a:cs typeface="Arial" panose="020B0604020202020204" pitchFamily="34" charset="0"/>
              </a:rPr>
              <a:t> memiliki dua komponen, yaitu</a:t>
            </a:r>
            <a:r>
              <a:rPr lang="id-ID" b="1" dirty="0" smtClean="0">
                <a:latin typeface="Times New Roman" panose="02020603050405020304" pitchFamily="18" charset="0"/>
                <a:ea typeface="Calibri" panose="020F0502020204030204" pitchFamily="34" charset="0"/>
                <a:cs typeface="Arial" panose="020B0604020202020204" pitchFamily="34" charset="0"/>
              </a:rPr>
              <a:t>:</a:t>
            </a:r>
            <a:endParaRPr lang="en-US" b="1" dirty="0" smtClean="0">
              <a:latin typeface="Times New Roman" panose="02020603050405020304" pitchFamily="18" charset="0"/>
              <a:ea typeface="Calibri" panose="020F0502020204030204" pitchFamily="34" charset="0"/>
              <a:cs typeface="Arial" panose="020B0604020202020204" pitchFamily="34" charset="0"/>
            </a:endParaRPr>
          </a:p>
          <a:p>
            <a:pPr algn="just">
              <a:lnSpc>
                <a:spcPct val="115000"/>
              </a:lnSpc>
              <a:spcAft>
                <a:spcPts val="0"/>
              </a:spcAft>
              <a:tabLst>
                <a:tab pos="630555" algn="l"/>
              </a:tabLst>
            </a:pP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tabLst>
                <a:tab pos="630555" algn="l"/>
              </a:tabLst>
            </a:pPr>
            <a:r>
              <a:rPr lang="id-ID" b="1" dirty="0">
                <a:latin typeface="Times New Roman" panose="02020603050405020304" pitchFamily="18" charset="0"/>
                <a:ea typeface="Calibri" panose="020F0502020204030204" pitchFamily="34" charset="0"/>
                <a:cs typeface="Arial" panose="020B0604020202020204" pitchFamily="34" charset="0"/>
              </a:rPr>
              <a:t>Kantong </a:t>
            </a:r>
            <a:r>
              <a:rPr lang="id-ID" b="1" dirty="0" err="1" smtClean="0">
                <a:latin typeface="Times New Roman" panose="02020603050405020304" pitchFamily="18" charset="0"/>
                <a:ea typeface="Calibri" panose="020F0502020204030204" pitchFamily="34" charset="0"/>
                <a:cs typeface="Arial" panose="020B0604020202020204" pitchFamily="34" charset="0"/>
              </a:rPr>
              <a:t>vestibular</a:t>
            </a:r>
            <a:endParaRPr lang="en-US" b="1" dirty="0">
              <a:latin typeface="Calibri" panose="020F0502020204030204" pitchFamily="34" charset="0"/>
              <a:ea typeface="Calibri" panose="020F0502020204030204" pitchFamily="34" charset="0"/>
              <a:cs typeface="Arial" panose="020B0604020202020204" pitchFamily="34" charset="0"/>
            </a:endParaRPr>
          </a:p>
          <a:p>
            <a:pPr marL="857250" algn="just">
              <a:lnSpc>
                <a:spcPct val="115000"/>
              </a:lnSpc>
              <a:spcAft>
                <a:spcPts val="0"/>
              </a:spcAft>
              <a:tabLst>
                <a:tab pos="630555" algn="l"/>
              </a:tabLst>
            </a:pPr>
            <a:r>
              <a:rPr lang="id-ID" b="1" dirty="0">
                <a:latin typeface="Times New Roman" panose="02020603050405020304" pitchFamily="18" charset="0"/>
                <a:ea typeface="Calibri" panose="020F0502020204030204" pitchFamily="34" charset="0"/>
                <a:cs typeface="Arial" panose="020B0604020202020204" pitchFamily="34" charset="0"/>
              </a:rPr>
              <a:t>		Kantong </a:t>
            </a:r>
            <a:r>
              <a:rPr lang="id-ID" b="1" dirty="0" err="1">
                <a:latin typeface="Times New Roman" panose="02020603050405020304" pitchFamily="18" charset="0"/>
                <a:ea typeface="Calibri" panose="020F0502020204030204" pitchFamily="34" charset="0"/>
                <a:cs typeface="Arial" panose="020B0604020202020204" pitchFamily="34" charset="0"/>
              </a:rPr>
              <a:t>vestibular</a:t>
            </a:r>
            <a:r>
              <a:rPr lang="id-ID" b="1" dirty="0">
                <a:latin typeface="Times New Roman" panose="02020603050405020304" pitchFamily="18" charset="0"/>
                <a:ea typeface="Calibri" panose="020F0502020204030204" pitchFamily="34" charset="0"/>
                <a:cs typeface="Arial" panose="020B0604020202020204" pitchFamily="34" charset="0"/>
              </a:rPr>
              <a:t> adalah perangkat yang terdiri atas dua organ reseptor di masing-masing telinga dalam yang mendeteksi perubahan kemiringan kepala. Kantong </a:t>
            </a:r>
            <a:r>
              <a:rPr lang="id-ID" b="1" dirty="0" err="1">
                <a:latin typeface="Times New Roman" panose="02020603050405020304" pitchFamily="18" charset="0"/>
                <a:ea typeface="Calibri" panose="020F0502020204030204" pitchFamily="34" charset="0"/>
                <a:cs typeface="Arial" panose="020B0604020202020204" pitchFamily="34" charset="0"/>
              </a:rPr>
              <a:t>vestibular</a:t>
            </a:r>
            <a:r>
              <a:rPr lang="id-ID" b="1" dirty="0">
                <a:latin typeface="Times New Roman" panose="02020603050405020304" pitchFamily="18" charset="0"/>
                <a:ea typeface="Calibri" panose="020F0502020204030204" pitchFamily="34" charset="0"/>
                <a:cs typeface="Arial" panose="020B0604020202020204" pitchFamily="34" charset="0"/>
              </a:rPr>
              <a:t> merespons gaya gravitasi dan menginformasikan kepada otak mengenai orientasi kepala</a:t>
            </a:r>
            <a:r>
              <a:rPr lang="id-ID" b="1" dirty="0" smtClean="0">
                <a:latin typeface="Times New Roman" panose="02020603050405020304" pitchFamily="18" charset="0"/>
                <a:ea typeface="Calibri" panose="020F0502020204030204" pitchFamily="34" charset="0"/>
                <a:cs typeface="Arial" panose="020B0604020202020204" pitchFamily="34" charset="0"/>
              </a:rPr>
              <a:t>.</a:t>
            </a:r>
            <a:endParaRPr lang="en-US" b="1" dirty="0" smtClean="0">
              <a:latin typeface="Times New Roman" panose="02020603050405020304" pitchFamily="18" charset="0"/>
              <a:ea typeface="Calibri" panose="020F0502020204030204" pitchFamily="34" charset="0"/>
              <a:cs typeface="Arial" panose="020B0604020202020204" pitchFamily="34" charset="0"/>
            </a:endParaRPr>
          </a:p>
          <a:p>
            <a:pPr marL="857250" algn="just">
              <a:lnSpc>
                <a:spcPct val="115000"/>
              </a:lnSpc>
              <a:spcAft>
                <a:spcPts val="0"/>
              </a:spcAft>
              <a:tabLst>
                <a:tab pos="630555" algn="l"/>
              </a:tabLst>
            </a:pPr>
            <a:endParaRPr lang="en-US" b="1"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15000"/>
              </a:lnSpc>
              <a:spcAft>
                <a:spcPts val="0"/>
              </a:spcAft>
              <a:buFont typeface="+mj-lt"/>
              <a:buAutoNum type="arabicPeriod"/>
              <a:tabLst>
                <a:tab pos="630555" algn="l"/>
              </a:tabLst>
            </a:pPr>
            <a:r>
              <a:rPr lang="id-ID" b="1" dirty="0">
                <a:latin typeface="Times New Roman" panose="02020603050405020304" pitchFamily="18" charset="0"/>
                <a:ea typeface="Calibri" panose="020F0502020204030204" pitchFamily="34" charset="0"/>
                <a:cs typeface="Arial" panose="020B0604020202020204" pitchFamily="34" charset="0"/>
              </a:rPr>
              <a:t>Kanal </a:t>
            </a:r>
            <a:r>
              <a:rPr lang="id-ID" b="1" dirty="0" err="1">
                <a:latin typeface="Times New Roman" panose="02020603050405020304" pitchFamily="18" charset="0"/>
                <a:ea typeface="Calibri" panose="020F0502020204030204" pitchFamily="34" charset="0"/>
                <a:cs typeface="Arial" panose="020B0604020202020204" pitchFamily="34" charset="0"/>
              </a:rPr>
              <a:t>semisirkular</a:t>
            </a:r>
            <a:endParaRPr lang="en-US" b="1" dirty="0">
              <a:latin typeface="Calibri" panose="020F0502020204030204" pitchFamily="34" charset="0"/>
              <a:ea typeface="Calibri" panose="020F0502020204030204" pitchFamily="34" charset="0"/>
              <a:cs typeface="Arial" panose="020B0604020202020204" pitchFamily="34" charset="0"/>
            </a:endParaRPr>
          </a:p>
          <a:p>
            <a:pPr marL="857250" algn="just">
              <a:lnSpc>
                <a:spcPct val="115000"/>
              </a:lnSpc>
              <a:spcAft>
                <a:spcPts val="0"/>
              </a:spcAft>
              <a:tabLst>
                <a:tab pos="630555" algn="l"/>
              </a:tabLst>
            </a:pPr>
            <a:r>
              <a:rPr lang="id-ID" b="1" dirty="0">
                <a:latin typeface="Times New Roman" panose="02020603050405020304" pitchFamily="18" charset="0"/>
                <a:ea typeface="Calibri" panose="020F0502020204030204" pitchFamily="34" charset="0"/>
                <a:cs typeface="Arial" panose="020B0604020202020204" pitchFamily="34" charset="0"/>
              </a:rPr>
              <a:t>		Kanal </a:t>
            </a:r>
            <a:r>
              <a:rPr lang="id-ID" b="1" dirty="0" err="1">
                <a:latin typeface="Times New Roman" panose="02020603050405020304" pitchFamily="18" charset="0"/>
                <a:ea typeface="Calibri" panose="020F0502020204030204" pitchFamily="34" charset="0"/>
                <a:cs typeface="Arial" panose="020B0604020202020204" pitchFamily="34" charset="0"/>
              </a:rPr>
              <a:t>semisirkular</a:t>
            </a:r>
            <a:r>
              <a:rPr lang="id-ID" b="1" dirty="0">
                <a:latin typeface="Times New Roman" panose="02020603050405020304" pitchFamily="18" charset="0"/>
                <a:ea typeface="Calibri" panose="020F0502020204030204" pitchFamily="34" charset="0"/>
                <a:cs typeface="Arial" panose="020B0604020202020204" pitchFamily="34" charset="0"/>
              </a:rPr>
              <a:t> adalah tiga struktur serupa cincin di aparatus </a:t>
            </a:r>
            <a:r>
              <a:rPr lang="id-ID" b="1" dirty="0" err="1">
                <a:latin typeface="Times New Roman" panose="02020603050405020304" pitchFamily="18" charset="0"/>
                <a:ea typeface="Calibri" panose="020F0502020204030204" pitchFamily="34" charset="0"/>
                <a:cs typeface="Arial" panose="020B0604020202020204" pitchFamily="34" charset="0"/>
              </a:rPr>
              <a:t>vestibular</a:t>
            </a:r>
            <a:r>
              <a:rPr lang="id-ID" b="1" dirty="0">
                <a:latin typeface="Times New Roman" panose="02020603050405020304" pitchFamily="18" charset="0"/>
                <a:ea typeface="Calibri" panose="020F0502020204030204" pitchFamily="34" charset="0"/>
                <a:cs typeface="Arial" panose="020B0604020202020204" pitchFamily="34" charset="0"/>
              </a:rPr>
              <a:t> yang mendeteksi perubahan rotasi kepala. Kanal </a:t>
            </a:r>
            <a:r>
              <a:rPr lang="id-ID" b="1" dirty="0" err="1">
                <a:latin typeface="Times New Roman" panose="02020603050405020304" pitchFamily="18" charset="0"/>
                <a:ea typeface="Calibri" panose="020F0502020204030204" pitchFamily="34" charset="0"/>
                <a:cs typeface="Arial" panose="020B0604020202020204" pitchFamily="34" charset="0"/>
              </a:rPr>
              <a:t>semisirkular</a:t>
            </a:r>
            <a:r>
              <a:rPr lang="id-ID" b="1" dirty="0">
                <a:latin typeface="Times New Roman" panose="02020603050405020304" pitchFamily="18" charset="0"/>
                <a:ea typeface="Calibri" panose="020F0502020204030204" pitchFamily="34" charset="0"/>
                <a:cs typeface="Arial" panose="020B0604020202020204" pitchFamily="34" charset="0"/>
              </a:rPr>
              <a:t> merespons terhadap percepatan sudut perubahan rotasi kepala namun tidak terhadap rotasi yang terputus.</a:t>
            </a:r>
            <a:endParaRPr lang="en-US" b="1"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0112440" y="0"/>
            <a:ext cx="1989408" cy="5968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34679321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PLATE RESMI UEU PPT OK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TEMPLATE RESMI UEU PPT OKE</Template>
  <TotalTime>0</TotalTime>
  <Words>641</Words>
  <Application>Microsoft Office PowerPoint</Application>
  <PresentationFormat>Custom</PresentationFormat>
  <Paragraphs>69</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TEMPLATE RESMI UEU PPT OKE</vt:lpstr>
      <vt:lpstr>  PENDENGARAN, INDRA TUBUH DAN INDRA KIMIAWI</vt:lpstr>
      <vt:lpstr>Pendengaran</vt:lpstr>
      <vt:lpstr>Slide 3</vt:lpstr>
      <vt:lpstr>Anantomi telinga</vt:lpstr>
      <vt:lpstr>Slide 5</vt:lpstr>
      <vt:lpstr>Organ Corti</vt:lpstr>
      <vt:lpstr>Organ Corti</vt:lpstr>
      <vt:lpstr>Jalur auditoris</vt:lpstr>
      <vt:lpstr>Sistem Vestibular</vt:lpstr>
      <vt:lpstr>Slide 10</vt:lpstr>
      <vt:lpstr>Slide 11</vt:lpstr>
      <vt:lpstr>Slide 12</vt:lpstr>
      <vt:lpstr>Slide 13</vt:lpstr>
      <vt:lpstr>Slide 14</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2016-03-25T01:54:33Z</dcterms:created>
  <dcterms:modified xsi:type="dcterms:W3CDTF">2017-09-25T03:09:57Z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