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2" r:id="rId2"/>
  </p:sldMasterIdLst>
  <p:sldIdLst>
    <p:sldId id="306" r:id="rId3"/>
    <p:sldId id="305"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srcRect l="1051" r="800" b="504"/>
          <a:stretch>
            <a:fillRect/>
          </a:stretch>
        </p:blipFill>
        <p:spPr bwMode="auto">
          <a:xfrm>
            <a:off x="-36513" y="-26988"/>
            <a:ext cx="9204326" cy="6884988"/>
          </a:xfrm>
          <a:prstGeom prst="rect">
            <a:avLst/>
          </a:prstGeom>
          <a:noFill/>
          <a:ln w="9525">
            <a:noFill/>
            <a:miter lim="800000"/>
            <a:headEnd/>
            <a:tailEnd/>
          </a:ln>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srcRect/>
          <a:stretch>
            <a:fillRect/>
          </a:stretch>
        </p:blipFill>
        <p:spPr bwMode="auto">
          <a:xfrm>
            <a:off x="0" y="1560513"/>
            <a:ext cx="9144000" cy="4840287"/>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srcRect/>
          <a:stretch>
            <a:fillRect/>
          </a:stretch>
        </p:blipFill>
        <p:spPr bwMode="auto">
          <a:xfrm>
            <a:off x="11113" y="-76200"/>
            <a:ext cx="9144000" cy="6858000"/>
          </a:xfrm>
          <a:prstGeom prst="rect">
            <a:avLst/>
          </a:prstGeom>
          <a:noFill/>
          <a:ln w="9525">
            <a:noFill/>
            <a:miter lim="800000"/>
            <a:headEnd/>
            <a:tailEnd/>
          </a:ln>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5" name="Rectangle 20"/>
          <p:cNvSpPr>
            <a:spLocks noChangeArrowheads="1"/>
          </p:cNvSpPr>
          <p:nvPr/>
        </p:nvSpPr>
        <p:spPr bwMode="auto">
          <a:xfrm>
            <a:off x="3124200" y="2622550"/>
            <a:ext cx="3238500" cy="460375"/>
          </a:xfrm>
          <a:prstGeom prst="rect">
            <a:avLst/>
          </a:prstGeom>
          <a:noFill/>
          <a:ln w="9525">
            <a:noFill/>
            <a:miter lim="800000"/>
            <a:headEnd/>
            <a:tailEnd/>
          </a:ln>
        </p:spPr>
        <p:txBody>
          <a:bodyPr>
            <a:spAutoFit/>
          </a:bodyPr>
          <a:lstStyle/>
          <a:p>
            <a:pPr algn="ctr"/>
            <a:r>
              <a:rPr lang="en-US"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srcRect/>
          <a:stretch>
            <a:fillRect/>
          </a:stretch>
        </p:blipFill>
        <p:spPr bwMode="auto">
          <a:xfrm>
            <a:off x="11113" y="-76200"/>
            <a:ext cx="9144000" cy="6858000"/>
          </a:xfrm>
          <a:prstGeom prst="rect">
            <a:avLst/>
          </a:prstGeom>
          <a:noFill/>
          <a:ln w="9525">
            <a:noFill/>
            <a:miter lim="800000"/>
            <a:headEnd/>
            <a:tailEnd/>
          </a:ln>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5" name="Rectangle 20"/>
          <p:cNvSpPr>
            <a:spLocks noChangeArrowheads="1"/>
          </p:cNvSpPr>
          <p:nvPr/>
        </p:nvSpPr>
        <p:spPr bwMode="auto">
          <a:xfrm>
            <a:off x="3124200" y="2622550"/>
            <a:ext cx="3238500" cy="461963"/>
          </a:xfrm>
          <a:prstGeom prst="rect">
            <a:avLst/>
          </a:prstGeom>
          <a:noFill/>
          <a:ln w="9525">
            <a:noFill/>
            <a:miter lim="800000"/>
            <a:headEnd/>
            <a:tailEnd/>
          </a:ln>
        </p:spPr>
        <p:txBody>
          <a:bodyPr>
            <a:spAutoFit/>
          </a:bodyPr>
          <a:lstStyle/>
          <a:p>
            <a:pPr algn="ctr"/>
            <a:r>
              <a:rPr lang="en-US" sz="2400" b="1">
                <a:solidFill>
                  <a:srgbClr val="404040"/>
                </a:solidFill>
                <a:cs typeface="Arial" charset="0"/>
              </a:rPr>
              <a:t>Materi Se</a:t>
            </a:r>
            <a:r>
              <a:rPr lang="id-ID" sz="2400" b="1">
                <a:solidFill>
                  <a:srgbClr val="404040"/>
                </a:solidFill>
                <a:cs typeface="Arial" charset="0"/>
              </a:rPr>
              <a:t>sudah</a:t>
            </a:r>
            <a:r>
              <a:rPr lang="en-US"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d-ID"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FCFC38-C7AC-4CBD-89E3-34FFD787611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23461C7-7B2F-48D8-A823-7A1C56E911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E23461C7-7B2F-48D8-A823-7A1C56E911F9}" type="slidenum">
              <a:rPr lang="en-US" smtClean="0"/>
              <a:pPr/>
              <a:t>‹#›</a:t>
            </a:fld>
            <a:endParaRPr lang="en-US"/>
          </a:p>
        </p:txBody>
      </p:sp>
      <p:pic>
        <p:nvPicPr>
          <p:cNvPr id="1029" name="Picture 3" descr="UEU.jpg"/>
          <p:cNvPicPr>
            <a:picLocks noChangeAspect="1"/>
          </p:cNvPicPr>
          <p:nvPr/>
        </p:nvPicPr>
        <p:blipFill>
          <a:blip r:embed="rId13"/>
          <a:srcRect/>
          <a:stretch>
            <a:fillRect/>
          </a:stretch>
        </p:blipFill>
        <p:spPr bwMode="auto">
          <a:xfrm>
            <a:off x="0" y="0"/>
            <a:ext cx="9144000" cy="6858000"/>
          </a:xfrm>
          <a:prstGeom prst="rect">
            <a:avLst/>
          </a:prstGeom>
          <a:solidFill>
            <a:schemeClr val="accent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Lucida Sans" pitchFamily="34" charset="0"/>
        </a:defRPr>
      </a:lvl2pPr>
      <a:lvl3pPr algn="ctr" rtl="0" eaLnBrk="1" fontAlgn="base" hangingPunct="1">
        <a:spcBef>
          <a:spcPct val="0"/>
        </a:spcBef>
        <a:spcAft>
          <a:spcPct val="0"/>
        </a:spcAft>
        <a:defRPr sz="4400">
          <a:solidFill>
            <a:schemeClr val="tx1"/>
          </a:solidFill>
          <a:latin typeface="Lucida Sans" pitchFamily="34" charset="0"/>
        </a:defRPr>
      </a:lvl3pPr>
      <a:lvl4pPr algn="ctr" rtl="0" eaLnBrk="1" fontAlgn="base" hangingPunct="1">
        <a:spcBef>
          <a:spcPct val="0"/>
        </a:spcBef>
        <a:spcAft>
          <a:spcPct val="0"/>
        </a:spcAft>
        <a:defRPr sz="4400">
          <a:solidFill>
            <a:schemeClr val="tx1"/>
          </a:solidFill>
          <a:latin typeface="Lucida Sans" pitchFamily="34" charset="0"/>
        </a:defRPr>
      </a:lvl4pPr>
      <a:lvl5pPr algn="ctr" rtl="0" eaLnBrk="1" fontAlgn="base" hangingPunct="1">
        <a:spcBef>
          <a:spcPct val="0"/>
        </a:spcBef>
        <a:spcAft>
          <a:spcPct val="0"/>
        </a:spcAft>
        <a:defRPr sz="4400">
          <a:solidFill>
            <a:schemeClr val="tx1"/>
          </a:solidFill>
          <a:latin typeface="Lucida Sans" pitchFamily="34" charset="0"/>
        </a:defRPr>
      </a:lvl5pPr>
      <a:lvl6pPr marL="457200" algn="ctr" rtl="0" eaLnBrk="1" fontAlgn="base" hangingPunct="1">
        <a:spcBef>
          <a:spcPct val="0"/>
        </a:spcBef>
        <a:spcAft>
          <a:spcPct val="0"/>
        </a:spcAft>
        <a:defRPr sz="4400">
          <a:solidFill>
            <a:schemeClr val="tx1"/>
          </a:solidFill>
          <a:latin typeface="Lucida Sans" pitchFamily="34" charset="0"/>
        </a:defRPr>
      </a:lvl6pPr>
      <a:lvl7pPr marL="914400" algn="ctr" rtl="0" eaLnBrk="1" fontAlgn="base" hangingPunct="1">
        <a:spcBef>
          <a:spcPct val="0"/>
        </a:spcBef>
        <a:spcAft>
          <a:spcPct val="0"/>
        </a:spcAft>
        <a:defRPr sz="4400">
          <a:solidFill>
            <a:schemeClr val="tx1"/>
          </a:solidFill>
          <a:latin typeface="Lucida Sans" pitchFamily="34" charset="0"/>
        </a:defRPr>
      </a:lvl7pPr>
      <a:lvl8pPr marL="1371600" algn="ctr" rtl="0" eaLnBrk="1" fontAlgn="base" hangingPunct="1">
        <a:spcBef>
          <a:spcPct val="0"/>
        </a:spcBef>
        <a:spcAft>
          <a:spcPct val="0"/>
        </a:spcAft>
        <a:defRPr sz="4400">
          <a:solidFill>
            <a:schemeClr val="tx1"/>
          </a:solidFill>
          <a:latin typeface="Lucida Sans" pitchFamily="34" charset="0"/>
        </a:defRPr>
      </a:lvl8pPr>
      <a:lvl9pPr marL="1828800" algn="ctr" rtl="0" eaLnBrk="1" fontAlgn="base" hangingPunct="1">
        <a:spcBef>
          <a:spcPct val="0"/>
        </a:spcBef>
        <a:spcAft>
          <a:spcPct val="0"/>
        </a:spcAft>
        <a:defRPr sz="4400">
          <a:solidFill>
            <a:schemeClr val="tx1"/>
          </a:solidFill>
          <a:latin typeface="Lucida San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srcRect/>
          <a:stretch>
            <a:fillRect/>
          </a:stretch>
        </p:blipFill>
        <p:spPr bwMode="auto">
          <a:xfrm>
            <a:off x="0" y="0"/>
            <a:ext cx="9172575"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49275"/>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8" name="Text Placeholder 2"/>
          <p:cNvSpPr>
            <a:spLocks noGrp="1"/>
          </p:cNvSpPr>
          <p:nvPr>
            <p:ph type="body" idx="1"/>
          </p:nvPr>
        </p:nvSpPr>
        <p:spPr bwMode="auto">
          <a:xfrm>
            <a:off x="457200" y="1417638"/>
            <a:ext cx="8229600" cy="493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3CFCFC38-C7AC-4CBD-89E3-34FFD7876114}" type="datetimeFigureOut">
              <a:rPr lang="en-US" smtClean="0"/>
              <a:pPr/>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E23461C7-7B2F-48D8-A823-7A1C56E911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MyersPEL1e_fig_02_08"/>
          <p:cNvPicPr>
            <a:picLocks noChangeAspect="1" noChangeArrowheads="1"/>
          </p:cNvPicPr>
          <p:nvPr/>
        </p:nvPicPr>
        <p:blipFill>
          <a:blip r:embed="rId2"/>
          <a:srcRect/>
          <a:stretch>
            <a:fillRect/>
          </a:stretch>
        </p:blipFill>
        <p:spPr bwMode="auto">
          <a:xfrm>
            <a:off x="3048000" y="5029200"/>
            <a:ext cx="1524000" cy="1660030"/>
          </a:xfrm>
          <a:prstGeom prst="rect">
            <a:avLst/>
          </a:prstGeom>
          <a:noFill/>
          <a:ln w="9525">
            <a:noFill/>
            <a:miter lim="800000"/>
            <a:headEnd/>
            <a:tailEnd/>
          </a:ln>
        </p:spPr>
      </p:pic>
      <p:pic>
        <p:nvPicPr>
          <p:cNvPr id="8" name="Picture 6" descr="MyersPEL1e_fig_02_17"/>
          <p:cNvPicPr>
            <a:picLocks noChangeAspect="1" noChangeArrowheads="1"/>
          </p:cNvPicPr>
          <p:nvPr/>
        </p:nvPicPr>
        <p:blipFill>
          <a:blip r:embed="rId3" cstate="print"/>
          <a:srcRect/>
          <a:stretch>
            <a:fillRect/>
          </a:stretch>
        </p:blipFill>
        <p:spPr bwMode="auto">
          <a:xfrm>
            <a:off x="7772400" y="5181600"/>
            <a:ext cx="1144667" cy="144780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KONTROL GERAKAN</a:t>
            </a:r>
            <a:endParaRPr lang="id-ID" dirty="0"/>
          </a:p>
        </p:txBody>
      </p:sp>
      <p:sp>
        <p:nvSpPr>
          <p:cNvPr id="3" name="Subtitle 2"/>
          <p:cNvSpPr>
            <a:spLocks noGrp="1"/>
          </p:cNvSpPr>
          <p:nvPr>
            <p:ph type="subTitle" idx="1"/>
          </p:nvPr>
        </p:nvSpPr>
        <p:spPr>
          <a:xfrm>
            <a:off x="3200401" y="3581400"/>
            <a:ext cx="5943599" cy="1014231"/>
          </a:xfrm>
        </p:spPr>
        <p:txBody>
          <a:bodyPr/>
          <a:lstStyle/>
          <a:p>
            <a:r>
              <a:rPr lang="en-US" sz="2000" dirty="0" smtClean="0"/>
              <a:t>PERTEMUAN </a:t>
            </a:r>
            <a:r>
              <a:rPr lang="en-US" sz="2000" dirty="0" smtClean="0"/>
              <a:t>4.2</a:t>
            </a:r>
            <a:endParaRPr lang="id-ID" sz="2000" dirty="0" smtClean="0"/>
          </a:p>
          <a:p>
            <a:r>
              <a:rPr lang="en-US" sz="2000" dirty="0" err="1" smtClean="0"/>
              <a:t>Oleh</a:t>
            </a:r>
            <a:r>
              <a:rPr lang="en-US" sz="2000" dirty="0" smtClean="0"/>
              <a:t>:</a:t>
            </a:r>
          </a:p>
          <a:p>
            <a:r>
              <a:rPr lang="en-US" sz="2000" dirty="0" smtClean="0"/>
              <a:t>Deny Surya </a:t>
            </a:r>
            <a:r>
              <a:rPr lang="en-US" sz="2000" dirty="0" err="1" smtClean="0"/>
              <a:t>Saputra</a:t>
            </a:r>
            <a:r>
              <a:rPr lang="en-US" sz="2000" dirty="0" smtClean="0"/>
              <a:t>, S. Psi., M. Th. (Counseling), CCP.</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plus(in)">
                                      <p:cBhvr>
                                        <p:cTn id="20" dur="2000"/>
                                        <p:tgtEl>
                                          <p:spTgt spid="3">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plus(in)">
                                      <p:cBhvr>
                                        <p:cTn id="23" dur="2000"/>
                                        <p:tgtEl>
                                          <p:spTgt spid="9"/>
                                        </p:tgtEl>
                                      </p:cBhvr>
                                    </p:animEffect>
                                  </p:childTnLst>
                                </p:cTn>
                              </p:par>
                              <p:par>
                                <p:cTn id="24" presetID="1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plus(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Sistem Motorik Gamma</a:t>
            </a:r>
            <a:endParaRPr lang="en-US" dirty="0"/>
          </a:p>
        </p:txBody>
      </p:sp>
      <p:sp>
        <p:nvSpPr>
          <p:cNvPr id="10" name="Content Placeholder 9"/>
          <p:cNvSpPr>
            <a:spLocks noGrp="1"/>
          </p:cNvSpPr>
          <p:nvPr>
            <p:ph idx="1"/>
          </p:nvPr>
        </p:nvSpPr>
        <p:spPr/>
        <p:txBody>
          <a:bodyPr/>
          <a:lstStyle/>
          <a:p>
            <a:r>
              <a:rPr lang="en-US" smtClean="0"/>
              <a:t>			Otak memanfaatkan sistem motorik gamma dalam menggerakan tungkai. Dengan memantapkan laju penembakan dalam sistem mototik gamma, otak mengontrol panjang gelendong otot dan secara tidak langsung panjang keseluruhan otot.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Refleks Polisinapsis</a:t>
            </a:r>
            <a:endParaRPr lang="en-US" dirty="0"/>
          </a:p>
        </p:txBody>
      </p:sp>
      <p:sp>
        <p:nvSpPr>
          <p:cNvPr id="10" name="Content Placeholder 9"/>
          <p:cNvSpPr>
            <a:spLocks noGrp="1"/>
          </p:cNvSpPr>
          <p:nvPr>
            <p:ph idx="1"/>
          </p:nvPr>
        </p:nvSpPr>
        <p:spPr/>
        <p:txBody>
          <a:bodyPr/>
          <a:lstStyle/>
          <a:p>
            <a:r>
              <a:rPr lang="en-US" smtClean="0"/>
              <a:t>Refleks – refleks yang relatif sedrhana : penarikan tungkai sebagai respons pada stimulus yang tidak menyenangkan.</a:t>
            </a:r>
          </a:p>
          <a:p>
            <a:r>
              <a:rPr lang="en-US" smtClean="0"/>
              <a:t>Refleks –refleks yang relatif kompleks : ejakulasi semen.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Kontrol Gerakan Oleh Otak</a:t>
            </a:r>
            <a:endParaRPr lang="en-US" dirty="0"/>
          </a:p>
        </p:txBody>
      </p:sp>
      <p:sp>
        <p:nvSpPr>
          <p:cNvPr id="10" name="Content Placeholder 9"/>
          <p:cNvSpPr>
            <a:spLocks noGrp="1"/>
          </p:cNvSpPr>
          <p:nvPr>
            <p:ph idx="1"/>
          </p:nvPr>
        </p:nvSpPr>
        <p:spPr/>
        <p:txBody>
          <a:bodyPr/>
          <a:lstStyle/>
          <a:p>
            <a:r>
              <a:rPr lang="en-US" smtClean="0"/>
              <a:t>Gerakan dapat diinisiasi melalui beberapa cara : perentangan cepat sebuah otot memicu refleks perentangan monosinapsis, tersandung memicu refleks menegakan badan, benda yang mendekat ke arah wajah menimbulan kaget.</a:t>
            </a:r>
          </a:p>
          <a:p>
            <a:r>
              <a:rPr lang="en-US" smtClean="0"/>
              <a:t>Otak dan urat saraf tulang belakang mencakup beberapa sistem motorik berbeda.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Organisasi Korteks Motorik</a:t>
            </a:r>
            <a:endParaRPr lang="en-US" dirty="0"/>
          </a:p>
        </p:txBody>
      </p:sp>
      <p:sp>
        <p:nvSpPr>
          <p:cNvPr id="10" name="Content Placeholder 9"/>
          <p:cNvSpPr>
            <a:spLocks noGrp="1"/>
          </p:cNvSpPr>
          <p:nvPr>
            <p:ph idx="1"/>
          </p:nvPr>
        </p:nvSpPr>
        <p:spPr/>
        <p:txBody>
          <a:bodyPr/>
          <a:lstStyle/>
          <a:p>
            <a:r>
              <a:rPr lang="en-US" smtClean="0"/>
              <a:t>Korteks motorik primer terletak di girus prasental, yang tepat rostral terhadap sulkus sentral.</a:t>
            </a:r>
          </a:p>
          <a:p>
            <a:r>
              <a:rPr lang="en-US" smtClean="0"/>
              <a:t>Aktivasi neuron –neuron yang terletak di bagian – bagian tertentu korteks motorik primer menyebabkan gerakan bagian – bagian tubuh tertentu.</a:t>
            </a:r>
          </a:p>
          <a:p>
            <a:r>
              <a:rPr lang="en-US" smtClean="0"/>
              <a:t>Organisasii somatotopik -&gt; pemetaan yang terorganisasi secara topografis dari bagian –bagian tubuh yang direpresentasikan di wilayah otak tertentu.</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Organisasi Korteks Motorik</a:t>
            </a:r>
            <a:endParaRPr lang="en-US" dirty="0"/>
          </a:p>
        </p:txBody>
      </p:sp>
      <p:sp>
        <p:nvSpPr>
          <p:cNvPr id="10" name="Content Placeholder 9"/>
          <p:cNvSpPr>
            <a:spLocks noGrp="1"/>
          </p:cNvSpPr>
          <p:nvPr>
            <p:ph idx="1"/>
          </p:nvPr>
        </p:nvSpPr>
        <p:spPr/>
        <p:txBody>
          <a:bodyPr/>
          <a:lstStyle/>
          <a:p>
            <a:r>
              <a:rPr lang="en-US" smtClean="0"/>
              <a:t>Area Motorik suplementer -&gt; Wilayah korteks asosiasi motorik di lobus frontal dorsal dan dorsomedial, rostral terhadap korteks motorik primer</a:t>
            </a:r>
          </a:p>
          <a:p>
            <a:r>
              <a:rPr lang="en-US" smtClean="0"/>
              <a:t>Korteks premototrik -&gt; wilayah korteks asosiasi mototrik di lobus frontal lateral, rostal terhadap korteks motorik primer.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Kontrol gerakan oleh korteks : jalur menurun</a:t>
            </a:r>
            <a:endParaRPr lang="en-US" dirty="0"/>
          </a:p>
        </p:txBody>
      </p:sp>
      <p:sp>
        <p:nvSpPr>
          <p:cNvPr id="10" name="Content Placeholder 9"/>
          <p:cNvSpPr>
            <a:spLocks noGrp="1"/>
          </p:cNvSpPr>
          <p:nvPr>
            <p:ph idx="1"/>
          </p:nvPr>
        </p:nvSpPr>
        <p:spPr/>
        <p:txBody>
          <a:bodyPr/>
          <a:lstStyle/>
          <a:p>
            <a:r>
              <a:rPr lang="en-US" smtClean="0"/>
              <a:t>Neuron – neuron di korteks motorik primer mengontrol gerakan melalui dua kelompok jalur menurun :</a:t>
            </a:r>
          </a:p>
          <a:p>
            <a:r>
              <a:rPr lang="en-US" smtClean="0"/>
              <a:t>Kelompok Lateral : Saluran kotrikospinal, saluran Kontrikolbulbar, dan saluran Rubrospinal -&gt; kontrol gerakan tungkai mandiri.</a:t>
            </a:r>
          </a:p>
          <a:p>
            <a:r>
              <a:rPr lang="en-US" smtClean="0"/>
              <a:t>Kelompok Ventromedial : saluran Vestibulospinal, saluran Tektospinal, saluran retikulospinal, dan saluran ventral kortikospinal -&gt; kontrol gerakan yang lebih otomatis.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0" y="28575"/>
            <a:ext cx="9144000" cy="6067425"/>
          </a:xfrm>
          <a:prstGeom prst="rect">
            <a:avLst/>
          </a:prstGeom>
          <a:noFill/>
          <a:ln w="9525">
            <a:noFill/>
            <a:miter lim="800000"/>
            <a:headEnd/>
            <a:tailEnd/>
          </a:ln>
          <a:effectLst/>
        </p:spPr>
      </p:pic>
      <p:pic>
        <p:nvPicPr>
          <p:cNvPr id="1026" name="Picture 2" descr="C:\Users\User\Pictures\2015-11-16 16.25.31.png"/>
          <p:cNvPicPr>
            <a:picLocks noChangeAspect="1" noChangeArrowheads="1"/>
          </p:cNvPicPr>
          <p:nvPr/>
        </p:nvPicPr>
        <p:blipFill>
          <a:blip r:embed="rId3" cstate="print"/>
          <a:srcRect/>
          <a:stretch>
            <a:fillRect/>
          </a:stretch>
        </p:blipFill>
        <p:spPr bwMode="auto">
          <a:xfrm>
            <a:off x="8001000" y="5715000"/>
            <a:ext cx="914400" cy="92804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Merencanakan dan mengawali gerakan : peran korteks asosiasi motorik</a:t>
            </a:r>
            <a:endParaRPr lang="en-US" dirty="0"/>
          </a:p>
        </p:txBody>
      </p:sp>
      <p:sp>
        <p:nvSpPr>
          <p:cNvPr id="10" name="Content Placeholder 9"/>
          <p:cNvSpPr>
            <a:spLocks noGrp="1"/>
          </p:cNvSpPr>
          <p:nvPr>
            <p:ph idx="1"/>
          </p:nvPr>
        </p:nvSpPr>
        <p:spPr/>
        <p:txBody>
          <a:bodyPr>
            <a:normAutofit fontScale="92500" lnSpcReduction="20000"/>
          </a:bodyPr>
          <a:lstStyle/>
          <a:p>
            <a:r>
              <a:rPr lang="en-US" smtClean="0"/>
              <a:t>			Area motorik suplementer dan korteks pramotorik terlibat dalam perencanaan gerakan dan mereka melaksanakan rencana – rencana ini melalui sambungan – sambungan dengan korteks motorik primer.</a:t>
            </a:r>
          </a:p>
          <a:p>
            <a:r>
              <a:rPr lang="en-US" smtClean="0"/>
              <a:t>Area motorik supplementer memainkan peran sangat penting dalam urutan perilaku. Kerusakan wilayah ini dapat mengganggu kemampuan melaksanakan urutan –urutan respons yang telah dipelajari dengan baik sehingga pelaksanaan satu respons menjadi sinyal bahwa respons berikutnya harus dilaksanakan.</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Merencanakan dan mengawali gerakan : peran korteks asosiasi motorik</a:t>
            </a:r>
            <a:endParaRPr lang="en-US" dirty="0"/>
          </a:p>
        </p:txBody>
      </p:sp>
      <p:sp>
        <p:nvSpPr>
          <p:cNvPr id="10" name="Content Placeholder 9"/>
          <p:cNvSpPr>
            <a:spLocks noGrp="1"/>
          </p:cNvSpPr>
          <p:nvPr>
            <p:ph idx="1"/>
          </p:nvPr>
        </p:nvSpPr>
        <p:spPr/>
        <p:txBody>
          <a:bodyPr/>
          <a:lstStyle/>
          <a:p>
            <a:r>
              <a:rPr lang="en-US" smtClean="0"/>
              <a:t>Korteks Pramotorik terlibat dalam pembelajaran dan pelaksanaan gerakan kompleks yang dipandu oleh informasi sensori.</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Meniru dan memhami Gerkan ; Peran Sistem Neuron Cermin</a:t>
            </a:r>
            <a:endParaRPr lang="en-US" dirty="0"/>
          </a:p>
        </p:txBody>
      </p:sp>
      <p:sp>
        <p:nvSpPr>
          <p:cNvPr id="10" name="Content Placeholder 9"/>
          <p:cNvSpPr>
            <a:spLocks noGrp="1"/>
          </p:cNvSpPr>
          <p:nvPr>
            <p:ph idx="1"/>
          </p:nvPr>
        </p:nvSpPr>
        <p:spPr/>
        <p:txBody>
          <a:bodyPr/>
          <a:lstStyle/>
          <a:p>
            <a:r>
              <a:rPr lang="en-US" smtClean="0"/>
              <a:t>Neuron cermin -&gt; Neuron –neuron yang terletak di korteks pramtorik ventral dan lobulus parietal inferior yang merespons ketiks individu melakukan gerakan tertentu atau melihat individu yang melihat gerakan itu.</a:t>
            </a:r>
          </a:p>
          <a:p>
            <a:r>
              <a:rPr lang="en-US" smtClean="0"/>
              <a:t>Teraktivasi bukan hanya dengan melakukan suatu tindakan visual, tetapi juga oleh suara – suara yang mengindikasikan terjadinya tindakan yang diakrabi.</a:t>
            </a:r>
          </a:p>
          <a:p>
            <a:r>
              <a:rPr lang="en-US" smtClean="0"/>
              <a:t>Interaksi antara pendengaran dan penglihatan juga bekerja ke arah sebaliknya.</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7" name="Title 6"/>
          <p:cNvSpPr>
            <a:spLocks noGrp="1"/>
          </p:cNvSpPr>
          <p:nvPr>
            <p:ph type="title"/>
          </p:nvPr>
        </p:nvSpPr>
        <p:spPr/>
        <p:txBody>
          <a:bodyPr/>
          <a:lstStyle/>
          <a:p>
            <a:r>
              <a:rPr lang="en-US" smtClean="0"/>
              <a:t>PEMBAHASAN</a:t>
            </a:r>
            <a:endParaRPr lang="en-US" dirty="0"/>
          </a:p>
        </p:txBody>
      </p:sp>
      <p:sp>
        <p:nvSpPr>
          <p:cNvPr id="11" name="Content Placeholder 10"/>
          <p:cNvSpPr>
            <a:spLocks noGrp="1"/>
          </p:cNvSpPr>
          <p:nvPr>
            <p:ph sz="half" idx="1"/>
          </p:nvPr>
        </p:nvSpPr>
        <p:spPr/>
        <p:txBody>
          <a:bodyPr>
            <a:normAutofit fontScale="77500" lnSpcReduction="20000"/>
          </a:bodyPr>
          <a:lstStyle/>
          <a:p>
            <a:r>
              <a:rPr lang="en-US" smtClean="0"/>
              <a:t>1. Otot Rangka</a:t>
            </a:r>
          </a:p>
          <a:p>
            <a:r>
              <a:rPr lang="en-US" smtClean="0"/>
              <a:t>Kelas gerakan pada otot rangka</a:t>
            </a:r>
          </a:p>
          <a:p>
            <a:r>
              <a:rPr lang="en-US" smtClean="0"/>
              <a:t>dasar fisik kontraksi otot</a:t>
            </a:r>
          </a:p>
          <a:p>
            <a:r>
              <a:rPr lang="en-US" smtClean="0"/>
              <a:t>Umpan balik sensoris dari otot</a:t>
            </a:r>
          </a:p>
          <a:p>
            <a:r>
              <a:rPr lang="en-US" smtClean="0"/>
              <a:t>2. Kontrol Refleks Gerakan</a:t>
            </a:r>
          </a:p>
          <a:p>
            <a:r>
              <a:rPr lang="en-US" smtClean="0"/>
              <a:t>Refleeks rentangan monosinapsis</a:t>
            </a:r>
          </a:p>
          <a:p>
            <a:r>
              <a:rPr lang="en-US" smtClean="0"/>
              <a:t>sistem motorik gamma</a:t>
            </a:r>
          </a:p>
          <a:p>
            <a:r>
              <a:rPr lang="en-US" smtClean="0"/>
              <a:t>Refleks Polisinapsis</a:t>
            </a:r>
          </a:p>
          <a:p>
            <a:r>
              <a:rPr lang="en-US" smtClean="0"/>
              <a:t>3. Kontrol Gerakan Oleh Otak</a:t>
            </a:r>
          </a:p>
          <a:p>
            <a:r>
              <a:rPr lang="en-US" smtClean="0"/>
              <a:t>Organisasi korteks motorik</a:t>
            </a:r>
          </a:p>
          <a:p>
            <a:r>
              <a:rPr lang="en-US" smtClean="0"/>
              <a:t>Kontrol gerakan oleh korteks : jalur menurun</a:t>
            </a:r>
          </a:p>
          <a:p>
            <a:endParaRPr lang="en-US" dirty="0" smtClean="0"/>
          </a:p>
        </p:txBody>
      </p:sp>
      <p:sp>
        <p:nvSpPr>
          <p:cNvPr id="13" name="Content Placeholder 12"/>
          <p:cNvSpPr>
            <a:spLocks noGrp="1"/>
          </p:cNvSpPr>
          <p:nvPr>
            <p:ph sz="half" idx="2"/>
          </p:nvPr>
        </p:nvSpPr>
        <p:spPr/>
        <p:txBody>
          <a:bodyPr>
            <a:normAutofit fontScale="77500" lnSpcReduction="20000"/>
          </a:bodyPr>
          <a:lstStyle/>
          <a:p>
            <a:r>
              <a:rPr lang="en-US" smtClean="0"/>
              <a:t>Merencanakan dan mengawali gerakan : peran korteks asosiasi motorik</a:t>
            </a:r>
          </a:p>
          <a:p>
            <a:r>
              <a:rPr lang="en-US" smtClean="0"/>
              <a:t>Meniru dan memahami gerakan : peran sistem neuron cermin</a:t>
            </a:r>
          </a:p>
          <a:p>
            <a:r>
              <a:rPr lang="en-US" smtClean="0"/>
              <a:t>Kontrol menggapai dan menggenggam </a:t>
            </a:r>
          </a:p>
          <a:p>
            <a:r>
              <a:rPr lang="en-US" smtClean="0"/>
              <a:t>Cacat gerakan terampil : Apraksia</a:t>
            </a:r>
          </a:p>
          <a:p>
            <a:r>
              <a:rPr lang="en-US" smtClean="0"/>
              <a:t>4. Gangglia Basal</a:t>
            </a:r>
          </a:p>
          <a:p>
            <a:r>
              <a:rPr lang="en-US" smtClean="0"/>
              <a:t>Fungsi &amp; Anatomi</a:t>
            </a:r>
          </a:p>
          <a:p>
            <a:r>
              <a:rPr lang="en-US" smtClean="0"/>
              <a:t>5. Serebelum</a:t>
            </a:r>
          </a:p>
          <a:p>
            <a:r>
              <a:rPr lang="en-US" smtClean="0"/>
              <a:t>- Formasi retikular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Kontrol Menggapai dan menggenggam</a:t>
            </a:r>
            <a:endParaRPr lang="en-US" dirty="0"/>
          </a:p>
        </p:txBody>
      </p:sp>
      <p:sp>
        <p:nvSpPr>
          <p:cNvPr id="10" name="Content Placeholder 9"/>
          <p:cNvSpPr>
            <a:spLocks noGrp="1"/>
          </p:cNvSpPr>
          <p:nvPr>
            <p:ph idx="1"/>
          </p:nvPr>
        </p:nvSpPr>
        <p:spPr/>
        <p:txBody>
          <a:bodyPr/>
          <a:lstStyle/>
          <a:p>
            <a:r>
              <a:rPr lang="en-US" smtClean="0"/>
              <a:t>			Kebanyakan perilaku kita melibatkan interaksi dengan benda –benda di lingkungan, banyak dari interaksi melibatkan gerakan menggapai sesuatu dan kemudian melakukan sesuatu terhadap benda tersebut seperti mengangkat, memindahkan atau mamanipulasinya.</a:t>
            </a:r>
          </a:p>
          <a:p>
            <a:r>
              <a:rPr lang="en-US" smtClean="0"/>
              <a:t>Wilayah gapaian parietal -&gt; sebuah wilayah di korteks parietal posterior medial yang berperan sangat penting dalam menunjuk atau menggapai dengan tangan.</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Cacat Gerakan terampilan : Apraksia</a:t>
            </a:r>
            <a:endParaRPr lang="en-US" dirty="0"/>
          </a:p>
        </p:txBody>
      </p:sp>
      <p:sp>
        <p:nvSpPr>
          <p:cNvPr id="10" name="Content Placeholder 9"/>
          <p:cNvSpPr>
            <a:spLocks noGrp="1"/>
          </p:cNvSpPr>
          <p:nvPr>
            <p:ph idx="1"/>
          </p:nvPr>
        </p:nvSpPr>
        <p:spPr/>
        <p:txBody>
          <a:bodyPr/>
          <a:lstStyle/>
          <a:p>
            <a:r>
              <a:rPr lang="en-US" smtClean="0"/>
              <a:t>			Kerusakan korteks frontal atau parietal di sisi kiri otak dapat menimbulkan kategori cacat yang disebut apraksia  (tanpa tindakan). Apraksia mengacu kepada ketidakmampuan meniru gerakan sebagai respons terhadap instruksi lisan atau ketidak mampuan menunjukan gerakan yang dilakukan menggunakan perkakas atau peralatan yang diakrabi.</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Cacat Gerakan terampilan : Apraksia</a:t>
            </a:r>
            <a:endParaRPr lang="en-US" dirty="0"/>
          </a:p>
        </p:txBody>
      </p:sp>
      <p:sp>
        <p:nvSpPr>
          <p:cNvPr id="10" name="Content Placeholder 9"/>
          <p:cNvSpPr>
            <a:spLocks noGrp="1"/>
          </p:cNvSpPr>
          <p:nvPr>
            <p:ph idx="1"/>
          </p:nvPr>
        </p:nvSpPr>
        <p:spPr/>
        <p:txBody>
          <a:bodyPr>
            <a:normAutofit fontScale="92500" lnSpcReduction="20000"/>
          </a:bodyPr>
          <a:lstStyle/>
          <a:p>
            <a:r>
              <a:rPr lang="en-US" smtClean="0"/>
              <a:t>Appraksia Tungkai</a:t>
            </a:r>
          </a:p>
          <a:p>
            <a:r>
              <a:rPr lang="en-US" smtClean="0"/>
              <a:t>Gerakan bagian tungkai yang salah, gerakan yang salah dari tungkai yang benar, atau gerakan yang benar tetapi tidak dengan ukuran yang sesuai.</a:t>
            </a:r>
          </a:p>
          <a:p>
            <a:r>
              <a:rPr lang="en-US" smtClean="0"/>
              <a:t>Disebabkan oleh kerusakan phamisfer parietal kiri</a:t>
            </a:r>
          </a:p>
          <a:p>
            <a:r>
              <a:rPr lang="en-US" smtClean="0"/>
              <a:t>Apraksia  Konstruksional</a:t>
            </a:r>
          </a:p>
          <a:p>
            <a:r>
              <a:rPr lang="en-US" smtClean="0"/>
              <a:t>Disebabkan oleh lesi hamisfer kanan, terutama lobus parietal kanan</a:t>
            </a:r>
          </a:p>
          <a:p>
            <a:r>
              <a:rPr lang="en-US" smtClean="0"/>
              <a:t>Penderita tidak dapat menggambar kubus misalnya, karena dia tidak bisa membayangkan seperti apa sisis –sisis kubus tersebut</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Gangglia Basal : Fungsi dan Anatomi</a:t>
            </a:r>
            <a:endParaRPr lang="en-US" dirty="0"/>
          </a:p>
        </p:txBody>
      </p:sp>
      <p:sp>
        <p:nvSpPr>
          <p:cNvPr id="10" name="Content Placeholder 9"/>
          <p:cNvSpPr>
            <a:spLocks noGrp="1"/>
          </p:cNvSpPr>
          <p:nvPr>
            <p:ph idx="1"/>
          </p:nvPr>
        </p:nvSpPr>
        <p:spPr/>
        <p:txBody>
          <a:bodyPr/>
          <a:lstStyle/>
          <a:p>
            <a:r>
              <a:rPr lang="en-US" smtClean="0"/>
              <a:t>		Gangglia Basal merupakan komponen penting sistem motorik. Kita tahu bahwa ganglia basal penting sebab rusaknya gangglia basal akibat penyakit atau cedra menyebabkan cacat mpotorik parah. Dua keluaran utama gangglia basal :</a:t>
            </a:r>
          </a:p>
          <a:p>
            <a:r>
              <a:rPr lang="en-US" smtClean="0"/>
              <a:t>Korteks motorik primer (area motorik suplementer.</a:t>
            </a:r>
          </a:p>
          <a:p>
            <a:r>
              <a:rPr lang="en-US" smtClean="0"/>
              <a:t>Korteks pramotorik (melalui talamus) serta neukleus motorik batang otak yang bersumbangsih kepada jalur2 ventromedial.</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Gangglia Basal : Fungsi dan Anatomi</a:t>
            </a:r>
            <a:endParaRPr lang="en-US" dirty="0"/>
          </a:p>
        </p:txBody>
      </p:sp>
      <p:sp>
        <p:nvSpPr>
          <p:cNvPr id="10" name="Content Placeholder 9"/>
          <p:cNvSpPr>
            <a:spLocks noGrp="1"/>
          </p:cNvSpPr>
          <p:nvPr>
            <p:ph idx="1"/>
          </p:nvPr>
        </p:nvSpPr>
        <p:spPr/>
        <p:txBody>
          <a:bodyPr/>
          <a:lstStyle/>
          <a:p>
            <a:r>
              <a:rPr lang="en-US" smtClean="0"/>
              <a:t>Penyakit parkinson -&gt; gejalanya kekakuan otot, gerak yang lamban, tremor saat diam dan ketidak stabilan postur.</a:t>
            </a:r>
          </a:p>
          <a:p>
            <a:r>
              <a:rPr lang="en-US" smtClean="0"/>
              <a:t>Pengobatan penyakit paarkinson diantaranya : bedah  strereotaksis dan penanaman elektoda penstimulasi di berbagai wilayah gangglion basal.</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Gangglia Basal : Fungsi dan Anatomi</a:t>
            </a:r>
            <a:endParaRPr lang="en-US" dirty="0"/>
          </a:p>
        </p:txBody>
      </p:sp>
      <p:sp>
        <p:nvSpPr>
          <p:cNvPr id="10" name="Content Placeholder 9"/>
          <p:cNvSpPr>
            <a:spLocks noGrp="1"/>
          </p:cNvSpPr>
          <p:nvPr>
            <p:ph idx="1"/>
          </p:nvPr>
        </p:nvSpPr>
        <p:spPr/>
        <p:txBody>
          <a:bodyPr/>
          <a:lstStyle/>
          <a:p>
            <a:r>
              <a:rPr lang="en-US" smtClean="0"/>
              <a:t>Penyakit Huntington -&gt; disebabkan oleh degenerasi nukleus kaudata dan puteman.</a:t>
            </a:r>
          </a:p>
          <a:p>
            <a:r>
              <a:rPr lang="en-US" smtClean="0"/>
              <a:t>Menyebabkan gerakan tidak terkontrol, terutma gerakan tungkai tersentak –sentak.</a:t>
            </a:r>
          </a:p>
          <a:p>
            <a:r>
              <a:rPr lang="en-US" smtClean="0"/>
              <a:t>Penyakit huntington adalah penyakit turunan, disebabkan oleh sebuah gen dominan pada kromosom 4.</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fontScale="90000"/>
          </a:bodyPr>
          <a:lstStyle/>
          <a:p>
            <a:r>
              <a:rPr lang="en-US" smtClean="0"/>
              <a:t>Gangglia Basal : Fungsi dan Anatomi</a:t>
            </a:r>
            <a:endParaRPr lang="en-US" dirty="0"/>
          </a:p>
        </p:txBody>
      </p:sp>
      <p:sp>
        <p:nvSpPr>
          <p:cNvPr id="10" name="Content Placeholder 9"/>
          <p:cNvSpPr>
            <a:spLocks noGrp="1"/>
          </p:cNvSpPr>
          <p:nvPr>
            <p:ph idx="1"/>
          </p:nvPr>
        </p:nvSpPr>
        <p:spPr/>
        <p:txBody>
          <a:bodyPr/>
          <a:lstStyle/>
          <a:p>
            <a:r>
              <a:rPr lang="en-US" smtClean="0"/>
              <a:t>Penyakit Huntington -&gt; disebabkan oleh degenerasi nukleus kaudata dan puteman.</a:t>
            </a:r>
          </a:p>
          <a:p>
            <a:r>
              <a:rPr lang="en-US" smtClean="0"/>
              <a:t>Menyebabkan gerakan tidak terkontrol, terutma gerakan tungkai tersentak – sentak.</a:t>
            </a:r>
          </a:p>
          <a:p>
            <a:r>
              <a:rPr lang="en-US" smtClean="0"/>
              <a:t>Penyakit huntington adalah penyakit turunan, disebabkan oleh sebuah gen dominan pada kromosom 4.</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Serebelum</a:t>
            </a:r>
            <a:endParaRPr lang="en-US" dirty="0"/>
          </a:p>
        </p:txBody>
      </p:sp>
      <p:sp>
        <p:nvSpPr>
          <p:cNvPr id="10" name="Content Placeholder 9"/>
          <p:cNvSpPr>
            <a:spLocks noGrp="1"/>
          </p:cNvSpPr>
          <p:nvPr>
            <p:ph idx="1"/>
          </p:nvPr>
        </p:nvSpPr>
        <p:spPr/>
        <p:txBody>
          <a:bodyPr>
            <a:normAutofit fontScale="77500" lnSpcReduction="20000"/>
          </a:bodyPr>
          <a:lstStyle/>
          <a:p>
            <a:r>
              <a:rPr lang="en-US" smtClean="0"/>
              <a:t>			Serebelum adalah bagian penting sistem motorik. Di dalamnya terkandung sekitar 50 miliar neuron. Serebelum terdiri dari dua hamisfer.</a:t>
            </a:r>
          </a:p>
          <a:p>
            <a:r>
              <a:rPr lang="en-US" smtClean="0"/>
              <a:t>Kerusakan serebelum bisa mengakibatkan gerakan orang menjadi tersentak – sentak, kacau dan tidak terorganisasi.</a:t>
            </a:r>
          </a:p>
          <a:p>
            <a:r>
              <a:rPr lang="en-US" smtClean="0"/>
              <a:t>Lobus flokulonudar -&gt; sebuah wilayah di serebelum, terlibat dalam kontrol refleks postur.</a:t>
            </a:r>
          </a:p>
          <a:p>
            <a:r>
              <a:rPr lang="en-US" smtClean="0"/>
              <a:t>Vermis (cacing) -&gt; terletak di garis tengah, menerima auditoris dan visual dari tektum serta informasi kulit dan kinestetik dari urat saraf tulang belakang.</a:t>
            </a:r>
          </a:p>
          <a:p>
            <a:r>
              <a:rPr lang="en-US" smtClean="0"/>
              <a:t>- Kerusakan pada lobus flokulonodular dan Vernis dapat mengakibatkan gangguan postur dan keseimbangan</a:t>
            </a:r>
          </a:p>
          <a:p>
            <a:endParaRPr lang="en-US"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Formasi Retikular</a:t>
            </a:r>
            <a:endParaRPr lang="en-US" dirty="0"/>
          </a:p>
        </p:txBody>
      </p:sp>
      <p:sp>
        <p:nvSpPr>
          <p:cNvPr id="10" name="Content Placeholder 9"/>
          <p:cNvSpPr>
            <a:spLocks noGrp="1"/>
          </p:cNvSpPr>
          <p:nvPr>
            <p:ph idx="1"/>
          </p:nvPr>
        </p:nvSpPr>
        <p:spPr/>
        <p:txBody>
          <a:bodyPr/>
          <a:lstStyle/>
          <a:p>
            <a:r>
              <a:rPr lang="en-US" smtClean="0"/>
              <a:t>Formasi retikular terdiri dari sebagian besar nukleus yang terletak di inti medula, pons, dan otak tengah.</a:t>
            </a:r>
          </a:p>
          <a:p>
            <a:r>
              <a:rPr lang="en-US" smtClean="0"/>
              <a:t>Modula mengandung beberapa nukleus dengan fungsi – fungsi motorik spesifik.</a:t>
            </a:r>
          </a:p>
          <a:p>
            <a:r>
              <a:rPr lang="en-US" smtClean="0"/>
              <a:t>Wilayah lokomotor mesenfalon -&gt; sebuah wilayah di formasi retikular otak tengah yang stimulasinya menyebabkan gerakan tungkai berganti – gantian yang normal saat lokomosi.</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Kontrol Gerakan</a:t>
            </a:r>
            <a:endParaRPr lang="en-US" dirty="0"/>
          </a:p>
        </p:txBody>
      </p:sp>
      <p:sp>
        <p:nvSpPr>
          <p:cNvPr id="10" name="Content Placeholder 9"/>
          <p:cNvSpPr>
            <a:spLocks noGrp="1"/>
          </p:cNvSpPr>
          <p:nvPr>
            <p:ph idx="1"/>
          </p:nvPr>
        </p:nvSpPr>
        <p:spPr/>
        <p:txBody>
          <a:bodyPr/>
          <a:lstStyle/>
          <a:p>
            <a:r>
              <a:rPr lang="en-US" smtClean="0"/>
              <a:t>		Fungsi Ultima sistem saraf : Kontrol perilaku. Otak adalah organ yang menggerakan otot. Otak melakukan banyak hal lain, tetapi semuanya sekunder dibandingkan menggerakan tubuh.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Otot Rangka</a:t>
            </a:r>
            <a:endParaRPr lang="en-US" dirty="0"/>
          </a:p>
        </p:txBody>
      </p:sp>
      <p:sp>
        <p:nvSpPr>
          <p:cNvPr id="10" name="Content Placeholder 9"/>
          <p:cNvSpPr>
            <a:spLocks noGrp="1"/>
          </p:cNvSpPr>
          <p:nvPr>
            <p:ph idx="1"/>
          </p:nvPr>
        </p:nvSpPr>
        <p:spPr/>
        <p:txBody>
          <a:bodyPr/>
          <a:lstStyle/>
          <a:p>
            <a:r>
              <a:rPr lang="en-US" smtClean="0"/>
              <a:t>		Otot Rangka adalah otot – otot yang menggerakan kita (kerangka kita) ke berbagai arah dan karenanya bertanggung jawab atas tindakan – tindakan kita. Kebanyakan otot rangka melekat ke tulang pada masing – masing ujungnya, dan sewaktu otot berkontraksi tulangpun bergerak.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Kelas gerakan pada otot rangka</a:t>
            </a:r>
            <a:endParaRPr lang="en-US" dirty="0"/>
          </a:p>
        </p:txBody>
      </p:sp>
      <p:sp>
        <p:nvSpPr>
          <p:cNvPr id="10" name="Content Placeholder 9"/>
          <p:cNvSpPr>
            <a:spLocks noGrp="1"/>
          </p:cNvSpPr>
          <p:nvPr>
            <p:ph idx="1"/>
          </p:nvPr>
        </p:nvSpPr>
        <p:spPr/>
        <p:txBody>
          <a:bodyPr/>
          <a:lstStyle/>
          <a:p>
            <a:r>
              <a:rPr lang="en-US" smtClean="0"/>
              <a:t>Fleksi - &gt; gerakan tungkai yang cenderung menekuk sendi – sendinya.</a:t>
            </a:r>
          </a:p>
          <a:p>
            <a:r>
              <a:rPr lang="en-US" smtClean="0"/>
              <a:t>Ekstensi - &gt; merupakan gerak sebaliknya dari fleksi, ditimbulkan oleh kontraksi otot – otot ekstensor. Otot – otot ini sering dijuluki otot antigravitasi yang kita gunakan untuk berdiri.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Dasar Fisik Kontraksi Otot</a:t>
            </a:r>
            <a:endParaRPr lang="en-US" dirty="0"/>
          </a:p>
        </p:txBody>
      </p:sp>
      <p:sp>
        <p:nvSpPr>
          <p:cNvPr id="10" name="Content Placeholder 9"/>
          <p:cNvSpPr>
            <a:spLocks noGrp="1"/>
          </p:cNvSpPr>
          <p:nvPr>
            <p:ph idx="1"/>
          </p:nvPr>
        </p:nvSpPr>
        <p:spPr/>
        <p:txBody>
          <a:bodyPr/>
          <a:lstStyle/>
          <a:p>
            <a:r>
              <a:rPr lang="en-US" smtClean="0"/>
              <a:t>		Sinapsis antara kenop ujung neuron eferen dan membran serat otot disebut Sambungan Neromoskular. Kenop – kenop ujung neuron itu bersinapsis pada lempeng ujung motorik, yang terletak di alur – alur sepanjang permukaan serat –serat otot.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Umpan Balik Sensoris dari Otot</a:t>
            </a:r>
            <a:endParaRPr lang="en-US" dirty="0"/>
          </a:p>
        </p:txBody>
      </p:sp>
      <p:sp>
        <p:nvSpPr>
          <p:cNvPr id="10" name="Content Placeholder 9"/>
          <p:cNvSpPr>
            <a:spLocks noGrp="1"/>
          </p:cNvSpPr>
          <p:nvPr>
            <p:ph idx="1"/>
          </p:nvPr>
        </p:nvSpPr>
        <p:spPr/>
        <p:txBody>
          <a:bodyPr/>
          <a:lstStyle/>
          <a:p>
            <a:r>
              <a:rPr lang="id-ID" smtClean="0"/>
              <a:t>Serat – serat otot intrafusal mengandung ujung – ujung sensoris yg peka terhadap perentangan. Serat – serat otot intrafusal tersusun paralel dengan serat – serat otot ekstrafusal.</a:t>
            </a:r>
          </a:p>
          <a:p>
            <a:r>
              <a:rPr lang="id-ID" smtClean="0"/>
              <a:t>Reseptor perentangan juga terletak didalam tendon, didalam organ tendon golgi.</a:t>
            </a:r>
          </a:p>
          <a:p>
            <a:r>
              <a:rPr lang="id-ID" smtClean="0"/>
              <a:t>Organ tendon golgi  adalah organ reseptor di tempat pertemuan tendon dan otot yg peka terhadap rentangan.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lstStyle/>
          <a:p>
            <a:r>
              <a:rPr lang="en-US" smtClean="0"/>
              <a:t>Kontrol Refleks Gerakan</a:t>
            </a:r>
            <a:endParaRPr lang="en-US" dirty="0"/>
          </a:p>
        </p:txBody>
      </p:sp>
      <p:sp>
        <p:nvSpPr>
          <p:cNvPr id="10" name="Content Placeholder 9"/>
          <p:cNvSpPr>
            <a:spLocks noGrp="1"/>
          </p:cNvSpPr>
          <p:nvPr>
            <p:ph idx="1"/>
          </p:nvPr>
        </p:nvSpPr>
        <p:spPr/>
        <p:txBody>
          <a:bodyPr/>
          <a:lstStyle/>
          <a:p>
            <a:r>
              <a:rPr lang="en-US" smtClean="0"/>
              <a:t>		Walaupun perilaku dikontrol oleh otak, urat saraf tulang belakang memiliki otonomi samppai tingkat tertentu. Jenis – jenis stimulus somatosensoris tertentu dapat memicu respons cepat melalui sambungan –sambungan neuron yang terletak didalam urat saraf tulang belakang. Refleks – refleks ini menyusun tingkat paling sederhana integrasi motorik.</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16 16.25.31.png"/>
          <p:cNvPicPr>
            <a:picLocks noChangeAspect="1" noChangeArrowheads="1"/>
          </p:cNvPicPr>
          <p:nvPr/>
        </p:nvPicPr>
        <p:blipFill>
          <a:blip r:embed="rId2" cstate="print"/>
          <a:srcRect/>
          <a:stretch>
            <a:fillRect/>
          </a:stretch>
        </p:blipFill>
        <p:spPr bwMode="auto">
          <a:xfrm>
            <a:off x="8001000" y="5715000"/>
            <a:ext cx="914400" cy="928047"/>
          </a:xfrm>
          <a:prstGeom prst="rect">
            <a:avLst/>
          </a:prstGeom>
          <a:noFill/>
        </p:spPr>
      </p:pic>
      <p:sp>
        <p:nvSpPr>
          <p:cNvPr id="9" name="Title 8"/>
          <p:cNvSpPr>
            <a:spLocks noGrp="1"/>
          </p:cNvSpPr>
          <p:nvPr>
            <p:ph type="title"/>
          </p:nvPr>
        </p:nvSpPr>
        <p:spPr/>
        <p:txBody>
          <a:bodyPr>
            <a:normAutofit/>
          </a:bodyPr>
          <a:lstStyle/>
          <a:p>
            <a:r>
              <a:rPr lang="en-US" smtClean="0"/>
              <a:t>Refleks Rentangan Monosinapsis</a:t>
            </a:r>
            <a:endParaRPr lang="en-US" dirty="0"/>
          </a:p>
        </p:txBody>
      </p:sp>
      <p:sp>
        <p:nvSpPr>
          <p:cNvPr id="10" name="Content Placeholder 9"/>
          <p:cNvSpPr>
            <a:spLocks noGrp="1"/>
          </p:cNvSpPr>
          <p:nvPr>
            <p:ph idx="1"/>
          </p:nvPr>
        </p:nvSpPr>
        <p:spPr/>
        <p:txBody>
          <a:bodyPr/>
          <a:lstStyle/>
          <a:p>
            <a:r>
              <a:rPr lang="en-US" smtClean="0"/>
              <a:t>			Refleks dimana otot berkontraksi sebagai respons terhadap perentangannya dengan cepat ; melibatkan satu neurpon sensoris da satu neuron motorik, dengan satu sinapsis diantara keduanya.</a:t>
            </a:r>
          </a:p>
          <a:p>
            <a:r>
              <a:rPr lang="en-US" smtClean="0"/>
              <a:t>Aktivasi jalur neuron fungsional yang paling sedrhana di tubuh mudah untuk dilihat</a:t>
            </a:r>
          </a:p>
          <a:p>
            <a:r>
              <a:rPr lang="en-US" smtClean="0"/>
              <a:t>Peran penting yang dimainkan oleh refleks rentangan monosinapsis yaitu kontrol postur.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PPT RESMI KULIAH U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RESMI UEU PPT OK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docProps/app.xml><?xml version="1.0" encoding="utf-8"?>
<Properties xmlns="http://schemas.openxmlformats.org/officeDocument/2006/extended-properties" xmlns:vt="http://schemas.openxmlformats.org/officeDocument/2006/docPropsVTypes">
  <Template>TEMPLATE PPT RESMI KULIAH UEU</Template>
  <TotalTime>475</TotalTime>
  <Words>856</Words>
  <Application>Microsoft Office PowerPoint</Application>
  <PresentationFormat>On-screen Show (4:3)</PresentationFormat>
  <Paragraphs>108</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TEMPLATE PPT RESMI KULIAH UEU</vt:lpstr>
      <vt:lpstr>TEMPLATE RESMI UEU PPT OKE</vt:lpstr>
      <vt:lpstr>KONTROL GERAKAN</vt:lpstr>
      <vt:lpstr>PEMBAHASAN</vt:lpstr>
      <vt:lpstr>Kontrol Gerakan</vt:lpstr>
      <vt:lpstr>Otot Rangka</vt:lpstr>
      <vt:lpstr>Kelas gerakan pada otot rangka</vt:lpstr>
      <vt:lpstr>Dasar Fisik Kontraksi Otot</vt:lpstr>
      <vt:lpstr>Umpan Balik Sensoris dari Otot</vt:lpstr>
      <vt:lpstr>Kontrol Refleks Gerakan</vt:lpstr>
      <vt:lpstr>Refleks Rentangan Monosinapsis</vt:lpstr>
      <vt:lpstr>Sistem Motorik Gamma</vt:lpstr>
      <vt:lpstr>Refleks Polisinapsis</vt:lpstr>
      <vt:lpstr>Kontrol Gerakan Oleh Otak</vt:lpstr>
      <vt:lpstr>Organisasi Korteks Motorik</vt:lpstr>
      <vt:lpstr>Organisasi Korteks Motorik</vt:lpstr>
      <vt:lpstr>Kontrol gerakan oleh korteks : jalur menurun</vt:lpstr>
      <vt:lpstr>Slide 16</vt:lpstr>
      <vt:lpstr>Merencanakan dan mengawali gerakan : peran korteks asosiasi motorik</vt:lpstr>
      <vt:lpstr>Merencanakan dan mengawali gerakan : peran korteks asosiasi motorik</vt:lpstr>
      <vt:lpstr>Meniru dan memhami Gerkan ; Peran Sistem Neuron Cermin</vt:lpstr>
      <vt:lpstr>Kontrol Menggapai dan menggenggam</vt:lpstr>
      <vt:lpstr>Cacat Gerakan terampilan : Apraksia</vt:lpstr>
      <vt:lpstr>Cacat Gerakan terampilan : Apraksia</vt:lpstr>
      <vt:lpstr>Gangglia Basal : Fungsi dan Anatomi</vt:lpstr>
      <vt:lpstr>Gangglia Basal : Fungsi dan Anatomi</vt:lpstr>
      <vt:lpstr>Gangglia Basal : Fungsi dan Anatomi</vt:lpstr>
      <vt:lpstr>Gangglia Basal : Fungsi dan Anatomi</vt:lpstr>
      <vt:lpstr>Serebelum</vt:lpstr>
      <vt:lpstr>Formasi Retikular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ismail - [2010]</cp:lastModifiedBy>
  <cp:revision>32</cp:revision>
  <dcterms:created xsi:type="dcterms:W3CDTF">2016-03-25T12:37:57Z</dcterms:created>
  <dcterms:modified xsi:type="dcterms:W3CDTF">2017-09-25T03:17:50Z</dcterms:modified>
</cp:coreProperties>
</file>